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2"/>
  </p:notes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01AE1-D639-4EDE-A643-B8CC24E90EF2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38242-FCF0-40D9-A01C-9552DB895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71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38242-FCF0-40D9-A01C-9552DB8951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1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310C-31C2-4AC2-8CD9-A1947A863D3A}" type="datetime1">
              <a:rPr lang="en-US" smtClean="0"/>
              <a:t>5/22/2014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66F7-2158-42A1-8B33-A258C5C562EC}" type="datetime1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6B5D-A383-4913-8743-A2010653B9CA}" type="datetime1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9057" y="1295400"/>
            <a:ext cx="8998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/>
          <a:p>
            <a:fld id="{710E7B76-6546-4A3F-A5E2-CE0FF9EE002F}" type="datetime1">
              <a:rPr lang="en-US" smtClean="0"/>
              <a:t>5/22/2014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94E6-1065-451D-93B3-7D65591B7842}" type="datetime1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44C0-00E6-4FA0-B59A-564F5664A021}" type="datetime1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F986-AF99-461A-BBCF-85BEF1EE10BA}" type="datetime1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F31A-5984-48B6-B6EE-5E139CC9D084}" type="datetime1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41F2-406F-472F-AE50-A040453AF97A}" type="datetime1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EE90-E4DB-4DD4-A939-A93EAAFEC14C}" type="datetime1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5C74F-A48D-4198-A509-C9507E329837}" type="datetime1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3FC5A3-2750-4C2C-B0F7-03DC46C440D7}" type="datetime1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01400A2-F784-4AF2-8E66-60CD8B2D35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Edson Ziso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sz="3100" dirty="0" smtClean="0"/>
              <a:t>Chinese-led </a:t>
            </a:r>
            <a:r>
              <a:rPr lang="en-AU" sz="3100" dirty="0"/>
              <a:t>South-South cooperation</a:t>
            </a:r>
            <a:r>
              <a:rPr lang="en-AU" sz="3100" dirty="0" smtClean="0"/>
              <a:t>: The </a:t>
            </a:r>
            <a:r>
              <a:rPr lang="en-AU" sz="3100" dirty="0"/>
              <a:t>Political economy of </a:t>
            </a:r>
            <a:r>
              <a:rPr lang="en-AU" sz="3100" dirty="0" smtClean="0"/>
              <a:t>the internationalisation of Chinese capital in Africa through Special </a:t>
            </a:r>
            <a:r>
              <a:rPr lang="en-AU" sz="3100" dirty="0"/>
              <a:t>Economic Zones </a:t>
            </a:r>
            <a:r>
              <a:rPr lang="en-AU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260068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University of Adelaide</a:t>
            </a:r>
            <a:r>
              <a:rPr lang="en-US" dirty="0" smtClean="0"/>
              <a:t>		</a:t>
            </a:r>
            <a:r>
              <a:rPr lang="en-US" dirty="0" smtClean="0"/>
              <a:t>Lee </a:t>
            </a:r>
            <a:r>
              <a:rPr lang="en-US" dirty="0" err="1" smtClean="0"/>
              <a:t>Kuan</a:t>
            </a:r>
            <a:r>
              <a:rPr lang="en-US" dirty="0" smtClean="0"/>
              <a:t> Yew School of Public Policy</a:t>
            </a:r>
            <a:r>
              <a:rPr lang="en-US" dirty="0" smtClean="0"/>
              <a:t>, May 25,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b="1" i="1" dirty="0" err="1" smtClean="0"/>
              <a:t>Tatenda</a:t>
            </a:r>
            <a:r>
              <a:rPr lang="en-AU" b="1" i="1" dirty="0" smtClean="0"/>
              <a:t>, </a:t>
            </a:r>
            <a:r>
              <a:rPr lang="en-AU" b="1" i="1" dirty="0" err="1" smtClean="0"/>
              <a:t>Siyabonga</a:t>
            </a:r>
            <a:r>
              <a:rPr lang="en-AU" b="1" i="1" dirty="0" smtClean="0"/>
              <a:t>, </a:t>
            </a:r>
            <a:r>
              <a:rPr lang="en-AU" b="1" i="1" dirty="0" err="1" smtClean="0"/>
              <a:t>Amesa</a:t>
            </a:r>
            <a:r>
              <a:rPr lang="en-AU" b="1" i="1" dirty="0" smtClean="0"/>
              <a:t> </a:t>
            </a:r>
            <a:r>
              <a:rPr lang="en-AU" b="1" i="1" dirty="0" err="1" smtClean="0"/>
              <a:t>gena</a:t>
            </a:r>
            <a:r>
              <a:rPr lang="en-AU" b="1" i="1" dirty="0" smtClean="0"/>
              <a:t> lo, Thank you!</a:t>
            </a:r>
            <a:endParaRPr lang="en-AU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South-South </a:t>
            </a:r>
            <a:r>
              <a:rPr lang="es-MX" dirty="0" err="1" smtClean="0"/>
              <a:t>co-operation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new, </a:t>
            </a:r>
            <a:r>
              <a:rPr lang="es-MX" dirty="0" err="1" smtClean="0"/>
              <a:t>but</a:t>
            </a:r>
            <a:r>
              <a:rPr lang="es-MX" dirty="0" smtClean="0"/>
              <a:t> a </a:t>
            </a:r>
            <a:r>
              <a:rPr lang="es-MX" dirty="0" err="1" smtClean="0"/>
              <a:t>historical</a:t>
            </a:r>
            <a:r>
              <a:rPr lang="es-MX" dirty="0" smtClean="0"/>
              <a:t> </a:t>
            </a:r>
            <a:r>
              <a:rPr lang="es-MX" dirty="0" err="1" smtClean="0"/>
              <a:t>continuity</a:t>
            </a:r>
            <a:r>
              <a:rPr lang="es-MX" dirty="0" smtClean="0"/>
              <a:t> </a:t>
            </a:r>
            <a:r>
              <a:rPr lang="es-MX" dirty="0" err="1" smtClean="0"/>
              <a:t>which</a:t>
            </a:r>
            <a:r>
              <a:rPr lang="es-MX" dirty="0" smtClean="0"/>
              <a:t> has </a:t>
            </a:r>
            <a:r>
              <a:rPr lang="es-MX" dirty="0" err="1" smtClean="0"/>
              <a:t>now</a:t>
            </a:r>
            <a:r>
              <a:rPr lang="es-MX" dirty="0" smtClean="0"/>
              <a:t> </a:t>
            </a:r>
            <a:r>
              <a:rPr lang="es-MX" dirty="0" err="1" smtClean="0"/>
              <a:t>reached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significant</a:t>
            </a:r>
            <a:r>
              <a:rPr lang="es-MX" dirty="0" smtClean="0"/>
              <a:t> </a:t>
            </a:r>
            <a:r>
              <a:rPr lang="es-MX" dirty="0" err="1" smtClean="0"/>
              <a:t>levels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Current</a:t>
            </a:r>
            <a:r>
              <a:rPr lang="es-MX" dirty="0" smtClean="0"/>
              <a:t> </a:t>
            </a:r>
            <a:r>
              <a:rPr lang="es-MX" dirty="0" err="1" smtClean="0"/>
              <a:t>co-operation</a:t>
            </a:r>
            <a:r>
              <a:rPr lang="es-MX" dirty="0" smtClean="0"/>
              <a:t> led </a:t>
            </a:r>
            <a:r>
              <a:rPr lang="es-MX" dirty="0" err="1" smtClean="0"/>
              <a:t>by</a:t>
            </a:r>
            <a:r>
              <a:rPr lang="es-MX" dirty="0" smtClean="0"/>
              <a:t> ‘</a:t>
            </a:r>
            <a:r>
              <a:rPr lang="es-MX" dirty="0" err="1" smtClean="0"/>
              <a:t>rising</a:t>
            </a:r>
            <a:r>
              <a:rPr lang="es-MX" dirty="0" smtClean="0"/>
              <a:t>’ </a:t>
            </a:r>
            <a:r>
              <a:rPr lang="es-MX" dirty="0" err="1" smtClean="0"/>
              <a:t>Southern</a:t>
            </a:r>
            <a:r>
              <a:rPr lang="es-MX" dirty="0" smtClean="0"/>
              <a:t> </a:t>
            </a:r>
            <a:r>
              <a:rPr lang="es-MX" dirty="0" err="1" smtClean="0"/>
              <a:t>powers</a:t>
            </a:r>
            <a:r>
              <a:rPr lang="es-MX" dirty="0" smtClean="0"/>
              <a:t> (China, India…)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err="1" smtClean="0"/>
              <a:t>Multifaceted</a:t>
            </a:r>
            <a:r>
              <a:rPr lang="es-MX" dirty="0" smtClean="0"/>
              <a:t> </a:t>
            </a:r>
            <a:r>
              <a:rPr lang="es-MX" dirty="0" err="1" smtClean="0"/>
              <a:t>layers</a:t>
            </a:r>
            <a:r>
              <a:rPr lang="es-MX" dirty="0" smtClean="0"/>
              <a:t> of </a:t>
            </a:r>
            <a:r>
              <a:rPr lang="es-MX" dirty="0" err="1" smtClean="0"/>
              <a:t>co-operation</a:t>
            </a:r>
            <a:r>
              <a:rPr lang="es-MX" dirty="0" smtClean="0"/>
              <a:t>.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paper</a:t>
            </a:r>
            <a:r>
              <a:rPr lang="es-MX" dirty="0" smtClean="0"/>
              <a:t> </a:t>
            </a:r>
            <a:r>
              <a:rPr lang="es-MX" dirty="0" err="1" smtClean="0"/>
              <a:t>focuses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Special</a:t>
            </a:r>
            <a:r>
              <a:rPr lang="es-MX" dirty="0" smtClean="0"/>
              <a:t> </a:t>
            </a:r>
            <a:r>
              <a:rPr lang="es-MX" dirty="0" err="1" smtClean="0"/>
              <a:t>Economic</a:t>
            </a:r>
            <a:r>
              <a:rPr lang="es-MX" dirty="0" smtClean="0"/>
              <a:t> </a:t>
            </a:r>
            <a:r>
              <a:rPr lang="es-MX" dirty="0" err="1" smtClean="0"/>
              <a:t>Zones</a:t>
            </a:r>
            <a:r>
              <a:rPr lang="es-MX" dirty="0" smtClean="0"/>
              <a:t> (</a:t>
            </a:r>
            <a:r>
              <a:rPr lang="es-MX" dirty="0" err="1" smtClean="0"/>
              <a:t>SEZs</a:t>
            </a:r>
            <a:r>
              <a:rPr lang="es-MX" dirty="0" smtClean="0"/>
              <a:t>)</a:t>
            </a:r>
            <a:endParaRPr lang="es-MX" dirty="0" smtClean="0"/>
          </a:p>
          <a:p>
            <a:pPr>
              <a:buNone/>
            </a:pPr>
            <a:endParaRPr lang="es-MX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Case </a:t>
            </a:r>
            <a:r>
              <a:rPr lang="es-MX" dirty="0" err="1" smtClean="0"/>
              <a:t>studies</a:t>
            </a:r>
            <a:endParaRPr lang="es-MX" dirty="0" smtClean="0"/>
          </a:p>
          <a:p>
            <a:r>
              <a:rPr lang="es-MX" dirty="0" err="1" smtClean="0"/>
              <a:t>Chinese</a:t>
            </a:r>
            <a:r>
              <a:rPr lang="es-MX" dirty="0" smtClean="0"/>
              <a:t>-led </a:t>
            </a:r>
            <a:r>
              <a:rPr lang="es-MX" dirty="0" err="1" smtClean="0"/>
              <a:t>SEZs</a:t>
            </a:r>
            <a:r>
              <a:rPr lang="es-MX" dirty="0" smtClean="0"/>
              <a:t> </a:t>
            </a:r>
            <a:r>
              <a:rPr lang="es-MX" dirty="0" err="1" smtClean="0"/>
              <a:t>found</a:t>
            </a:r>
            <a:r>
              <a:rPr lang="es-MX" dirty="0" smtClean="0"/>
              <a:t> in </a:t>
            </a:r>
            <a:r>
              <a:rPr lang="es-MX" b="1" dirty="0" err="1" smtClean="0"/>
              <a:t>Ethiopia</a:t>
            </a:r>
            <a:r>
              <a:rPr lang="es-MX" dirty="0" smtClean="0"/>
              <a:t>, </a:t>
            </a:r>
            <a:r>
              <a:rPr lang="es-MX" dirty="0" err="1" smtClean="0"/>
              <a:t>Mauritius</a:t>
            </a:r>
            <a:r>
              <a:rPr lang="es-MX" dirty="0" smtClean="0"/>
              <a:t>, Nigeria (2), Tanzania, </a:t>
            </a:r>
            <a:r>
              <a:rPr lang="es-MX" b="1" dirty="0" smtClean="0"/>
              <a:t>Zambia</a:t>
            </a:r>
            <a:r>
              <a:rPr lang="es-MX" dirty="0" smtClean="0"/>
              <a:t>, Botswana, Sierra Leone, </a:t>
            </a:r>
            <a:r>
              <a:rPr lang="es-MX" dirty="0" err="1" smtClean="0"/>
              <a:t>Egypt</a:t>
            </a:r>
            <a:endParaRPr lang="es-MX" dirty="0" smtClean="0"/>
          </a:p>
          <a:p>
            <a:r>
              <a:rPr lang="es-MX" dirty="0" smtClean="0"/>
              <a:t>Jiangsu/Eastern Industrial Park – </a:t>
            </a:r>
            <a:r>
              <a:rPr lang="es-MX" b="1" dirty="0" smtClean="0"/>
              <a:t>Addis Ababa, </a:t>
            </a:r>
            <a:r>
              <a:rPr lang="es-MX" b="1" dirty="0" err="1" smtClean="0"/>
              <a:t>Ethiopia</a:t>
            </a:r>
            <a:endParaRPr lang="es-MX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s-MX" dirty="0" err="1" smtClean="0"/>
              <a:t>construction</a:t>
            </a:r>
            <a:r>
              <a:rPr lang="es-MX" dirty="0" smtClean="0"/>
              <a:t> </a:t>
            </a:r>
            <a:r>
              <a:rPr lang="es-MX" dirty="0" err="1" smtClean="0"/>
              <a:t>materials</a:t>
            </a:r>
            <a:r>
              <a:rPr lang="es-MX" dirty="0" smtClean="0"/>
              <a:t>, Steel </a:t>
            </a:r>
            <a:r>
              <a:rPr lang="es-MX" dirty="0" err="1" smtClean="0"/>
              <a:t>products</a:t>
            </a:r>
            <a:endParaRPr lang="es-MX" dirty="0"/>
          </a:p>
          <a:p>
            <a:pPr>
              <a:buFont typeface="Wingdings" panose="05000000000000000000" pitchFamily="2" charset="2"/>
              <a:buChar char="ü"/>
            </a:pPr>
            <a:endParaRPr lang="es-MX" dirty="0" smtClean="0"/>
          </a:p>
          <a:p>
            <a:r>
              <a:rPr lang="es-MX" dirty="0" err="1"/>
              <a:t>Chambishi</a:t>
            </a:r>
            <a:r>
              <a:rPr lang="es-MX" dirty="0"/>
              <a:t> Industrial </a:t>
            </a:r>
            <a:r>
              <a:rPr lang="es-MX" dirty="0" err="1"/>
              <a:t>Zone</a:t>
            </a:r>
            <a:r>
              <a:rPr lang="es-MX" dirty="0"/>
              <a:t> </a:t>
            </a:r>
            <a:r>
              <a:rPr lang="es-MX" dirty="0" smtClean="0"/>
              <a:t>– </a:t>
            </a:r>
            <a:r>
              <a:rPr lang="es-MX" b="1" dirty="0" err="1" smtClean="0"/>
              <a:t>Chambishi</a:t>
            </a:r>
            <a:r>
              <a:rPr lang="es-MX" b="1" dirty="0" smtClean="0"/>
              <a:t>, Zambia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 err="1" smtClean="0"/>
              <a:t>Copper</a:t>
            </a:r>
            <a:r>
              <a:rPr lang="es-MX" dirty="0" smtClean="0"/>
              <a:t> </a:t>
            </a:r>
            <a:r>
              <a:rPr lang="es-MX" dirty="0" err="1" smtClean="0"/>
              <a:t>processing</a:t>
            </a:r>
            <a:endParaRPr lang="es-MX" dirty="0" smtClean="0"/>
          </a:p>
          <a:p>
            <a:endParaRPr lang="es-MX" b="1" dirty="0" smtClean="0"/>
          </a:p>
          <a:p>
            <a:pPr>
              <a:buFont typeface="Wingdings" panose="05000000000000000000" pitchFamily="2" charset="2"/>
              <a:buChar char="ü"/>
            </a:pPr>
            <a:endParaRPr lang="es-MX" b="1" dirty="0" smtClean="0"/>
          </a:p>
          <a:p>
            <a:pPr marL="0" indent="0">
              <a:buNone/>
            </a:pPr>
            <a:endParaRPr lang="es-MX" b="1" dirty="0"/>
          </a:p>
          <a:p>
            <a:pPr lvl="1">
              <a:buNone/>
            </a:pPr>
            <a:endParaRPr lang="es-MX" b="1" i="1" dirty="0"/>
          </a:p>
          <a:p>
            <a:endParaRPr lang="es-MX" dirty="0" smtClean="0"/>
          </a:p>
          <a:p>
            <a:pPr>
              <a:buNone/>
            </a:pPr>
            <a:endParaRPr lang="es-MX" b="1" i="1" dirty="0" smtClean="0"/>
          </a:p>
          <a:p>
            <a:endParaRPr lang="es-MX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s-MX" dirty="0" smtClean="0"/>
          </a:p>
          <a:p>
            <a:pPr marL="514350" indent="-514350">
              <a:buAutoNum type="arabicPeriod"/>
            </a:pPr>
            <a:r>
              <a:rPr lang="es-MX" b="1" dirty="0" smtClean="0"/>
              <a:t>Internationalisation of capital </a:t>
            </a:r>
          </a:p>
          <a:p>
            <a:pPr marL="514350" indent="-514350">
              <a:buAutoNum type="arabicPeriod"/>
            </a:pPr>
            <a:endParaRPr lang="es-MX" dirty="0" smtClean="0"/>
          </a:p>
          <a:p>
            <a:r>
              <a:rPr lang="es-MX" dirty="0" err="1" smtClean="0"/>
              <a:t>Gonzalez</a:t>
            </a:r>
            <a:r>
              <a:rPr lang="es-MX" dirty="0" smtClean="0"/>
              <a:t>-Vicente: “Internationalisation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Chinese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” </a:t>
            </a:r>
          </a:p>
          <a:p>
            <a:endParaRPr lang="es-MX" dirty="0" smtClean="0"/>
          </a:p>
          <a:p>
            <a:r>
              <a:rPr lang="es-MX" dirty="0" err="1" smtClean="0"/>
              <a:t>Glassman</a:t>
            </a:r>
            <a:r>
              <a:rPr lang="es-MX" dirty="0" smtClean="0"/>
              <a:t>: “</a:t>
            </a:r>
            <a:r>
              <a:rPr lang="es-MX" dirty="0" err="1" smtClean="0"/>
              <a:t>internationalisation</a:t>
            </a:r>
            <a:r>
              <a:rPr lang="es-MX" dirty="0" smtClean="0"/>
              <a:t> of clases of </a:t>
            </a:r>
            <a:r>
              <a:rPr lang="es-MX" dirty="0" err="1" smtClean="0"/>
              <a:t>capitalist</a:t>
            </a:r>
            <a:r>
              <a:rPr lang="es-MX" dirty="0" smtClean="0"/>
              <a:t> </a:t>
            </a:r>
            <a:r>
              <a:rPr lang="es-MX" dirty="0" err="1" smtClean="0"/>
              <a:t>society</a:t>
            </a:r>
            <a:r>
              <a:rPr lang="es-MX" dirty="0" smtClean="0"/>
              <a:t>” </a:t>
            </a:r>
          </a:p>
          <a:p>
            <a:endParaRPr lang="es-MX" dirty="0" smtClean="0"/>
          </a:p>
          <a:p>
            <a:r>
              <a:rPr lang="es-MX" dirty="0" smtClean="0"/>
              <a:t>Bryan “… </a:t>
            </a:r>
            <a:r>
              <a:rPr lang="es-MX" dirty="0" err="1" smtClean="0"/>
              <a:t>nation</a:t>
            </a:r>
            <a:r>
              <a:rPr lang="es-MX" dirty="0" smtClean="0"/>
              <a:t>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ensures</a:t>
            </a:r>
            <a:r>
              <a:rPr lang="es-MX" dirty="0" smtClean="0"/>
              <a:t>…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reproduction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class</a:t>
            </a:r>
            <a:r>
              <a:rPr lang="es-MX" dirty="0" smtClean="0"/>
              <a:t> </a:t>
            </a:r>
            <a:r>
              <a:rPr lang="es-MX" dirty="0" err="1" smtClean="0"/>
              <a:t>relations</a:t>
            </a:r>
            <a:r>
              <a:rPr lang="es-MX" dirty="0" smtClean="0"/>
              <a:t> of </a:t>
            </a:r>
            <a:r>
              <a:rPr lang="es-MX" dirty="0" err="1" smtClean="0"/>
              <a:t>capitalism</a:t>
            </a:r>
            <a:r>
              <a:rPr lang="es-MX" dirty="0" smtClean="0"/>
              <a:t>”</a:t>
            </a:r>
            <a:endParaRPr lang="es-MX" dirty="0"/>
          </a:p>
          <a:p>
            <a:pPr marL="514350" indent="-514350">
              <a:buAutoNum type="arabicPeriod"/>
            </a:pPr>
            <a:endParaRPr lang="es-MX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>
            <a:normAutofit/>
          </a:bodyPr>
          <a:lstStyle/>
          <a:p>
            <a:pPr marL="777240" lvl="1" indent="-457200">
              <a:buFont typeface="+mj-lt"/>
              <a:buAutoNum type="arabicPeriod"/>
            </a:pPr>
            <a:endParaRPr lang="es-MX" dirty="0" smtClean="0"/>
          </a:p>
          <a:p>
            <a:pPr marL="0" indent="0">
              <a:buNone/>
            </a:pPr>
            <a:r>
              <a:rPr lang="en-US" dirty="0" smtClean="0"/>
              <a:t>2. International Political Economy</a:t>
            </a:r>
          </a:p>
          <a:p>
            <a:r>
              <a:rPr lang="en-US" dirty="0" smtClean="0"/>
              <a:t>Is South-South co-operation a ‘win-win’ arrangement</a:t>
            </a:r>
          </a:p>
          <a:p>
            <a:r>
              <a:rPr lang="en-US" dirty="0" err="1" smtClean="0"/>
              <a:t>Globalisation</a:t>
            </a:r>
            <a:r>
              <a:rPr lang="en-US" dirty="0" smtClean="0"/>
              <a:t> with Chinese </a:t>
            </a:r>
            <a:r>
              <a:rPr lang="en-US" dirty="0" err="1" smtClean="0"/>
              <a:t>charactersistics</a:t>
            </a:r>
            <a:endParaRPr lang="en-US" dirty="0" smtClean="0"/>
          </a:p>
          <a:p>
            <a:r>
              <a:rPr lang="en-US" dirty="0" smtClean="0"/>
              <a:t>Are there winners only?</a:t>
            </a:r>
          </a:p>
          <a:p>
            <a:r>
              <a:rPr lang="en-US" dirty="0" smtClean="0"/>
              <a:t>Or are there losers as well? </a:t>
            </a:r>
          </a:p>
          <a:p>
            <a:r>
              <a:rPr lang="en-US" dirty="0" smtClean="0"/>
              <a:t>Who wins, who loses?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>
            <a:normAutofit/>
          </a:bodyPr>
          <a:lstStyle/>
          <a:p>
            <a:r>
              <a:rPr lang="es-MX" dirty="0" err="1" smtClean="0"/>
              <a:t>Chinese</a:t>
            </a:r>
            <a:r>
              <a:rPr lang="es-MX" dirty="0" smtClean="0"/>
              <a:t> offshore SEZ </a:t>
            </a:r>
            <a:r>
              <a:rPr lang="es-MX" dirty="0" err="1" smtClean="0"/>
              <a:t>policy-making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strategic</a:t>
            </a:r>
            <a:r>
              <a:rPr lang="es-MX" dirty="0" smtClean="0"/>
              <a:t> (</a:t>
            </a:r>
            <a:r>
              <a:rPr lang="es-MX" dirty="0" err="1" smtClean="0"/>
              <a:t>Ethiopia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Africa-strategic</a:t>
            </a:r>
            <a:r>
              <a:rPr lang="es-MX" dirty="0" smtClean="0"/>
              <a:t> </a:t>
            </a:r>
            <a:r>
              <a:rPr lang="es-MX" dirty="0" err="1" smtClean="0"/>
              <a:t>diplomatically</a:t>
            </a:r>
            <a:r>
              <a:rPr lang="es-MX" dirty="0" smtClean="0"/>
              <a:t> and </a:t>
            </a:r>
            <a:r>
              <a:rPr lang="es-MX" dirty="0" err="1" smtClean="0"/>
              <a:t>politically</a:t>
            </a:r>
            <a:r>
              <a:rPr lang="es-MX" dirty="0" smtClean="0"/>
              <a:t>)</a:t>
            </a:r>
          </a:p>
          <a:p>
            <a:r>
              <a:rPr lang="es-MX" dirty="0" smtClean="0"/>
              <a:t>Spread of </a:t>
            </a:r>
            <a:r>
              <a:rPr lang="es-MX" dirty="0" err="1" smtClean="0"/>
              <a:t>soft</a:t>
            </a:r>
            <a:r>
              <a:rPr lang="es-MX" dirty="0" smtClean="0"/>
              <a:t> </a:t>
            </a:r>
            <a:r>
              <a:rPr lang="es-MX" dirty="0" err="1" smtClean="0"/>
              <a:t>power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Overprotection</a:t>
            </a:r>
            <a:r>
              <a:rPr lang="es-MX" dirty="0" smtClean="0"/>
              <a:t> of </a:t>
            </a:r>
            <a:r>
              <a:rPr lang="es-MX" dirty="0" err="1" smtClean="0"/>
              <a:t>State</a:t>
            </a:r>
            <a:r>
              <a:rPr lang="es-MX" dirty="0" smtClean="0"/>
              <a:t> </a:t>
            </a:r>
            <a:r>
              <a:rPr lang="es-MX" dirty="0" err="1" smtClean="0"/>
              <a:t>Owned</a:t>
            </a:r>
            <a:r>
              <a:rPr lang="es-MX" dirty="0" smtClean="0"/>
              <a:t> </a:t>
            </a:r>
            <a:r>
              <a:rPr lang="es-MX" dirty="0" err="1" smtClean="0"/>
              <a:t>Enterprises</a:t>
            </a:r>
            <a:r>
              <a:rPr lang="es-MX" dirty="0" smtClean="0"/>
              <a:t> in China</a:t>
            </a:r>
            <a:r>
              <a:rPr lang="es-MX" dirty="0" smtClean="0"/>
              <a:t> </a:t>
            </a:r>
            <a:endParaRPr lang="es-MX" dirty="0" smtClean="0"/>
          </a:p>
          <a:p>
            <a:r>
              <a:rPr lang="es-MX" dirty="0" err="1" smtClean="0"/>
              <a:t>Resistance</a:t>
            </a:r>
            <a:r>
              <a:rPr lang="es-MX" dirty="0" smtClean="0"/>
              <a:t>/</a:t>
            </a:r>
            <a:r>
              <a:rPr lang="es-MX" dirty="0" err="1" smtClean="0"/>
              <a:t>restriction</a:t>
            </a:r>
            <a:r>
              <a:rPr lang="es-MX" dirty="0" smtClean="0"/>
              <a:t> of </a:t>
            </a:r>
            <a:r>
              <a:rPr lang="es-MX" dirty="0" err="1" smtClean="0"/>
              <a:t>foreign</a:t>
            </a:r>
            <a:r>
              <a:rPr lang="es-MX" dirty="0" smtClean="0"/>
              <a:t> </a:t>
            </a:r>
            <a:r>
              <a:rPr lang="es-MX" dirty="0" err="1" smtClean="0"/>
              <a:t>firms</a:t>
            </a:r>
            <a:r>
              <a:rPr lang="es-MX" dirty="0" smtClean="0"/>
              <a:t> in China</a:t>
            </a:r>
            <a:endParaRPr lang="es-MX" dirty="0" smtClean="0"/>
          </a:p>
          <a:p>
            <a:r>
              <a:rPr lang="es-MX" dirty="0" err="1" smtClean="0"/>
              <a:t>Chinese</a:t>
            </a:r>
            <a:r>
              <a:rPr lang="es-MX" dirty="0" smtClean="0"/>
              <a:t> </a:t>
            </a:r>
            <a:r>
              <a:rPr lang="es-MX" dirty="0" err="1" smtClean="0"/>
              <a:t>firms</a:t>
            </a:r>
            <a:r>
              <a:rPr lang="es-MX" dirty="0" smtClean="0"/>
              <a:t> </a:t>
            </a:r>
            <a:r>
              <a:rPr lang="es-MX" dirty="0" err="1" smtClean="0"/>
              <a:t>relocate</a:t>
            </a:r>
            <a:r>
              <a:rPr lang="es-MX" dirty="0" smtClean="0"/>
              <a:t> to </a:t>
            </a:r>
            <a:r>
              <a:rPr lang="es-MX" dirty="0" err="1" smtClean="0"/>
              <a:t>Africa</a:t>
            </a:r>
            <a:r>
              <a:rPr lang="es-MX" dirty="0" smtClean="0"/>
              <a:t> and </a:t>
            </a:r>
            <a:r>
              <a:rPr lang="es-MX" dirty="0" err="1" smtClean="0"/>
              <a:t>establish</a:t>
            </a:r>
            <a:r>
              <a:rPr lang="es-MX" dirty="0" smtClean="0"/>
              <a:t> SEZ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their</a:t>
            </a:r>
            <a:r>
              <a:rPr lang="es-MX" dirty="0" smtClean="0"/>
              <a:t> </a:t>
            </a:r>
            <a:r>
              <a:rPr lang="es-MX" dirty="0" err="1" smtClean="0"/>
              <a:t>own</a:t>
            </a:r>
            <a:r>
              <a:rPr lang="es-MX" dirty="0" smtClean="0"/>
              <a:t> </a:t>
            </a:r>
            <a:r>
              <a:rPr lang="es-MX" dirty="0" err="1" smtClean="0"/>
              <a:t>survival</a:t>
            </a:r>
            <a:endParaRPr lang="es-MX" dirty="0" smtClean="0"/>
          </a:p>
          <a:p>
            <a:r>
              <a:rPr lang="es-MX" dirty="0" err="1" smtClean="0"/>
              <a:t>Ethiopia</a:t>
            </a:r>
            <a:r>
              <a:rPr lang="es-MX" dirty="0" smtClean="0"/>
              <a:t> and China </a:t>
            </a:r>
            <a:r>
              <a:rPr lang="es-MX" dirty="0" err="1" smtClean="0"/>
              <a:t>too</a:t>
            </a:r>
            <a:r>
              <a:rPr lang="es-MX" dirty="0" smtClean="0"/>
              <a:t> </a:t>
            </a:r>
            <a:r>
              <a:rPr lang="es-MX" dirty="0" err="1" smtClean="0"/>
              <a:t>weak</a:t>
            </a:r>
            <a:r>
              <a:rPr lang="es-MX" dirty="0" smtClean="0"/>
              <a:t> (</a:t>
            </a:r>
            <a:r>
              <a:rPr lang="es-MX" dirty="0" err="1" smtClean="0"/>
              <a:t>politically</a:t>
            </a:r>
            <a:r>
              <a:rPr lang="es-MX" dirty="0" smtClean="0"/>
              <a:t> and </a:t>
            </a:r>
            <a:r>
              <a:rPr lang="es-MX" dirty="0" err="1" smtClean="0"/>
              <a:t>institutionally</a:t>
            </a:r>
            <a:r>
              <a:rPr lang="es-MX" dirty="0" smtClean="0"/>
              <a:t>) to </a:t>
            </a:r>
            <a:r>
              <a:rPr lang="es-MX" dirty="0" err="1" smtClean="0"/>
              <a:t>negotiate</a:t>
            </a:r>
            <a:r>
              <a:rPr lang="es-MX" dirty="0" smtClean="0"/>
              <a:t> </a:t>
            </a:r>
            <a:r>
              <a:rPr lang="es-MX" dirty="0" err="1" smtClean="0"/>
              <a:t>better</a:t>
            </a:r>
            <a:r>
              <a:rPr lang="es-MX" dirty="0" smtClean="0"/>
              <a:t> </a:t>
            </a:r>
            <a:r>
              <a:rPr lang="es-MX" dirty="0" err="1" smtClean="0"/>
              <a:t>deals</a:t>
            </a:r>
            <a:r>
              <a:rPr lang="es-MX" dirty="0" smtClean="0"/>
              <a:t> </a:t>
            </a:r>
            <a:r>
              <a:rPr lang="es-MX" dirty="0" err="1" smtClean="0"/>
              <a:t>with</a:t>
            </a:r>
            <a:r>
              <a:rPr lang="es-MX" dirty="0" smtClean="0"/>
              <a:t> China</a:t>
            </a:r>
            <a:endParaRPr lang="es-MX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Findings cont.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South-South co-operation is very much elite-based (fractions of capital) linked politically, state-state </a:t>
            </a:r>
            <a:r>
              <a:rPr lang="en-AU" dirty="0"/>
              <a:t>(</a:t>
            </a:r>
            <a:r>
              <a:rPr lang="en-AU" dirty="0" smtClean="0"/>
              <a:t>Communist parties)</a:t>
            </a:r>
          </a:p>
          <a:p>
            <a:r>
              <a:rPr lang="en-AU" dirty="0" smtClean="0"/>
              <a:t>A challenging new frontier of governance</a:t>
            </a:r>
          </a:p>
          <a:p>
            <a:r>
              <a:rPr lang="en-AU" dirty="0" smtClean="0"/>
              <a:t>Public sector/private sector paradox</a:t>
            </a:r>
          </a:p>
          <a:p>
            <a:r>
              <a:rPr lang="en-AU" dirty="0" smtClean="0"/>
              <a:t>Share of local investors is very low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21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implications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 smtClean="0"/>
              <a:t>China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dirty="0" smtClean="0"/>
              <a:t>Domestic pressure at home of soiled image abroad?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dirty="0" smtClean="0"/>
              <a:t>Inefficient enterprises due to overprotection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dirty="0" smtClean="0"/>
              <a:t>Export of jobs abroad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dirty="0" smtClean="0"/>
              <a:t>‘Win-win’ not guaranteed but either way, China ‘wins’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AU" dirty="0" smtClean="0"/>
              <a:t>China will always not want a common African position towards Beijing (hypothesis)</a:t>
            </a:r>
          </a:p>
          <a:p>
            <a:pPr>
              <a:buFont typeface="Wingdings" panose="05000000000000000000" pitchFamily="2" charset="2"/>
              <a:buChar char="ü"/>
            </a:pPr>
            <a:endParaRPr lang="en-AU" dirty="0" smtClean="0"/>
          </a:p>
          <a:p>
            <a:pPr>
              <a:buFont typeface="Wingdings" panose="05000000000000000000" pitchFamily="2" charset="2"/>
              <a:buChar char="ü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9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b="1" dirty="0" smtClean="0"/>
              <a:t>Ethiopia/Zambia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No accountability in the case of SEZ failure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Real economic benefits continue to accrue to those in the ‘big tent’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Private sector blurred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Democratisation of the state compromised (not a priority)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dirty="0" smtClean="0"/>
              <a:t>Positives like technology transfer but still minimum benefit</a:t>
            </a:r>
          </a:p>
          <a:p>
            <a:pPr>
              <a:buFont typeface="Wingdings" panose="05000000000000000000" pitchFamily="2" charset="2"/>
              <a:buChar char="Ø"/>
            </a:pPr>
            <a:endParaRPr lang="en-AU" dirty="0" smtClean="0"/>
          </a:p>
          <a:p>
            <a:pPr>
              <a:buFont typeface="Wingdings" panose="05000000000000000000" pitchFamily="2" charset="2"/>
              <a:buChar char="Ø"/>
            </a:pPr>
            <a:endParaRPr lang="en-AU" dirty="0" smtClean="0"/>
          </a:p>
          <a:p>
            <a:pPr>
              <a:buFont typeface="Wingdings" panose="05000000000000000000" pitchFamily="2" charset="2"/>
              <a:buChar char="Ø"/>
            </a:pPr>
            <a:endParaRPr lang="en-AU" dirty="0" smtClean="0"/>
          </a:p>
          <a:p>
            <a:pPr>
              <a:buFont typeface="Wingdings" panose="05000000000000000000" pitchFamily="2" charset="2"/>
              <a:buChar char="Ø"/>
            </a:pPr>
            <a:endParaRPr lang="en-AU" dirty="0" smtClean="0"/>
          </a:p>
          <a:p>
            <a:pPr>
              <a:buFont typeface="Wingdings" panose="05000000000000000000" pitchFamily="2" charset="2"/>
              <a:buChar char="Ø"/>
            </a:pPr>
            <a:endParaRPr lang="en-AU" dirty="0" smtClean="0"/>
          </a:p>
          <a:p>
            <a:pPr>
              <a:buFont typeface="Wingdings" panose="05000000000000000000" pitchFamily="2" charset="2"/>
              <a:buChar char="Ø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400A2-F784-4AF2-8E66-60CD8B2D35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246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406</Words>
  <Application>Microsoft Office PowerPoint</Application>
  <PresentationFormat>On-screen Show (4:3)</PresentationFormat>
  <Paragraphs>90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Franklin Gothic Book</vt:lpstr>
      <vt:lpstr>Perpetua</vt:lpstr>
      <vt:lpstr>Wingdings</vt:lpstr>
      <vt:lpstr>Wingdings 2</vt:lpstr>
      <vt:lpstr>Equity</vt:lpstr>
      <vt:lpstr>Chinese-led South-South cooperation: The Political economy of the internationalisation of Chinese capital in Africa through Special Economic Zones  </vt:lpstr>
      <vt:lpstr>INTRODUCTION</vt:lpstr>
      <vt:lpstr>Methods </vt:lpstr>
      <vt:lpstr>Framework</vt:lpstr>
      <vt:lpstr>Framework (cont.)</vt:lpstr>
      <vt:lpstr>Findings </vt:lpstr>
      <vt:lpstr>Findings cont.</vt:lpstr>
      <vt:lpstr>Some implications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Power, Authority and Legitimac</dc:title>
  <dc:creator>user</dc:creator>
  <cp:lastModifiedBy>Edson Ziso</cp:lastModifiedBy>
  <cp:revision>57</cp:revision>
  <dcterms:created xsi:type="dcterms:W3CDTF">2010-11-08T22:46:00Z</dcterms:created>
  <dcterms:modified xsi:type="dcterms:W3CDTF">2014-05-22T15:41:27Z</dcterms:modified>
</cp:coreProperties>
</file>