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23.xml" ContentType="application/vnd.openxmlformats-officedocument.presentationml.notesSlide+xml"/>
  <Override PartName="/ppt/tags/tag18.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tags/tag9.xml" ContentType="application/vnd.openxmlformats-officedocument.presentationml.tags+xml"/>
  <Override PartName="/ppt/tags/tag1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tags/tag17.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tags/tag15.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82" r:id="rId3"/>
    <p:sldId id="318" r:id="rId4"/>
    <p:sldId id="337" r:id="rId5"/>
    <p:sldId id="292" r:id="rId6"/>
    <p:sldId id="316" r:id="rId7"/>
    <p:sldId id="302" r:id="rId8"/>
    <p:sldId id="308" r:id="rId9"/>
    <p:sldId id="317" r:id="rId10"/>
    <p:sldId id="265" r:id="rId11"/>
    <p:sldId id="325" r:id="rId12"/>
    <p:sldId id="279" r:id="rId13"/>
    <p:sldId id="266" r:id="rId14"/>
    <p:sldId id="331" r:id="rId15"/>
    <p:sldId id="330" r:id="rId16"/>
    <p:sldId id="334" r:id="rId17"/>
    <p:sldId id="335" r:id="rId18"/>
    <p:sldId id="311" r:id="rId19"/>
    <p:sldId id="293" r:id="rId20"/>
    <p:sldId id="281" r:id="rId21"/>
    <p:sldId id="322" r:id="rId22"/>
    <p:sldId id="327" r:id="rId23"/>
    <p:sldId id="333" r:id="rId24"/>
    <p:sldId id="323" r:id="rId25"/>
    <p:sldId id="336" r:id="rId26"/>
    <p:sldId id="321" r:id="rId27"/>
    <p:sldId id="294" r:id="rId28"/>
    <p:sldId id="263" r:id="rId29"/>
    <p:sldId id="328" r:id="rId30"/>
  </p:sldIdLst>
  <p:sldSz cx="9144000" cy="6858000" type="screen4x3"/>
  <p:notesSz cx="7010400" cy="92964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03" autoAdjust="0"/>
    <p:restoredTop sz="94805" autoAdjust="0"/>
  </p:normalViewPr>
  <p:slideViewPr>
    <p:cSldViewPr>
      <p:cViewPr varScale="1">
        <p:scale>
          <a:sx n="62" d="100"/>
          <a:sy n="62" d="100"/>
        </p:scale>
        <p:origin x="-136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45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shared.ad.syr.edu\drive\MAX-Filer\Collab\dcpopp-F07\Public\GA\CDM\CDM%20cost%20data\Descriptive%20statistics\summary%20statistic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CDM%20and%20wind%20industry%20development\Wind%20Capacity%20and%20Manufacturing%20in%20China\Installed%20Capacity%20in%20China_by%20province%20and%20by%20manufactur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US"/>
              <a:t>Trends of Average Unit Costs</a:t>
            </a:r>
          </a:p>
        </c:rich>
      </c:tx>
      <c:spPr>
        <a:noFill/>
        <a:ln>
          <a:noFill/>
        </a:ln>
        <a:effectLst/>
      </c:spPr>
    </c:title>
    <c:plotArea>
      <c:layout>
        <c:manualLayout>
          <c:layoutTarget val="inner"/>
          <c:xMode val="edge"/>
          <c:yMode val="edge"/>
          <c:x val="0.23547450529357966"/>
          <c:y val="0.127522818975986"/>
          <c:w val="0.67388879058657147"/>
          <c:h val="0.62535100090100681"/>
        </c:manualLayout>
      </c:layout>
      <c:lineChart>
        <c:grouping val="standard"/>
        <c:ser>
          <c:idx val="0"/>
          <c:order val="0"/>
          <c:tx>
            <c:v>Unit cost</c:v>
          </c:tx>
          <c:spPr>
            <a:ln w="31750">
              <a:solidFill>
                <a:schemeClr val="accent1"/>
              </a:solidFill>
            </a:ln>
            <a:effectLst/>
          </c:spPr>
          <c:marker>
            <c:symbol val="diamond"/>
            <c:size val="6"/>
            <c:spPr>
              <a:solidFill>
                <a:schemeClr val="accent1"/>
              </a:solidFill>
              <a:ln w="25400">
                <a:solidFill>
                  <a:schemeClr val="accent1"/>
                </a:solidFill>
                <a:round/>
              </a:ln>
              <a:effectLst/>
            </c:spPr>
          </c:marker>
          <c:cat>
            <c:numRef>
              <c:f>'cost trend'!$J$5:$J$10</c:f>
              <c:numCache>
                <c:formatCode>General</c:formatCode>
                <c:ptCount val="6"/>
                <c:pt idx="0">
                  <c:v>2004</c:v>
                </c:pt>
                <c:pt idx="1">
                  <c:v>2005</c:v>
                </c:pt>
                <c:pt idx="2">
                  <c:v>2006</c:v>
                </c:pt>
                <c:pt idx="3">
                  <c:v>2007</c:v>
                </c:pt>
                <c:pt idx="4">
                  <c:v>2008</c:v>
                </c:pt>
                <c:pt idx="5">
                  <c:v>2009</c:v>
                </c:pt>
              </c:numCache>
            </c:numRef>
          </c:cat>
          <c:val>
            <c:numRef>
              <c:f>'cost trend'!$B$5:$B$10</c:f>
              <c:numCache>
                <c:formatCode>0.000</c:formatCode>
                <c:ptCount val="6"/>
                <c:pt idx="0">
                  <c:v>0.46777540000000001</c:v>
                </c:pt>
                <c:pt idx="1">
                  <c:v>0.58450549999999957</c:v>
                </c:pt>
                <c:pt idx="2">
                  <c:v>0.55709710000000001</c:v>
                </c:pt>
                <c:pt idx="3">
                  <c:v>0.53083539999999996</c:v>
                </c:pt>
                <c:pt idx="4">
                  <c:v>0.50906969999999996</c:v>
                </c:pt>
                <c:pt idx="5">
                  <c:v>0.51405259999999697</c:v>
                </c:pt>
              </c:numCache>
            </c:numRef>
          </c:val>
        </c:ser>
        <c:ser>
          <c:idx val="1"/>
          <c:order val="1"/>
          <c:tx>
            <c:v>Unit capital cost</c:v>
          </c:tx>
          <c:spPr>
            <a:ln w="31750" cap="rnd">
              <a:solidFill>
                <a:schemeClr val="accent2"/>
              </a:solidFill>
              <a:round/>
            </a:ln>
            <a:effectLst/>
          </c:spPr>
          <c:marker>
            <c:symbol val="square"/>
            <c:size val="6"/>
            <c:spPr>
              <a:solidFill>
                <a:schemeClr val="accent2"/>
              </a:solidFill>
              <a:ln w="22225">
                <a:solidFill>
                  <a:schemeClr val="accent2"/>
                </a:solidFill>
                <a:round/>
              </a:ln>
              <a:effectLst/>
            </c:spPr>
          </c:marker>
          <c:cat>
            <c:numRef>
              <c:f>'cost trend'!$J$5:$J$10</c:f>
              <c:numCache>
                <c:formatCode>General</c:formatCode>
                <c:ptCount val="6"/>
                <c:pt idx="0">
                  <c:v>2004</c:v>
                </c:pt>
                <c:pt idx="1">
                  <c:v>2005</c:v>
                </c:pt>
                <c:pt idx="2">
                  <c:v>2006</c:v>
                </c:pt>
                <c:pt idx="3">
                  <c:v>2007</c:v>
                </c:pt>
                <c:pt idx="4">
                  <c:v>2008</c:v>
                </c:pt>
                <c:pt idx="5">
                  <c:v>2009</c:v>
                </c:pt>
              </c:numCache>
            </c:numRef>
          </c:cat>
          <c:val>
            <c:numRef>
              <c:f>'cost trend'!$K$5:$K$10</c:f>
              <c:numCache>
                <c:formatCode>0.000</c:formatCode>
                <c:ptCount val="6"/>
                <c:pt idx="0">
                  <c:v>0.41108500000000031</c:v>
                </c:pt>
                <c:pt idx="1">
                  <c:v>0.46956420000000032</c:v>
                </c:pt>
                <c:pt idx="2">
                  <c:v>0.45037990000000133</c:v>
                </c:pt>
                <c:pt idx="3">
                  <c:v>0.42805670000000151</c:v>
                </c:pt>
                <c:pt idx="4">
                  <c:v>0.41479760000000004</c:v>
                </c:pt>
                <c:pt idx="5">
                  <c:v>0.41937890000000266</c:v>
                </c:pt>
              </c:numCache>
            </c:numRef>
          </c:val>
        </c:ser>
        <c:ser>
          <c:idx val="2"/>
          <c:order val="2"/>
          <c:tx>
            <c:v>Unit O&amp;M cost</c:v>
          </c:tx>
          <c:spPr>
            <a:ln w="31750" cap="rnd">
              <a:solidFill>
                <a:schemeClr val="accent3"/>
              </a:solidFill>
              <a:round/>
            </a:ln>
            <a:effectLst/>
          </c:spPr>
          <c:marker>
            <c:symbol val="triangle"/>
            <c:size val="6"/>
            <c:spPr>
              <a:solidFill>
                <a:schemeClr val="accent3"/>
              </a:solidFill>
              <a:ln w="25400">
                <a:solidFill>
                  <a:schemeClr val="accent3"/>
                </a:solidFill>
                <a:round/>
              </a:ln>
              <a:effectLst/>
            </c:spPr>
          </c:marker>
          <c:cat>
            <c:numRef>
              <c:f>'cost trend'!$J$5:$J$10</c:f>
              <c:numCache>
                <c:formatCode>General</c:formatCode>
                <c:ptCount val="6"/>
                <c:pt idx="0">
                  <c:v>2004</c:v>
                </c:pt>
                <c:pt idx="1">
                  <c:v>2005</c:v>
                </c:pt>
                <c:pt idx="2">
                  <c:v>2006</c:v>
                </c:pt>
                <c:pt idx="3">
                  <c:v>2007</c:v>
                </c:pt>
                <c:pt idx="4">
                  <c:v>2008</c:v>
                </c:pt>
                <c:pt idx="5">
                  <c:v>2009</c:v>
                </c:pt>
              </c:numCache>
            </c:numRef>
          </c:cat>
          <c:val>
            <c:numRef>
              <c:f>'cost trend'!$S$5:$S$10</c:f>
              <c:numCache>
                <c:formatCode>0.000</c:formatCode>
                <c:ptCount val="6"/>
                <c:pt idx="0">
                  <c:v>5.6690400000000002E-2</c:v>
                </c:pt>
                <c:pt idx="1">
                  <c:v>0.1149413</c:v>
                </c:pt>
                <c:pt idx="2">
                  <c:v>0.10671710000000002</c:v>
                </c:pt>
                <c:pt idx="3">
                  <c:v>0.10277870000000019</c:v>
                </c:pt>
                <c:pt idx="4">
                  <c:v>9.4272100000000011E-2</c:v>
                </c:pt>
                <c:pt idx="5">
                  <c:v>9.46737E-2</c:v>
                </c:pt>
              </c:numCache>
            </c:numRef>
          </c:val>
        </c:ser>
        <c:marker val="1"/>
        <c:axId val="61277696"/>
        <c:axId val="61279616"/>
      </c:lineChart>
      <c:catAx>
        <c:axId val="6127769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61279616"/>
        <c:crosses val="autoZero"/>
        <c:auto val="1"/>
        <c:lblAlgn val="ctr"/>
        <c:lblOffset val="100"/>
      </c:catAx>
      <c:valAx>
        <c:axId val="61279616"/>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n-US"/>
                  <a:t>Mean of Costs (RMB/kWh)</a:t>
                </a:r>
              </a:p>
            </c:rich>
          </c:tx>
          <c:layout>
            <c:manualLayout>
              <c:xMode val="edge"/>
              <c:yMode val="edge"/>
              <c:x val="0.14166666666666666"/>
              <c:y val="0.19098789734616578"/>
            </c:manualLayout>
          </c:layout>
          <c:spPr>
            <a:noFill/>
            <a:ln>
              <a:noFill/>
            </a:ln>
            <a:effectLst/>
          </c:spPr>
        </c:title>
        <c:numFmt formatCode="0.00" sourceLinked="0"/>
        <c:maj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277696"/>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chart>
  <c:spPr>
    <a:solidFill>
      <a:schemeClr val="lt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a:pPr>
            <a:r>
              <a:rPr lang="en-US" dirty="0"/>
              <a:t>The Share of </a:t>
            </a:r>
            <a:r>
              <a:rPr lang="en-US" dirty="0" smtClean="0"/>
              <a:t>CDM Wind </a:t>
            </a:r>
            <a:r>
              <a:rPr lang="en-US" dirty="0"/>
              <a:t>Projects By Year (Unit: MW)</a:t>
            </a:r>
            <a:endParaRPr lang="zh-CN" dirty="0"/>
          </a:p>
        </c:rich>
      </c:tx>
    </c:title>
    <c:plotArea>
      <c:layout>
        <c:manualLayout>
          <c:layoutTarget val="inner"/>
          <c:xMode val="edge"/>
          <c:yMode val="edge"/>
          <c:x val="0.11586826267928632"/>
          <c:y val="0.10392774432607722"/>
          <c:w val="0.86561321880219855"/>
          <c:h val="0.71554075961093111"/>
        </c:manualLayout>
      </c:layout>
      <c:barChart>
        <c:barDir val="col"/>
        <c:grouping val="clustered"/>
        <c:ser>
          <c:idx val="0"/>
          <c:order val="0"/>
          <c:tx>
            <c:v>Annual Total Installed Capacities</c:v>
          </c:tx>
          <c:cat>
            <c:numRef>
              <c:f>'By Province'!$D$1:$K$1</c:f>
              <c:numCache>
                <c:formatCode>General</c:formatCode>
                <c:ptCount val="8"/>
                <c:pt idx="0">
                  <c:v>2003</c:v>
                </c:pt>
                <c:pt idx="1">
                  <c:v>2004</c:v>
                </c:pt>
                <c:pt idx="2">
                  <c:v>2005</c:v>
                </c:pt>
                <c:pt idx="3">
                  <c:v>2006</c:v>
                </c:pt>
                <c:pt idx="4">
                  <c:v>2007</c:v>
                </c:pt>
                <c:pt idx="5">
                  <c:v>2008</c:v>
                </c:pt>
                <c:pt idx="6">
                  <c:v>2009</c:v>
                </c:pt>
                <c:pt idx="7">
                  <c:v>2010</c:v>
                </c:pt>
              </c:numCache>
            </c:numRef>
          </c:cat>
          <c:val>
            <c:numRef>
              <c:f>'By Province'!$D$33:$K$33</c:f>
              <c:numCache>
                <c:formatCode>General</c:formatCode>
                <c:ptCount val="8"/>
                <c:pt idx="0">
                  <c:v>99.1</c:v>
                </c:pt>
                <c:pt idx="1">
                  <c:v>196.75</c:v>
                </c:pt>
                <c:pt idx="2">
                  <c:v>497.85</c:v>
                </c:pt>
                <c:pt idx="3">
                  <c:v>1333.75</c:v>
                </c:pt>
                <c:pt idx="4">
                  <c:v>3303.6499999999987</c:v>
                </c:pt>
                <c:pt idx="5">
                  <c:v>6601.7300000000005</c:v>
                </c:pt>
                <c:pt idx="6">
                  <c:v>13909.710000000006</c:v>
                </c:pt>
                <c:pt idx="7">
                  <c:v>18927.990000000005</c:v>
                </c:pt>
              </c:numCache>
            </c:numRef>
          </c:val>
        </c:ser>
        <c:ser>
          <c:idx val="1"/>
          <c:order val="1"/>
          <c:tx>
            <c:v>Annual CDM Installed Capacities</c:v>
          </c:tx>
          <c:cat>
            <c:numRef>
              <c:f>'By Province'!$D$1:$K$1</c:f>
              <c:numCache>
                <c:formatCode>General</c:formatCode>
                <c:ptCount val="8"/>
                <c:pt idx="0">
                  <c:v>2003</c:v>
                </c:pt>
                <c:pt idx="1">
                  <c:v>2004</c:v>
                </c:pt>
                <c:pt idx="2">
                  <c:v>2005</c:v>
                </c:pt>
                <c:pt idx="3">
                  <c:v>2006</c:v>
                </c:pt>
                <c:pt idx="4">
                  <c:v>2007</c:v>
                </c:pt>
                <c:pt idx="5">
                  <c:v>2008</c:v>
                </c:pt>
                <c:pt idx="6">
                  <c:v>2009</c:v>
                </c:pt>
                <c:pt idx="7">
                  <c:v>2010</c:v>
                </c:pt>
              </c:numCache>
            </c:numRef>
          </c:cat>
          <c:val>
            <c:numRef>
              <c:f>'By Province'!$D$34:$K$34</c:f>
              <c:numCache>
                <c:formatCode>General</c:formatCode>
                <c:ptCount val="8"/>
                <c:pt idx="0">
                  <c:v>49.3</c:v>
                </c:pt>
                <c:pt idx="1">
                  <c:v>30.9</c:v>
                </c:pt>
                <c:pt idx="2">
                  <c:v>444.15000000000032</c:v>
                </c:pt>
                <c:pt idx="3">
                  <c:v>801.5</c:v>
                </c:pt>
                <c:pt idx="4">
                  <c:v>2670.5</c:v>
                </c:pt>
                <c:pt idx="5">
                  <c:v>6398</c:v>
                </c:pt>
                <c:pt idx="6">
                  <c:v>8814.7000000000007</c:v>
                </c:pt>
                <c:pt idx="7">
                  <c:v>16114.5</c:v>
                </c:pt>
              </c:numCache>
            </c:numRef>
          </c:val>
        </c:ser>
        <c:axId val="61565184"/>
        <c:axId val="61583360"/>
      </c:barChart>
      <c:catAx>
        <c:axId val="61565184"/>
        <c:scaling>
          <c:orientation val="minMax"/>
        </c:scaling>
        <c:axPos val="b"/>
        <c:numFmt formatCode="General" sourceLinked="1"/>
        <c:majorTickMark val="none"/>
        <c:tickLblPos val="nextTo"/>
        <c:crossAx val="61583360"/>
        <c:crosses val="autoZero"/>
        <c:auto val="1"/>
        <c:lblAlgn val="ctr"/>
        <c:lblOffset val="100"/>
      </c:catAx>
      <c:valAx>
        <c:axId val="61583360"/>
        <c:scaling>
          <c:orientation val="minMax"/>
          <c:max val="20000"/>
        </c:scaling>
        <c:axPos val="l"/>
        <c:majorGridlines/>
        <c:numFmt formatCode="General" sourceLinked="1"/>
        <c:majorTickMark val="none"/>
        <c:tickLblPos val="nextTo"/>
        <c:crossAx val="61565184"/>
        <c:crosses val="autoZero"/>
        <c:crossBetween val="between"/>
      </c:valAx>
    </c:plotArea>
    <c:legend>
      <c:legendPos val="b"/>
    </c:legend>
    <c:plotVisOnly val="1"/>
    <c:dispBlanksAs val="gap"/>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zh-CN" altLang="en-US"/>
          </a:p>
        </p:txBody>
      </p:sp>
      <p:sp>
        <p:nvSpPr>
          <p:cNvPr id="3" name="日期占位符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A185E34-45D3-4D2C-B5F3-57BBEE6A22AA}" type="datetimeFigureOut">
              <a:rPr lang="zh-CN" altLang="en-US" smtClean="0"/>
              <a:pPr/>
              <a:t>2014/5/21</a:t>
            </a:fld>
            <a:endParaRPr lang="zh-CN" altLang="en-US"/>
          </a:p>
        </p:txBody>
      </p:sp>
      <p:sp>
        <p:nvSpPr>
          <p:cNvPr id="4" name="页脚占位符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8D9AFC-9606-41AA-A1ED-78773A28D017}" type="slidenum">
              <a:rPr lang="zh-CN" altLang="en-US" smtClean="0"/>
              <a:pPr/>
              <a:t>‹#›</a:t>
            </a:fld>
            <a:endParaRPr lang="zh-CN" altLang="en-US"/>
          </a:p>
        </p:txBody>
      </p:sp>
    </p:spTree>
    <p:extLst>
      <p:ext uri="{BB962C8B-B14F-4D97-AF65-F5344CB8AC3E}">
        <p14:creationId xmlns:p14="http://schemas.microsoft.com/office/powerpoint/2010/main" xmlns="" val="784701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日期占位符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89577DE-80F8-4377-BADA-DB4CA3992642}" type="datetimeFigureOut">
              <a:rPr lang="en-US" smtClean="0"/>
              <a:pPr/>
              <a:t>5/21/2014</a:t>
            </a:fld>
            <a:endParaRPr lang="en-US"/>
          </a:p>
        </p:txBody>
      </p:sp>
      <p:sp>
        <p:nvSpPr>
          <p:cNvPr id="4" name="幻灯片图像占位符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备注占位符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页脚占位符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灯片编号占位符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C169761-E888-4D99-92B1-4E244967DDD2}" type="slidenum">
              <a:rPr lang="en-US" smtClean="0"/>
              <a:pPr/>
              <a:t>‹#›</a:t>
            </a:fld>
            <a:endParaRPr lang="en-US"/>
          </a:p>
        </p:txBody>
      </p:sp>
    </p:spTree>
    <p:extLst>
      <p:ext uri="{BB962C8B-B14F-4D97-AF65-F5344CB8AC3E}">
        <p14:creationId xmlns:p14="http://schemas.microsoft.com/office/powerpoint/2010/main" xmlns="" val="257831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169761-E888-4D99-92B1-4E244967DDD2}" type="slidenum">
              <a:rPr lang="en-US" smtClean="0"/>
              <a:pPr/>
              <a:t>1</a:t>
            </a:fld>
            <a:endParaRPr lang="en-US"/>
          </a:p>
        </p:txBody>
      </p:sp>
    </p:spTree>
    <p:extLst>
      <p:ext uri="{BB962C8B-B14F-4D97-AF65-F5344CB8AC3E}">
        <p14:creationId xmlns:p14="http://schemas.microsoft.com/office/powerpoint/2010/main" xmlns="" val="13946749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To explain what has led to the project cost reduction over time, we test the effects of different learning channels gradually in three steps using OLS regressions. In all three steps, we examine the effect of learning-by-searching from the manufacturer. The differences among the three steps are that we explore the impact of wind project developing and operating experience from the macro level to more micro level.</a:t>
            </a:r>
          </a:p>
          <a:p>
            <a:endParaRPr lang="en-US" dirty="0"/>
          </a:p>
        </p:txBody>
      </p:sp>
      <p:sp>
        <p:nvSpPr>
          <p:cNvPr id="4" name="灯片编号占位符 3"/>
          <p:cNvSpPr>
            <a:spLocks noGrp="1"/>
          </p:cNvSpPr>
          <p:nvPr>
            <p:ph type="sldNum" sz="quarter" idx="10"/>
          </p:nvPr>
        </p:nvSpPr>
        <p:spPr/>
        <p:txBody>
          <a:bodyPr/>
          <a:lstStyle/>
          <a:p>
            <a:fld id="{4C169761-E888-4D99-92B1-4E244967DDD2}"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Our empirical analysis successfully separates learning-by-searching effect from the joint learning effect of LBS and LBD used in previous research on China’s wind power industry. Wind projects benefit from the knowledge stock of their turbine manufacturers in both wind farm installation and operation, which result in lower electricity production costs. However, the learning-by-searching effect is much smaller than what has been found for European wind power over a long period of time (</a:t>
            </a:r>
            <a:r>
              <a:rPr lang="en-US" sz="1200" kern="1200" dirty="0" err="1" smtClean="0">
                <a:solidFill>
                  <a:schemeClr val="tx1"/>
                </a:solidFill>
                <a:effectLst/>
                <a:latin typeface="+mn-lt"/>
                <a:ea typeface="+mn-ea"/>
                <a:cs typeface="+mn-cs"/>
              </a:rPr>
              <a:t>Soderholm</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Klassen</a:t>
            </a:r>
            <a:r>
              <a:rPr lang="en-US" sz="1200" kern="1200" dirty="0" smtClean="0">
                <a:solidFill>
                  <a:schemeClr val="tx1"/>
                </a:solidFill>
                <a:effectLst/>
                <a:latin typeface="+mn-lt"/>
                <a:ea typeface="+mn-ea"/>
                <a:cs typeface="+mn-cs"/>
              </a:rPr>
              <a:t>, 2007; </a:t>
            </a:r>
            <a:r>
              <a:rPr lang="en-US" sz="1200" kern="1200" dirty="0" err="1" smtClean="0">
                <a:solidFill>
                  <a:schemeClr val="tx1"/>
                </a:solidFill>
                <a:effectLst/>
                <a:latin typeface="+mn-lt"/>
                <a:ea typeface="+mn-ea"/>
                <a:cs typeface="+mn-cs"/>
              </a:rPr>
              <a:t>Soderholm</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Sundqvist</a:t>
            </a:r>
            <a:r>
              <a:rPr lang="en-US" sz="1200" kern="1200" dirty="0" smtClean="0">
                <a:solidFill>
                  <a:schemeClr val="tx1"/>
                </a:solidFill>
                <a:effectLst/>
                <a:latin typeface="+mn-lt"/>
                <a:ea typeface="+mn-ea"/>
                <a:cs typeface="+mn-cs"/>
              </a:rPr>
              <a:t>, 2007).  This is reasonable because our observation period is too short for patents to be fully commercialized and to have large impact on cost reduction. Another reason could be that turbines with advanced technology also have higher prices while the electricity production is limited by the technological capacity of the wind farm or the transmission system.  Finally, since our data includes only patents taken out in China, it may be that these innovations are not as significant as those made by global manufacturers and patented in developed countries.</a:t>
            </a:r>
            <a:endParaRPr lang="en-US" dirty="0"/>
          </a:p>
        </p:txBody>
      </p:sp>
      <p:sp>
        <p:nvSpPr>
          <p:cNvPr id="4" name="Slide Number Placeholder 3"/>
          <p:cNvSpPr>
            <a:spLocks noGrp="1"/>
          </p:cNvSpPr>
          <p:nvPr>
            <p:ph type="sldNum" sz="quarter" idx="10"/>
          </p:nvPr>
        </p:nvSpPr>
        <p:spPr/>
        <p:txBody>
          <a:bodyPr/>
          <a:lstStyle/>
          <a:p>
            <a:fld id="{4C169761-E888-4D99-92B1-4E244967DDD2}" type="slidenum">
              <a:rPr lang="en-US" smtClean="0"/>
              <a:pPr/>
              <a:t>12</a:t>
            </a:fld>
            <a:endParaRPr lang="en-US"/>
          </a:p>
        </p:txBody>
      </p:sp>
    </p:spTree>
    <p:extLst>
      <p:ext uri="{BB962C8B-B14F-4D97-AF65-F5344CB8AC3E}">
        <p14:creationId xmlns:p14="http://schemas.microsoft.com/office/powerpoint/2010/main" xmlns="" val="1122797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kern="1200" dirty="0" smtClean="0">
                <a:solidFill>
                  <a:schemeClr val="tx1"/>
                </a:solidFill>
                <a:latin typeface="+mn-lt"/>
                <a:ea typeface="+mn-ea"/>
                <a:cs typeface="+mn-cs"/>
              </a:rPr>
              <a:t>The learning-by-searching effect, captured by manufacturer’s knowledge stock, is significant across all three models. However, the magnitude of LBS effect is very small. In the short run, one more patent from the manufacturer will roughly bring down the unit production cost by 0.04%.  For learning-by-doing effect, the aggregate level project developing experience variables have significant negative effects on unit production costs only in model (1), which omit year fixed effects. When we add year fixed effect, the aggregate level experience becomes</a:t>
            </a:r>
            <a:r>
              <a:rPr lang="en-US" sz="1200" kern="1200" baseline="0" dirty="0" smtClean="0">
                <a:solidFill>
                  <a:schemeClr val="tx1"/>
                </a:solidFill>
                <a:latin typeface="+mn-lt"/>
                <a:ea typeface="+mn-ea"/>
                <a:cs typeface="+mn-cs"/>
              </a:rPr>
              <a:t> significant.</a:t>
            </a:r>
          </a:p>
          <a:p>
            <a:endParaRPr lang="en-US" sz="1200"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While we observe no meaningful learning-by-doing effects from aggregate level experience, we now find learning to be important as we separate the developer’s CDM project experience and manufacturer’s experience from the aggregate level experience.  In particular, a developer’s previous experience from CDM projects </a:t>
            </a:r>
            <a:br>
              <a:rPr lang="en-US" sz="1200" kern="1200" dirty="0" smtClean="0">
                <a:solidFill>
                  <a:schemeClr val="tx1"/>
                </a:solidFill>
                <a:latin typeface="+mn-lt"/>
                <a:ea typeface="+mn-ea"/>
                <a:cs typeface="+mn-cs"/>
              </a:rPr>
            </a:b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On average, the size of a CDM wind project is approximately 60 MW, which means that 1 GW installation will take place through 16 to 17 CDM projects.  Thus, a typical CDM project by the same developer will lead to around 0.23% to 0.25% decrease in future unit costs.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 developer’s experience alone matters, but the impact is smaller than its experience including shared experience with the manufacturer as shown in Table 6. </a:t>
            </a:r>
          </a:p>
          <a:p>
            <a:r>
              <a:rPr lang="en-US" sz="1200" kern="1200" dirty="0" smtClean="0">
                <a:solidFill>
                  <a:schemeClr val="tx1"/>
                </a:solidFill>
                <a:latin typeface="+mn-lt"/>
                <a:ea typeface="+mn-ea"/>
                <a:cs typeface="+mn-cs"/>
              </a:rPr>
              <a:t>What reduces project costs the most is the repeating collaboration experience between a developer and the same manufacturer, which suggests the learning-by-interacting effect.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with its foreign manufacturer partner drives down the unit production cost by approximately 15.7%, which is nearly three times greater than the effect of cooperating experience between a developer and a domestic manufacturer .   The percentage change is exp (-0.0397 – 0.131) – 1 = -15.7%.</a:t>
            </a:r>
          </a:p>
          <a:p>
            <a:r>
              <a:rPr lang="en-US" sz="1200" kern="1200" dirty="0" smtClean="0">
                <a:solidFill>
                  <a:schemeClr val="tx1"/>
                </a:solidFill>
                <a:latin typeface="+mn-lt"/>
                <a:ea typeface="+mn-ea"/>
                <a:cs typeface="+mn-cs"/>
              </a:rPr>
              <a:t> This is another reason to try to separate the own experience of domestic and foreign manufacturers – perhaps the domestic manufacturers don’t need to partner with a local developer to benefit from experience.</a:t>
            </a:r>
          </a:p>
          <a:p>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4C169761-E888-4D99-92B1-4E244967DDD2}" type="slidenum">
              <a:rPr lang="en-US" smtClean="0"/>
              <a:pPr/>
              <a:t>13</a:t>
            </a:fld>
            <a:endParaRPr lang="en-US"/>
          </a:p>
        </p:txBody>
      </p:sp>
    </p:spTree>
    <p:extLst>
      <p:ext uri="{BB962C8B-B14F-4D97-AF65-F5344CB8AC3E}">
        <p14:creationId xmlns:p14="http://schemas.microsoft.com/office/powerpoint/2010/main" xmlns="" val="2627515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Our empirical analysis successfully separates learning-by-searching effect from the joint learning effect of LBS and LBD used in previous research on China’s wind power industry. Wind projects benefit from the knowledge stock of their turbine manufacturers in both wind farm installation and operation, which result in lower electricity production costs. However, the learning-by-searching effect is much smaller than what has been found for European wind power over a long period of time (</a:t>
            </a:r>
            <a:r>
              <a:rPr lang="en-US" sz="1200" kern="1200" dirty="0" err="1" smtClean="0">
                <a:solidFill>
                  <a:schemeClr val="tx1"/>
                </a:solidFill>
                <a:effectLst/>
                <a:latin typeface="+mn-lt"/>
                <a:ea typeface="+mn-ea"/>
                <a:cs typeface="+mn-cs"/>
              </a:rPr>
              <a:t>Soderholm</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Klassen</a:t>
            </a:r>
            <a:r>
              <a:rPr lang="en-US" sz="1200" kern="1200" dirty="0" smtClean="0">
                <a:solidFill>
                  <a:schemeClr val="tx1"/>
                </a:solidFill>
                <a:effectLst/>
                <a:latin typeface="+mn-lt"/>
                <a:ea typeface="+mn-ea"/>
                <a:cs typeface="+mn-cs"/>
              </a:rPr>
              <a:t>, 2007; </a:t>
            </a:r>
            <a:r>
              <a:rPr lang="en-US" sz="1200" kern="1200" dirty="0" err="1" smtClean="0">
                <a:solidFill>
                  <a:schemeClr val="tx1"/>
                </a:solidFill>
                <a:effectLst/>
                <a:latin typeface="+mn-lt"/>
                <a:ea typeface="+mn-ea"/>
                <a:cs typeface="+mn-cs"/>
              </a:rPr>
              <a:t>Soderholm</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Sundqvist</a:t>
            </a:r>
            <a:r>
              <a:rPr lang="en-US" sz="1200" kern="1200" dirty="0" smtClean="0">
                <a:solidFill>
                  <a:schemeClr val="tx1"/>
                </a:solidFill>
                <a:effectLst/>
                <a:latin typeface="+mn-lt"/>
                <a:ea typeface="+mn-ea"/>
                <a:cs typeface="+mn-cs"/>
              </a:rPr>
              <a:t>, 2007).  This is reasonable because our observation period is too short for patents to be fully commercialized and to have large impact on cost reduction. Another reason could be that turbines with advanced technology also have higher prices while the electricity production is limited by the technological capacity of the wind farm or the transmission system.  Finally, since our data includes only patents taken out in China, it may be that these innovations are not as significant as those made by global manufacturers and patented in developed countries.</a:t>
            </a:r>
            <a:endParaRPr lang="en-US" dirty="0"/>
          </a:p>
        </p:txBody>
      </p:sp>
      <p:sp>
        <p:nvSpPr>
          <p:cNvPr id="4" name="Slide Number Placeholder 3"/>
          <p:cNvSpPr>
            <a:spLocks noGrp="1"/>
          </p:cNvSpPr>
          <p:nvPr>
            <p:ph type="sldNum" sz="quarter" idx="10"/>
          </p:nvPr>
        </p:nvSpPr>
        <p:spPr/>
        <p:txBody>
          <a:bodyPr/>
          <a:lstStyle/>
          <a:p>
            <a:fld id="{4C169761-E888-4D99-92B1-4E244967DDD2}" type="slidenum">
              <a:rPr lang="en-US" smtClean="0"/>
              <a:pPr/>
              <a:t>14</a:t>
            </a:fld>
            <a:endParaRPr lang="en-US"/>
          </a:p>
        </p:txBody>
      </p:sp>
    </p:spTree>
    <p:extLst>
      <p:ext uri="{BB962C8B-B14F-4D97-AF65-F5344CB8AC3E}">
        <p14:creationId xmlns:p14="http://schemas.microsoft.com/office/powerpoint/2010/main" xmlns="" val="228192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kern="1200" dirty="0" smtClean="0">
                <a:solidFill>
                  <a:schemeClr val="tx1"/>
                </a:solidFill>
                <a:latin typeface="+mn-lt"/>
                <a:ea typeface="+mn-ea"/>
                <a:cs typeface="+mn-cs"/>
              </a:rPr>
              <a:t>The learning-by-searching effect, captured by manufacturer’s knowledge stock, is significant across all three models. However, the magnitude of LBS effect is very small. In the short run, one more patent from the manufacturer will roughly bring down the unit production cost by 0.04%.  For learning-by-doing effect, the aggregate level project developing experience variables have significant negative effects on unit production costs only in model (1), which omit year fixed effects. When we add year fixed effect, the aggregate level experience becomes</a:t>
            </a:r>
            <a:r>
              <a:rPr lang="en-US" sz="1200" kern="1200" baseline="0" dirty="0" smtClean="0">
                <a:solidFill>
                  <a:schemeClr val="tx1"/>
                </a:solidFill>
                <a:latin typeface="+mn-lt"/>
                <a:ea typeface="+mn-ea"/>
                <a:cs typeface="+mn-cs"/>
              </a:rPr>
              <a:t> significant.</a:t>
            </a:r>
          </a:p>
          <a:p>
            <a:endParaRPr lang="en-US" sz="1200"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While we observe no meaningful learning-by-doing effects from aggregate level experience, we now find learning to be important as we separate the developer’s CDM project experience and manufacturer’s experience from the aggregate level experience.  In particular, a developer’s previous experience from CDM projects </a:t>
            </a:r>
            <a:br>
              <a:rPr lang="en-US" sz="1200" kern="1200" dirty="0" smtClean="0">
                <a:solidFill>
                  <a:schemeClr val="tx1"/>
                </a:solidFill>
                <a:latin typeface="+mn-lt"/>
                <a:ea typeface="+mn-ea"/>
                <a:cs typeface="+mn-cs"/>
              </a:rPr>
            </a:b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On average, the size of a CDM wind project is approximately 60 MW, which means that 1 GW installation will take place through 16 to 17 CDM projects.  Thus, a typical CDM project by the same developer will lead to around 0.23% to 0.25% decrease in future unit costs.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 developer’s experience alone matters, but the impact is smaller than its experience including shared experience with the manufacturer as shown in Table 6. </a:t>
            </a:r>
          </a:p>
          <a:p>
            <a:r>
              <a:rPr lang="en-US" sz="1200" kern="1200" dirty="0" smtClean="0">
                <a:solidFill>
                  <a:schemeClr val="tx1"/>
                </a:solidFill>
                <a:latin typeface="+mn-lt"/>
                <a:ea typeface="+mn-ea"/>
                <a:cs typeface="+mn-cs"/>
              </a:rPr>
              <a:t>What reduces project costs the most is the repeating collaboration experience between a developer and the same manufacturer, which suggests the learning-by-interacting effect.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with its foreign manufacturer partner drives down the unit production cost by approximately 15.7%, which is nearly three times greater than the effect of cooperating experience between a developer and a domestic manufacturer .   The percentage change is exp (-0.0397 – 0.131) – 1 = -15.7%.</a:t>
            </a:r>
          </a:p>
          <a:p>
            <a:r>
              <a:rPr lang="en-US" sz="1200" kern="1200" dirty="0" smtClean="0">
                <a:solidFill>
                  <a:schemeClr val="tx1"/>
                </a:solidFill>
                <a:latin typeface="+mn-lt"/>
                <a:ea typeface="+mn-ea"/>
                <a:cs typeface="+mn-cs"/>
              </a:rPr>
              <a:t> This is another reason to try to separate the own experience of domestic and foreign manufacturers – perhaps the domestic manufacturers don’t need to partner with a local developer to benefit from experience.</a:t>
            </a:r>
          </a:p>
          <a:p>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4C169761-E888-4D99-92B1-4E244967DDD2}" type="slidenum">
              <a:rPr lang="en-US" smtClean="0"/>
              <a:pPr/>
              <a:t>15</a:t>
            </a:fld>
            <a:endParaRPr lang="en-US"/>
          </a:p>
        </p:txBody>
      </p:sp>
    </p:spTree>
    <p:extLst>
      <p:ext uri="{BB962C8B-B14F-4D97-AF65-F5344CB8AC3E}">
        <p14:creationId xmlns:p14="http://schemas.microsoft.com/office/powerpoint/2010/main" xmlns="" val="3384428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Our empirical analysis successfully separates learning-by-searching effect from the joint learning effect of LBS and LBD used in previous research on China’s wind power industry. Wind projects benefit from the knowledge stock of their turbine manufacturers in both wind farm installation and operation, which result in lower electricity production costs. However, the learning-by-searching effect is much smaller than what has been found for European wind power over a long period of time (</a:t>
            </a:r>
            <a:r>
              <a:rPr lang="en-US" sz="1200" kern="1200" dirty="0" err="1" smtClean="0">
                <a:solidFill>
                  <a:schemeClr val="tx1"/>
                </a:solidFill>
                <a:effectLst/>
                <a:latin typeface="+mn-lt"/>
                <a:ea typeface="+mn-ea"/>
                <a:cs typeface="+mn-cs"/>
              </a:rPr>
              <a:t>Soderholm</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Klassen</a:t>
            </a:r>
            <a:r>
              <a:rPr lang="en-US" sz="1200" kern="1200" dirty="0" smtClean="0">
                <a:solidFill>
                  <a:schemeClr val="tx1"/>
                </a:solidFill>
                <a:effectLst/>
                <a:latin typeface="+mn-lt"/>
                <a:ea typeface="+mn-ea"/>
                <a:cs typeface="+mn-cs"/>
              </a:rPr>
              <a:t>, 2007; </a:t>
            </a:r>
            <a:r>
              <a:rPr lang="en-US" sz="1200" kern="1200" dirty="0" err="1" smtClean="0">
                <a:solidFill>
                  <a:schemeClr val="tx1"/>
                </a:solidFill>
                <a:effectLst/>
                <a:latin typeface="+mn-lt"/>
                <a:ea typeface="+mn-ea"/>
                <a:cs typeface="+mn-cs"/>
              </a:rPr>
              <a:t>Soderholm</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Sundqvist</a:t>
            </a:r>
            <a:r>
              <a:rPr lang="en-US" sz="1200" kern="1200" dirty="0" smtClean="0">
                <a:solidFill>
                  <a:schemeClr val="tx1"/>
                </a:solidFill>
                <a:effectLst/>
                <a:latin typeface="+mn-lt"/>
                <a:ea typeface="+mn-ea"/>
                <a:cs typeface="+mn-cs"/>
              </a:rPr>
              <a:t>, 2007).  This is reasonable because our observation period is too short for patents to be fully commercialized and to have large impact on cost reduction. Another reason could be that turbines with advanced technology also have higher prices while the electricity production is limited by the technological capacity of the wind farm or the transmission system.  Finally, since our data includes only patents taken out in China, it may be that these innovations are not as significant as those made by global manufacturers and patented in developed countries.</a:t>
            </a:r>
            <a:endParaRPr lang="en-US" dirty="0"/>
          </a:p>
        </p:txBody>
      </p:sp>
      <p:sp>
        <p:nvSpPr>
          <p:cNvPr id="4" name="Slide Number Placeholder 3"/>
          <p:cNvSpPr>
            <a:spLocks noGrp="1"/>
          </p:cNvSpPr>
          <p:nvPr>
            <p:ph type="sldNum" sz="quarter" idx="10"/>
          </p:nvPr>
        </p:nvSpPr>
        <p:spPr/>
        <p:txBody>
          <a:bodyPr/>
          <a:lstStyle/>
          <a:p>
            <a:fld id="{4C169761-E888-4D99-92B1-4E244967DDD2}" type="slidenum">
              <a:rPr lang="en-US" smtClean="0"/>
              <a:pPr/>
              <a:t>16</a:t>
            </a:fld>
            <a:endParaRPr lang="en-US"/>
          </a:p>
        </p:txBody>
      </p:sp>
    </p:spTree>
    <p:extLst>
      <p:ext uri="{BB962C8B-B14F-4D97-AF65-F5344CB8AC3E}">
        <p14:creationId xmlns:p14="http://schemas.microsoft.com/office/powerpoint/2010/main" xmlns="" val="31400085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lnSpcReduction="10000"/>
          </a:bodyPr>
          <a:lstStyle/>
          <a:p>
            <a:r>
              <a:rPr lang="en-US" sz="1200" kern="1200" dirty="0" smtClean="0">
                <a:solidFill>
                  <a:schemeClr val="tx1"/>
                </a:solidFill>
                <a:latin typeface="+mn-lt"/>
                <a:ea typeface="+mn-ea"/>
                <a:cs typeface="+mn-cs"/>
              </a:rPr>
              <a:t>As shown in model (1) and model (3), the learning by interacting effects, captured by repeated collaboration experience, have the biggest impacts on both production cost reduction and capital cost reduction. The magnitude of the effect for capital cost reduction is slightly larger than the effect on production reduction. However, the cooperating experience does not have significant effect on capacity factor in model (5). When we further test whether cooperating with foreign manufacturer makes a difference by adding the interaction terms in model (2) and model (4), the cooperating experience with foreign manufacturer partner leads to greater reduction for electricity production costs while it makes no difference on capital costs. </a:t>
            </a:r>
          </a:p>
          <a:p>
            <a:r>
              <a:rPr lang="en-US" sz="1200" kern="1200" dirty="0" smtClean="0">
                <a:solidFill>
                  <a:schemeClr val="tx1"/>
                </a:solidFill>
                <a:latin typeface="+mn-lt"/>
                <a:ea typeface="+mn-ea"/>
                <a:cs typeface="+mn-cs"/>
              </a:rPr>
              <a:t> </a:t>
            </a:r>
          </a:p>
          <a:p>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results above indicate that the repeated partnership between developer and the same manufacturer mostly drive down the capital cost in the construction and installation stage while it does not show significant impact on operational performance in terms of capacity factor.  Instead, the developer’s own experience is sufficient to provide guidance on </a:t>
            </a:r>
            <a:r>
              <a:rPr lang="en-US" sz="1200" kern="1200" dirty="0" err="1" smtClean="0">
                <a:solidFill>
                  <a:schemeClr val="tx1"/>
                </a:solidFill>
                <a:latin typeface="+mn-lt"/>
                <a:ea typeface="+mn-ea"/>
                <a:cs typeface="+mn-cs"/>
              </a:rPr>
              <a:t>siting</a:t>
            </a:r>
            <a:r>
              <a:rPr lang="en-US" sz="1200" kern="1200" dirty="0" smtClean="0">
                <a:solidFill>
                  <a:schemeClr val="tx1"/>
                </a:solidFill>
                <a:latin typeface="+mn-lt"/>
                <a:ea typeface="+mn-ea"/>
                <a:cs typeface="+mn-cs"/>
              </a:rPr>
              <a:t> turbines to improve the electricity generated from each new site.  Since the unit capital costs on average account for approximately 80% of the unit electricity production cost of a wind project, we also observe that the cooperating experience matters most for the production cost reduction on the whole. When we further differentiate between the cooperating experience with foreign manufacturer and domestic manufacturer, the results suggest that the repeated partnership with a foreign manufacturer facilitates knowledge diffusion between partners beyond the construction and installation stage, which improves the overall performance of the wind farm.</a:t>
            </a:r>
          </a:p>
          <a:p>
            <a:endParaRPr lang="en-US" dirty="0" smtClean="0"/>
          </a:p>
        </p:txBody>
      </p:sp>
      <p:sp>
        <p:nvSpPr>
          <p:cNvPr id="4" name="灯片编号占位符 3"/>
          <p:cNvSpPr>
            <a:spLocks noGrp="1"/>
          </p:cNvSpPr>
          <p:nvPr>
            <p:ph type="sldNum" sz="quarter" idx="10"/>
          </p:nvPr>
        </p:nvSpPr>
        <p:spPr/>
        <p:txBody>
          <a:bodyPr/>
          <a:lstStyle/>
          <a:p>
            <a:fld id="{4C169761-E888-4D99-92B1-4E244967DDD2}" type="slidenum">
              <a:rPr lang="en-US" smtClean="0"/>
              <a:pPr/>
              <a:t>17</a:t>
            </a:fld>
            <a:endParaRPr lang="en-US"/>
          </a:p>
        </p:txBody>
      </p:sp>
    </p:spTree>
    <p:extLst>
      <p:ext uri="{BB962C8B-B14F-4D97-AF65-F5344CB8AC3E}">
        <p14:creationId xmlns:p14="http://schemas.microsoft.com/office/powerpoint/2010/main" xmlns="" val="1503761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altLang="zh-CN" dirty="0"/>
              <a:t>1) the observation across short period of time; 2) turbines with advanced technology also have higher prices while the production is limited by the local technological </a:t>
            </a:r>
            <a:r>
              <a:rPr lang="en-US" altLang="zh-CN" dirty="0" err="1"/>
              <a:t>capaicty</a:t>
            </a:r>
            <a:r>
              <a:rPr lang="en-US" altLang="zh-CN" dirty="0"/>
              <a:t>. </a:t>
            </a:r>
            <a:endParaRPr lang="en-AU" altLang="zh-CN" dirty="0"/>
          </a:p>
          <a:p>
            <a:endParaRPr lang="en-US" dirty="0"/>
          </a:p>
        </p:txBody>
      </p:sp>
      <p:sp>
        <p:nvSpPr>
          <p:cNvPr id="4" name="Slide Number Placeholder 3"/>
          <p:cNvSpPr>
            <a:spLocks noGrp="1"/>
          </p:cNvSpPr>
          <p:nvPr>
            <p:ph type="sldNum" sz="quarter" idx="10"/>
          </p:nvPr>
        </p:nvSpPr>
        <p:spPr/>
        <p:txBody>
          <a:bodyPr/>
          <a:lstStyle/>
          <a:p>
            <a:fld id="{4C169761-E888-4D99-92B1-4E244967DDD2}" type="slidenum">
              <a:rPr lang="en-US" smtClean="0"/>
              <a:pPr/>
              <a:t>18</a:t>
            </a:fld>
            <a:endParaRPr lang="en-US"/>
          </a:p>
        </p:txBody>
      </p:sp>
    </p:spTree>
    <p:extLst>
      <p:ext uri="{BB962C8B-B14F-4D97-AF65-F5344CB8AC3E}">
        <p14:creationId xmlns:p14="http://schemas.microsoft.com/office/powerpoint/2010/main" xmlns="" val="23533873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dirty="0" smtClean="0"/>
              <a:t>Policies</a:t>
            </a:r>
            <a:r>
              <a:rPr lang="en-US" baseline="0" dirty="0" smtClean="0"/>
              <a:t> for different channels:</a:t>
            </a:r>
          </a:p>
          <a:p>
            <a:pPr marL="232943" indent="-232943">
              <a:buAutoNum type="arabicPeriod"/>
            </a:pPr>
            <a:r>
              <a:rPr lang="en-US" baseline="0" dirty="0" smtClean="0"/>
              <a:t>LBS- Supply side policy, encourage R&amp;D in wind manufacturing or facilitate technology transfer (if knowledge from foreign manufacturer matters)</a:t>
            </a:r>
          </a:p>
          <a:p>
            <a:pPr marL="232943" indent="-232943">
              <a:buAutoNum type="arabicPeriod"/>
            </a:pPr>
            <a:r>
              <a:rPr lang="en-US" baseline="0" dirty="0" smtClean="0"/>
              <a:t>LBD- Demand side policies to subsidize the adoption and use of new technologies</a:t>
            </a:r>
          </a:p>
          <a:p>
            <a:pPr marL="232943" indent="-232943">
              <a:buAutoNum type="arabicPeriod"/>
            </a:pPr>
            <a:r>
              <a:rPr lang="en-US" baseline="0" dirty="0" smtClean="0"/>
              <a:t>LBI- policies to encourage cooperation between manufacturing and project developing</a:t>
            </a:r>
          </a:p>
          <a:p>
            <a:pPr marL="232943" indent="-232943"/>
            <a:endParaRPr lang="en-US" baseline="0" dirty="0" smtClean="0"/>
          </a:p>
          <a:p>
            <a:pPr marL="232943" indent="-232943">
              <a:buAutoNum type="arabicPeriod"/>
            </a:pPr>
            <a:endParaRPr lang="en-US" baseline="0" dirty="0" smtClean="0"/>
          </a:p>
        </p:txBody>
      </p:sp>
      <p:sp>
        <p:nvSpPr>
          <p:cNvPr id="4" name="灯片编号占位符 3"/>
          <p:cNvSpPr>
            <a:spLocks noGrp="1"/>
          </p:cNvSpPr>
          <p:nvPr>
            <p:ph type="sldNum" sz="quarter" idx="10"/>
          </p:nvPr>
        </p:nvSpPr>
        <p:spPr/>
        <p:txBody>
          <a:bodyPr/>
          <a:lstStyle/>
          <a:p>
            <a:fld id="{4C169761-E888-4D99-92B1-4E244967DDD2}" type="slidenum">
              <a:rPr lang="en-US" smtClean="0"/>
              <a:pPr/>
              <a:t>19</a:t>
            </a:fld>
            <a:endParaRPr lang="en-US"/>
          </a:p>
        </p:txBody>
      </p:sp>
    </p:spTree>
    <p:extLst>
      <p:ext uri="{BB962C8B-B14F-4D97-AF65-F5344CB8AC3E}">
        <p14:creationId xmlns:p14="http://schemas.microsoft.com/office/powerpoint/2010/main" xmlns="" val="39578693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169761-E888-4D99-92B1-4E244967DDD2}" type="slidenum">
              <a:rPr lang="en-US" smtClean="0"/>
              <a:pPr/>
              <a:t>20</a:t>
            </a:fld>
            <a:endParaRPr lang="en-US"/>
          </a:p>
        </p:txBody>
      </p:sp>
    </p:spTree>
    <p:extLst>
      <p:ext uri="{BB962C8B-B14F-4D97-AF65-F5344CB8AC3E}">
        <p14:creationId xmlns:p14="http://schemas.microsoft.com/office/powerpoint/2010/main" xmlns="" val="1170638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CDM: an international</a:t>
            </a:r>
            <a:r>
              <a:rPr lang="en-US" sz="1200" kern="1200" baseline="0" dirty="0" smtClean="0">
                <a:solidFill>
                  <a:schemeClr val="tx1"/>
                </a:solidFill>
                <a:latin typeface="+mn-lt"/>
                <a:ea typeface="+mn-ea"/>
                <a:cs typeface="+mn-cs"/>
              </a:rPr>
              <a:t> collaboration</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Learning</a:t>
            </a:r>
            <a:r>
              <a:rPr lang="en-US" sz="1200" kern="1200" baseline="0" dirty="0" smtClean="0">
                <a:solidFill>
                  <a:schemeClr val="tx1"/>
                </a:solidFill>
                <a:latin typeface="+mn-lt"/>
                <a:ea typeface="+mn-ea"/>
                <a:cs typeface="+mn-cs"/>
              </a:rPr>
              <a:t> Process:</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how the knowledge related to wind power is acquired and diffused among project participants, including a state-owned or a private electric utility as the project developer, and domestic or foreign wind turbine manufacturers that collaborate with the project developer in many stages of a wind project.</a:t>
            </a:r>
            <a:endParaRPr lang="en-US" baseline="0" dirty="0"/>
          </a:p>
        </p:txBody>
      </p:sp>
      <p:sp>
        <p:nvSpPr>
          <p:cNvPr id="4" name="灯片编号占位符 3"/>
          <p:cNvSpPr>
            <a:spLocks noGrp="1"/>
          </p:cNvSpPr>
          <p:nvPr>
            <p:ph type="sldNum" sz="quarter" idx="10"/>
          </p:nvPr>
        </p:nvSpPr>
        <p:spPr/>
        <p:txBody>
          <a:bodyPr/>
          <a:lstStyle/>
          <a:p>
            <a:fld id="{4C169761-E888-4D99-92B1-4E244967DDD2}" type="slidenum">
              <a:rPr lang="en-US" smtClean="0"/>
              <a:pPr/>
              <a:t>2</a:t>
            </a:fld>
            <a:endParaRPr lang="en-US"/>
          </a:p>
        </p:txBody>
      </p:sp>
    </p:spTree>
    <p:extLst>
      <p:ext uri="{BB962C8B-B14F-4D97-AF65-F5344CB8AC3E}">
        <p14:creationId xmlns:p14="http://schemas.microsoft.com/office/powerpoint/2010/main" xmlns="" val="13009378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1"/>
          <p:cNvSpPr>
            <a:spLocks noGrp="1" noRot="1" noChangeAspect="1" noChangeArrowheads="1" noTextEdit="1"/>
          </p:cNvSpPr>
          <p:nvPr>
            <p:ph type="sldImg"/>
          </p:nvPr>
        </p:nvSpPr>
        <p:spPr bwMode="auto">
          <a:xfrm>
            <a:off x="1379538" y="930275"/>
            <a:ext cx="4248150" cy="3187700"/>
          </a:xfrm>
          <a:solidFill>
            <a:srgbClr val="FFFFFF"/>
          </a:solidFill>
          <a:ln>
            <a:solidFill>
              <a:srgbClr val="000000"/>
            </a:solidFill>
            <a:miter lim="800000"/>
            <a:headEnd/>
            <a:tailEnd/>
          </a:ln>
        </p:spPr>
      </p:sp>
      <p:sp>
        <p:nvSpPr>
          <p:cNvPr id="71683" name="Rectangle 2"/>
          <p:cNvSpPr>
            <a:spLocks noGrp="1" noChangeArrowheads="1"/>
          </p:cNvSpPr>
          <p:nvPr>
            <p:ph type="body" idx="1"/>
          </p:nvPr>
        </p:nvSpPr>
        <p:spPr bwMode="auto">
          <a:xfrm>
            <a:off x="1069412" y="4425475"/>
            <a:ext cx="4876447" cy="3537797"/>
          </a:xfrm>
          <a:noFill/>
        </p:spPr>
        <p:txBody>
          <a:bodyPr wrap="none" numCol="1" anchor="ctr" anchorCtr="0" compatLnSpc="1">
            <a:prstTxWarp prst="textNoShape">
              <a:avLst/>
            </a:prstTxWarp>
          </a:bodyPr>
          <a:lstStyle/>
          <a:p>
            <a:pPr eaLnBrk="1" hangingPunct="1">
              <a:spcBef>
                <a:spcPct val="0"/>
              </a:spcBef>
            </a:pPr>
            <a:r>
              <a:rPr lang="en-US" dirty="0" smtClean="0"/>
              <a:t>According to the literature,</a:t>
            </a:r>
            <a:r>
              <a:rPr lang="en-US" baseline="0" dirty="0" smtClean="0"/>
              <a:t> CDM wind projects account for 95% of the wind projects that do not belong to the national concession program by the end of 2009 (Zhang, 2009). That approximately equals to 88% of the total installed capacity in China. </a:t>
            </a:r>
          </a:p>
          <a:p>
            <a:pPr eaLnBrk="1" hangingPunct="1">
              <a:spcBef>
                <a:spcPct val="0"/>
              </a:spcBef>
            </a:pPr>
            <a:endParaRPr lang="en-US" baseline="0" dirty="0" smtClean="0"/>
          </a:p>
        </p:txBody>
      </p:sp>
    </p:spTree>
    <p:extLst>
      <p:ext uri="{BB962C8B-B14F-4D97-AF65-F5344CB8AC3E}">
        <p14:creationId xmlns:p14="http://schemas.microsoft.com/office/powerpoint/2010/main" xmlns="" val="16523351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dirty="0" smtClean="0"/>
              <a:t>Without any financial</a:t>
            </a:r>
            <a:r>
              <a:rPr lang="en-US" baseline="0" dirty="0" smtClean="0"/>
              <a:t> support, wind projects have low return in China so that power companies would not invest in wind projects. China joined Kyoto Protocol in 2002. Ever since then, wind project developer can apply for CDM projects and get CERs to sell so as to subsidize their high investment. </a:t>
            </a:r>
          </a:p>
          <a:p>
            <a:endParaRPr lang="en-US" baseline="0" dirty="0" smtClean="0"/>
          </a:p>
          <a:p>
            <a:pPr>
              <a:buFontTx/>
              <a:buChar char="-"/>
            </a:pPr>
            <a:r>
              <a:rPr lang="en-US" baseline="0" dirty="0" smtClean="0"/>
              <a:t>Project design document and supporting materials such as financial analysis, illustrate </a:t>
            </a:r>
            <a:r>
              <a:rPr lang="en-US" sz="1200" b="0" i="0" kern="1200" dirty="0" smtClean="0">
                <a:solidFill>
                  <a:schemeClr val="tx1"/>
                </a:solidFill>
                <a:latin typeface="+mn-lt"/>
                <a:ea typeface="+mn-ea"/>
                <a:cs typeface="+mn-cs"/>
              </a:rPr>
              <a:t>how the project intends to fulfill the pre-requisites for registration as a CDM project–</a:t>
            </a:r>
            <a:r>
              <a:rPr lang="en-US" sz="1200" b="0" i="0" kern="1200" baseline="0" dirty="0" smtClean="0">
                <a:solidFill>
                  <a:schemeClr val="tx1"/>
                </a:solidFill>
                <a:latin typeface="+mn-lt"/>
                <a:ea typeface="+mn-ea"/>
                <a:cs typeface="+mn-cs"/>
              </a:rPr>
              <a:t> demonstrate their financial barriers and technology barriers</a:t>
            </a:r>
          </a:p>
          <a:p>
            <a:pPr>
              <a:buFontTx/>
              <a:buChar char="-"/>
            </a:pPr>
            <a:endParaRPr lang="en-US" baseline="0" dirty="0" smtClean="0"/>
          </a:p>
          <a:p>
            <a:pPr>
              <a:buFontTx/>
              <a:buChar char="-"/>
            </a:pPr>
            <a:r>
              <a:rPr lang="en-US" sz="1200" b="0" i="0" kern="1200" dirty="0" smtClean="0">
                <a:solidFill>
                  <a:schemeClr val="tx1"/>
                </a:solidFill>
                <a:latin typeface="+mn-lt"/>
                <a:ea typeface="+mn-ea"/>
                <a:cs typeface="+mn-cs"/>
              </a:rPr>
              <a:t>Validation is a process involving an independent evaluation of the project activity by an external auditor accredited</a:t>
            </a:r>
            <a:r>
              <a:rPr lang="en-US" sz="1200" b="0" i="0" kern="1200" baseline="0" dirty="0" smtClean="0">
                <a:solidFill>
                  <a:schemeClr val="tx1"/>
                </a:solidFill>
                <a:latin typeface="+mn-lt"/>
                <a:ea typeface="+mn-ea"/>
                <a:cs typeface="+mn-cs"/>
              </a:rPr>
              <a:t> by CDM EB. </a:t>
            </a:r>
            <a:r>
              <a:rPr lang="en-US" sz="1200" b="0" i="0" kern="1200" dirty="0" smtClean="0">
                <a:solidFill>
                  <a:schemeClr val="tx1"/>
                </a:solidFill>
                <a:latin typeface="+mn-lt"/>
                <a:ea typeface="+mn-ea"/>
                <a:cs typeface="+mn-cs"/>
              </a:rPr>
              <a:t> The DOE reviews the PDD in order to determine whether the project meets CDM requirements.</a:t>
            </a:r>
          </a:p>
          <a:p>
            <a:pPr>
              <a:buFontTx/>
              <a:buChar char="-"/>
            </a:pPr>
            <a:endParaRPr lang="en-US" sz="1200" b="0" i="0" kern="1200" dirty="0" smtClean="0">
              <a:solidFill>
                <a:schemeClr val="tx1"/>
              </a:solidFill>
              <a:latin typeface="+mn-lt"/>
              <a:ea typeface="+mn-ea"/>
              <a:cs typeface="+mn-cs"/>
            </a:endParaRPr>
          </a:p>
          <a:p>
            <a:pPr>
              <a:buFontTx/>
              <a:buChar char="-"/>
            </a:pPr>
            <a:r>
              <a:rPr lang="en-US" sz="1200" b="0" i="0" kern="1200" dirty="0" smtClean="0">
                <a:solidFill>
                  <a:schemeClr val="tx1"/>
                </a:solidFill>
                <a:latin typeface="+mn-lt"/>
                <a:ea typeface="+mn-ea"/>
                <a:cs typeface="+mn-cs"/>
              </a:rPr>
              <a:t>Once a project activity has been validated by a DOE a validation report is forwarded to the Executive Board (EB) for registration as a CDM project. </a:t>
            </a:r>
          </a:p>
          <a:p>
            <a:pPr>
              <a:buFontTx/>
              <a:buChar char="-"/>
            </a:pPr>
            <a:endParaRPr lang="en-US" sz="1200" b="0" i="0" kern="1200" dirty="0" smtClean="0">
              <a:solidFill>
                <a:schemeClr val="tx1"/>
              </a:solidFill>
              <a:latin typeface="+mn-lt"/>
              <a:ea typeface="+mn-ea"/>
              <a:cs typeface="+mn-cs"/>
            </a:endParaRPr>
          </a:p>
          <a:p>
            <a:pPr>
              <a:buFontTx/>
              <a:buChar char="-"/>
            </a:pPr>
            <a:r>
              <a:rPr lang="en-US" sz="1200" b="0" i="0" kern="1200" dirty="0" smtClean="0">
                <a:solidFill>
                  <a:schemeClr val="tx1"/>
                </a:solidFill>
                <a:latin typeface="+mn-lt"/>
                <a:ea typeface="+mn-ea"/>
                <a:cs typeface="+mn-cs"/>
              </a:rPr>
              <a:t>Once the project is operational the emissions that occur from the activity is monitored</a:t>
            </a:r>
            <a:r>
              <a:rPr lang="en-US" sz="1200" b="0" i="0" kern="1200" baseline="0" dirty="0" smtClean="0">
                <a:solidFill>
                  <a:schemeClr val="tx1"/>
                </a:solidFill>
                <a:latin typeface="+mn-lt"/>
                <a:ea typeface="+mn-ea"/>
                <a:cs typeface="+mn-cs"/>
              </a:rPr>
              <a:t> according to the plan in PDD and the monitoring report is verified by another third party auditor.</a:t>
            </a:r>
          </a:p>
          <a:p>
            <a:pPr>
              <a:buFontTx/>
              <a:buChar char="-"/>
            </a:pPr>
            <a:endParaRPr lang="en-US" sz="1200" b="0" i="0" kern="1200" baseline="0" dirty="0" smtClean="0">
              <a:solidFill>
                <a:schemeClr val="tx1"/>
              </a:solidFill>
              <a:latin typeface="+mn-lt"/>
              <a:ea typeface="+mn-ea"/>
              <a:cs typeface="+mn-cs"/>
            </a:endParaRPr>
          </a:p>
          <a:p>
            <a:pPr>
              <a:buFontTx/>
              <a:buNone/>
            </a:pPr>
            <a:r>
              <a:rPr lang="en-US" sz="1200" b="0" i="0" kern="1200" baseline="0" dirty="0" smtClean="0">
                <a:solidFill>
                  <a:schemeClr val="tx1"/>
                </a:solidFill>
                <a:latin typeface="+mn-lt"/>
                <a:ea typeface="+mn-ea"/>
                <a:cs typeface="+mn-cs"/>
              </a:rPr>
              <a:t>On average, developer can get 0.1RMB/</a:t>
            </a:r>
            <a:r>
              <a:rPr lang="en-US" sz="1200" b="0" i="0" kern="1200" baseline="0" dirty="0" err="1" smtClean="0">
                <a:solidFill>
                  <a:schemeClr val="tx1"/>
                </a:solidFill>
                <a:latin typeface="+mn-lt"/>
                <a:ea typeface="+mn-ea"/>
                <a:cs typeface="+mn-cs"/>
              </a:rPr>
              <a:t>kwh</a:t>
            </a:r>
            <a:r>
              <a:rPr lang="en-US" sz="1200" b="0" i="0" kern="1200" baseline="0" dirty="0" smtClean="0">
                <a:solidFill>
                  <a:schemeClr val="tx1"/>
                </a:solidFill>
                <a:latin typeface="+mn-lt"/>
                <a:ea typeface="+mn-ea"/>
                <a:cs typeface="+mn-cs"/>
              </a:rPr>
              <a:t> incentive from CDM, which equals to around 16.7-20% of </a:t>
            </a:r>
            <a:r>
              <a:rPr lang="en-US" sz="1200" b="0" i="0" kern="1200" baseline="0" smtClean="0">
                <a:solidFill>
                  <a:schemeClr val="tx1"/>
                </a:solidFill>
                <a:latin typeface="+mn-lt"/>
                <a:ea typeface="+mn-ea"/>
                <a:cs typeface="+mn-cs"/>
              </a:rPr>
              <a:t>its unit costs</a:t>
            </a:r>
            <a:r>
              <a:rPr lang="en-US" sz="1200" b="0" i="0" kern="1200" baseline="0" dirty="0" smtClean="0">
                <a:solidFill>
                  <a:schemeClr val="tx1"/>
                </a:solidFill>
                <a:latin typeface="+mn-lt"/>
                <a:ea typeface="+mn-ea"/>
                <a:cs typeface="+mn-cs"/>
              </a:rPr>
              <a:t>. </a:t>
            </a:r>
            <a:endParaRPr lang="en-US" dirty="0"/>
          </a:p>
        </p:txBody>
      </p:sp>
      <p:sp>
        <p:nvSpPr>
          <p:cNvPr id="4" name="灯片编号占位符 3"/>
          <p:cNvSpPr>
            <a:spLocks noGrp="1"/>
          </p:cNvSpPr>
          <p:nvPr>
            <p:ph type="sldNum" sz="quarter" idx="10"/>
          </p:nvPr>
        </p:nvSpPr>
        <p:spPr/>
        <p:txBody>
          <a:bodyPr/>
          <a:lstStyle/>
          <a:p>
            <a:fld id="{4C169761-E888-4D99-92B1-4E244967DDD2}" type="slidenum">
              <a:rPr lang="en-US" smtClean="0"/>
              <a:pPr/>
              <a:t>22</a:t>
            </a:fld>
            <a:endParaRPr lang="en-US"/>
          </a:p>
        </p:txBody>
      </p:sp>
    </p:spTree>
    <p:extLst>
      <p:ext uri="{BB962C8B-B14F-4D97-AF65-F5344CB8AC3E}">
        <p14:creationId xmlns:p14="http://schemas.microsoft.com/office/powerpoint/2010/main" xmlns="" val="12112272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Capital cost only</a:t>
            </a:r>
            <a:r>
              <a:rPr lang="en-US" baseline="0" dirty="0" smtClean="0"/>
              <a:t> calculates static investments, which does not include interests paid for loan. Therefore, exclude the policy influence.</a:t>
            </a:r>
          </a:p>
          <a:p>
            <a:endParaRPr lang="en-US" baseline="0" dirty="0" smtClean="0"/>
          </a:p>
          <a:p>
            <a:r>
              <a:rPr lang="en-US" dirty="0" smtClean="0"/>
              <a:t>The cost measurement</a:t>
            </a:r>
            <a:r>
              <a:rPr lang="en-US" baseline="0" dirty="0" smtClean="0"/>
              <a:t> now is more reasonable and credible than the previous research using bidding prices. Bidding prices sometimes are unreasonably low so as to win the concession. It cannot reflect real production cost. </a:t>
            </a:r>
          </a:p>
          <a:p>
            <a:endParaRPr lang="en-US" dirty="0"/>
          </a:p>
        </p:txBody>
      </p:sp>
      <p:sp>
        <p:nvSpPr>
          <p:cNvPr id="4" name="Slide Number Placeholder 3"/>
          <p:cNvSpPr>
            <a:spLocks noGrp="1"/>
          </p:cNvSpPr>
          <p:nvPr>
            <p:ph type="sldNum" sz="quarter" idx="10"/>
          </p:nvPr>
        </p:nvSpPr>
        <p:spPr/>
        <p:txBody>
          <a:bodyPr/>
          <a:lstStyle/>
          <a:p>
            <a:fld id="{4C169761-E888-4D99-92B1-4E244967DDD2}" type="slidenum">
              <a:rPr lang="en-US" smtClean="0"/>
              <a:pPr/>
              <a:t>23</a:t>
            </a:fld>
            <a:endParaRPr lang="en-US"/>
          </a:p>
        </p:txBody>
      </p:sp>
    </p:spTree>
    <p:extLst>
      <p:ext uri="{BB962C8B-B14F-4D97-AF65-F5344CB8AC3E}">
        <p14:creationId xmlns:p14="http://schemas.microsoft.com/office/powerpoint/2010/main" xmlns="" val="42677149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169761-E888-4D99-92B1-4E244967DDD2}" type="slidenum">
              <a:rPr lang="en-US" smtClean="0"/>
              <a:pPr/>
              <a:t>24</a:t>
            </a:fld>
            <a:endParaRPr lang="en-US"/>
          </a:p>
        </p:txBody>
      </p:sp>
    </p:spTree>
    <p:extLst>
      <p:ext uri="{BB962C8B-B14F-4D97-AF65-F5344CB8AC3E}">
        <p14:creationId xmlns:p14="http://schemas.microsoft.com/office/powerpoint/2010/main" xmlns="" val="8060939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dirty="0" smtClean="0"/>
              <a:t>Supply</a:t>
            </a:r>
            <a:r>
              <a:rPr lang="en-US" baseline="0" dirty="0" smtClean="0"/>
              <a:t>-side policy: provide research subsidies to encourage the development of new technologies. </a:t>
            </a:r>
          </a:p>
          <a:p>
            <a:endParaRPr lang="en-US" dirty="0" smtClean="0"/>
          </a:p>
          <a:p>
            <a:r>
              <a:rPr lang="en-US" dirty="0" smtClean="0"/>
              <a:t>Demand-side policy:</a:t>
            </a:r>
            <a:r>
              <a:rPr lang="en-US" baseline="0" dirty="0" smtClean="0"/>
              <a:t> </a:t>
            </a:r>
            <a:r>
              <a:rPr lang="en-US" dirty="0" smtClean="0"/>
              <a:t>subsidize</a:t>
            </a:r>
            <a:r>
              <a:rPr lang="en-US" baseline="0" dirty="0" smtClean="0"/>
              <a:t> users of new technologies or create market for new technologies buy government purchase</a:t>
            </a:r>
            <a:endParaRPr lang="en-US" dirty="0"/>
          </a:p>
        </p:txBody>
      </p:sp>
      <p:sp>
        <p:nvSpPr>
          <p:cNvPr id="4" name="灯片编号占位符 3"/>
          <p:cNvSpPr>
            <a:spLocks noGrp="1"/>
          </p:cNvSpPr>
          <p:nvPr>
            <p:ph type="sldNum" sz="quarter" idx="10"/>
          </p:nvPr>
        </p:nvSpPr>
        <p:spPr/>
        <p:txBody>
          <a:bodyPr/>
          <a:lstStyle/>
          <a:p>
            <a:fld id="{4C169761-E888-4D99-92B1-4E244967DDD2}" type="slidenum">
              <a:rPr lang="en-US" smtClean="0"/>
              <a:pPr/>
              <a:t>26</a:t>
            </a:fld>
            <a:endParaRPr lang="en-US"/>
          </a:p>
        </p:txBody>
      </p:sp>
    </p:spTree>
    <p:extLst>
      <p:ext uri="{BB962C8B-B14F-4D97-AF65-F5344CB8AC3E}">
        <p14:creationId xmlns:p14="http://schemas.microsoft.com/office/powerpoint/2010/main" xmlns="" val="7624504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232943" indent="-232943"/>
            <a:r>
              <a:rPr lang="en-US" baseline="0" dirty="0" smtClean="0"/>
              <a:t>Will talk data improvement in the data section</a:t>
            </a:r>
          </a:p>
        </p:txBody>
      </p:sp>
      <p:sp>
        <p:nvSpPr>
          <p:cNvPr id="4" name="灯片编号占位符 3"/>
          <p:cNvSpPr>
            <a:spLocks noGrp="1"/>
          </p:cNvSpPr>
          <p:nvPr>
            <p:ph type="sldNum" sz="quarter" idx="10"/>
          </p:nvPr>
        </p:nvSpPr>
        <p:spPr/>
        <p:txBody>
          <a:bodyPr/>
          <a:lstStyle/>
          <a:p>
            <a:fld id="{4C169761-E888-4D99-92B1-4E244967DDD2}" type="slidenum">
              <a:rPr lang="en-US" smtClean="0"/>
              <a:pPr/>
              <a:t>27</a:t>
            </a:fld>
            <a:endParaRPr lang="en-US"/>
          </a:p>
        </p:txBody>
      </p:sp>
    </p:spTree>
    <p:extLst>
      <p:ext uri="{BB962C8B-B14F-4D97-AF65-F5344CB8AC3E}">
        <p14:creationId xmlns:p14="http://schemas.microsoft.com/office/powerpoint/2010/main" xmlns="" val="4400355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Comparing the three models, we notice that projects using wind turbines from foreign manufacturers or domestic manufacturers do not have significant differences on their capacity factors, but do have higher costs in column (1) and (2), further indicating that wind turbines from foreign manufacturers are sold at higher prices than domestic wind turbines when controlling for the knowledge stock embodied in foreign turbines.</a:t>
            </a:r>
          </a:p>
          <a:p>
            <a:endParaRPr lang="en-US" dirty="0" smtClean="0"/>
          </a:p>
        </p:txBody>
      </p:sp>
      <p:sp>
        <p:nvSpPr>
          <p:cNvPr id="4" name="灯片编号占位符 3"/>
          <p:cNvSpPr>
            <a:spLocks noGrp="1"/>
          </p:cNvSpPr>
          <p:nvPr>
            <p:ph type="sldNum" sz="quarter" idx="10"/>
          </p:nvPr>
        </p:nvSpPr>
        <p:spPr/>
        <p:txBody>
          <a:bodyPr/>
          <a:lstStyle/>
          <a:p>
            <a:fld id="{4C169761-E888-4D99-92B1-4E244967DDD2}" type="slidenum">
              <a:rPr lang="en-US" smtClean="0"/>
              <a:pPr/>
              <a:t>28</a:t>
            </a:fld>
            <a:endParaRPr lang="en-US"/>
          </a:p>
        </p:txBody>
      </p:sp>
    </p:spTree>
    <p:extLst>
      <p:ext uri="{BB962C8B-B14F-4D97-AF65-F5344CB8AC3E}">
        <p14:creationId xmlns:p14="http://schemas.microsoft.com/office/powerpoint/2010/main" xmlns="" val="18129124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Experience</a:t>
            </a:r>
            <a:r>
              <a:rPr lang="en-US" altLang="zh-CN" baseline="0" dirty="0" smtClean="0"/>
              <a:t> of wind project developing is more location dependent. </a:t>
            </a:r>
            <a:r>
              <a:rPr lang="en-US" altLang="zh-CN" dirty="0" smtClean="0"/>
              <a:t>Experience of Wind power firms mainly learn from their own experience of developing project in the same province. </a:t>
            </a:r>
          </a:p>
          <a:p>
            <a:endParaRPr lang="en-US" dirty="0" smtClean="0"/>
          </a:p>
        </p:txBody>
      </p:sp>
      <p:sp>
        <p:nvSpPr>
          <p:cNvPr id="4" name="灯片编号占位符 3"/>
          <p:cNvSpPr>
            <a:spLocks noGrp="1"/>
          </p:cNvSpPr>
          <p:nvPr>
            <p:ph type="sldNum" sz="quarter" idx="10"/>
          </p:nvPr>
        </p:nvSpPr>
        <p:spPr/>
        <p:txBody>
          <a:bodyPr/>
          <a:lstStyle/>
          <a:p>
            <a:fld id="{4C169761-E888-4D99-92B1-4E244967DDD2}" type="slidenum">
              <a:rPr lang="en-US" smtClean="0"/>
              <a:pPr/>
              <a:t>29</a:t>
            </a:fld>
            <a:endParaRPr lang="en-US"/>
          </a:p>
        </p:txBody>
      </p:sp>
    </p:spTree>
    <p:extLst>
      <p:ext uri="{BB962C8B-B14F-4D97-AF65-F5344CB8AC3E}">
        <p14:creationId xmlns:p14="http://schemas.microsoft.com/office/powerpoint/2010/main" xmlns="" val="3684247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China signed the UNFCCC in 1992 and ratified the Kyoto Protocol in 2002. Ever since then, China has participated in the CDM carbon trade as a project hosting country.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On average, the economic incentive from CDM revenue is approximately 0.1 RMB/kWh, which equals to 20% of the average revenue of per kWh electricity generated from wind</a:t>
            </a:r>
            <a:endParaRPr lang="en-US" dirty="0"/>
          </a:p>
        </p:txBody>
      </p:sp>
      <p:sp>
        <p:nvSpPr>
          <p:cNvPr id="4" name="灯片编号占位符 3"/>
          <p:cNvSpPr>
            <a:spLocks noGrp="1"/>
          </p:cNvSpPr>
          <p:nvPr>
            <p:ph type="sldNum" sz="quarter" idx="10"/>
          </p:nvPr>
        </p:nvSpPr>
        <p:spPr/>
        <p:txBody>
          <a:bodyPr/>
          <a:lstStyle/>
          <a:p>
            <a:fld id="{4C169761-E888-4D99-92B1-4E244967DDD2}" type="slidenum">
              <a:rPr lang="en-US" smtClean="0"/>
              <a:pPr/>
              <a:t>3</a:t>
            </a:fld>
            <a:endParaRPr lang="en-US"/>
          </a:p>
        </p:txBody>
      </p:sp>
    </p:spTree>
    <p:extLst>
      <p:ext uri="{BB962C8B-B14F-4D97-AF65-F5344CB8AC3E}">
        <p14:creationId xmlns:p14="http://schemas.microsoft.com/office/powerpoint/2010/main" xmlns="" val="683538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A typical CDM wind projects in China involves three groups of participants: 1) international organizations administering or monitoring the CDM project process, such as the Executive Board (EB) from UNFCCC, and the designated operational entities (DOE) that are accredited by EB to validate and monitor the project; 2) participants from project hosting country, such as the Chinese government agencies at different levels, wind farm developer, wind turbine suppliers; and 3) participants from emission credit buying country, which involve the government in a developing country, and investment banks or firms specialized in carbon trading. </a:t>
            </a:r>
          </a:p>
          <a:p>
            <a:endParaRPr lang="en-US" sz="1200" kern="1200" dirty="0" smtClean="0">
              <a:solidFill>
                <a:schemeClr val="tx1"/>
              </a:solidFill>
              <a:latin typeface="+mn-lt"/>
              <a:ea typeface="+mn-ea"/>
              <a:cs typeface="+mn-cs"/>
            </a:endParaRPr>
          </a:p>
        </p:txBody>
      </p:sp>
      <p:sp>
        <p:nvSpPr>
          <p:cNvPr id="4" name="灯片编号占位符 3"/>
          <p:cNvSpPr>
            <a:spLocks noGrp="1"/>
          </p:cNvSpPr>
          <p:nvPr>
            <p:ph type="sldNum" sz="quarter" idx="10"/>
          </p:nvPr>
        </p:nvSpPr>
        <p:spPr/>
        <p:txBody>
          <a:bodyPr/>
          <a:lstStyle/>
          <a:p>
            <a:fld id="{4C169761-E888-4D99-92B1-4E244967DDD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lnSpcReduction="10000"/>
          </a:bodyPr>
          <a:lstStyle/>
          <a:p>
            <a:endParaRPr lang="en-US" dirty="0" smtClean="0"/>
          </a:p>
          <a:p>
            <a:r>
              <a:rPr lang="en-US" dirty="0" smtClean="0"/>
              <a:t>To better</a:t>
            </a:r>
            <a:r>
              <a:rPr lang="en-US" baseline="0" dirty="0" smtClean="0"/>
              <a:t> understand what the different learning channels are, let’s first look at two major actors in the wind power production: </a:t>
            </a:r>
          </a:p>
          <a:p>
            <a:endParaRPr lang="en-US" dirty="0" smtClean="0"/>
          </a:p>
          <a:p>
            <a:r>
              <a:rPr lang="en-US" dirty="0" smtClean="0"/>
              <a:t>In</a:t>
            </a:r>
            <a:r>
              <a:rPr lang="en-US" baseline="0" dirty="0" smtClean="0"/>
              <a:t> wind power, there are two key actors influencing the unit cost of electricity generating. One is the wind project developer, which is in charge of every stage in a project, including site selecting, constructing, installing, operating, connection with the grid for delivery. The other one  is the turbine manufacturer, which invest in R&amp;D, produces, supplies wind turbines to the wind project. Advanced technology will enable them make turbines and control systems with better performance, or make wind turbine at cheap cost. </a:t>
            </a:r>
          </a:p>
          <a:p>
            <a:endParaRPr lang="en-US" baseline="0" dirty="0" smtClean="0"/>
          </a:p>
          <a:p>
            <a:r>
              <a:rPr lang="en-US" baseline="0" dirty="0" smtClean="0"/>
              <a:t>Unlike coal fire plants which just buy fossil fuel and burn it, the wind turbine manufacturer work closely with the project developer in construction, installation, operation and </a:t>
            </a:r>
            <a:r>
              <a:rPr lang="en-US" baseline="0" dirty="0" err="1" smtClean="0"/>
              <a:t>maintainance</a:t>
            </a:r>
            <a:r>
              <a:rPr lang="en-US" baseline="0" dirty="0" smtClean="0"/>
              <a:t>. </a:t>
            </a:r>
          </a:p>
          <a:p>
            <a:pPr marL="514350" indent="-514350">
              <a:buNone/>
            </a:pPr>
            <a:r>
              <a:rPr lang="en-US" sz="1200" b="1" dirty="0" smtClean="0"/>
              <a:t>In the context of China’s CDM wind projects, we ask:</a:t>
            </a:r>
          </a:p>
          <a:p>
            <a:pPr marL="514350" indent="-514350">
              <a:buNone/>
            </a:pPr>
            <a:endParaRPr lang="en-US" sz="1200" b="1" u="sng" dirty="0" smtClean="0"/>
          </a:p>
          <a:p>
            <a:pPr marL="514350" indent="-514350">
              <a:buAutoNum type="arabicParenR"/>
            </a:pPr>
            <a:r>
              <a:rPr lang="en-US" sz="1200" dirty="0" smtClean="0"/>
              <a:t>Whether the </a:t>
            </a:r>
            <a:r>
              <a:rPr lang="en-US" sz="1200" b="1" i="1" dirty="0" smtClean="0"/>
              <a:t>R&amp;D in wind turbine manufacturing </a:t>
            </a:r>
            <a:r>
              <a:rPr lang="en-US" sz="1200" dirty="0" smtClean="0"/>
              <a:t>leads to unit cost reduction? </a:t>
            </a:r>
          </a:p>
          <a:p>
            <a:pPr marL="514350" indent="-514350">
              <a:buNone/>
            </a:pPr>
            <a:endParaRPr lang="en-US" sz="1200" dirty="0" smtClean="0"/>
          </a:p>
          <a:p>
            <a:pPr marL="514350" indent="-514350">
              <a:buAutoNum type="arabicParenR" startAt="2"/>
            </a:pPr>
            <a:r>
              <a:rPr lang="en-US" sz="1200" i="1" dirty="0" smtClean="0"/>
              <a:t>Whether the </a:t>
            </a:r>
            <a:r>
              <a:rPr lang="en-US" sz="1200" b="1" i="1" dirty="0" smtClean="0"/>
              <a:t>experience in turbine manufacturing, project developing and managing </a:t>
            </a:r>
            <a:r>
              <a:rPr lang="en-US" sz="1200" dirty="0" smtClean="0"/>
              <a:t>leads to unit cost reduction?</a:t>
            </a:r>
          </a:p>
          <a:p>
            <a:pPr marL="514350" indent="-514350">
              <a:buAutoNum type="arabicParenR" startAt="2"/>
            </a:pPr>
            <a:endParaRPr lang="en-US" sz="1200" b="1" i="1" dirty="0" smtClean="0"/>
          </a:p>
          <a:p>
            <a:pPr marL="514350" indent="-514350">
              <a:buNone/>
            </a:pPr>
            <a:r>
              <a:rPr lang="en-US" sz="1200" i="1" dirty="0" smtClean="0"/>
              <a:t>3)   </a:t>
            </a:r>
            <a:r>
              <a:rPr lang="en-US" sz="1200" dirty="0" smtClean="0"/>
              <a:t>Whether </a:t>
            </a:r>
            <a:r>
              <a:rPr lang="en-US" sz="1200" b="1" i="1" dirty="0" smtClean="0"/>
              <a:t>the long term interaction between wind turbine manufacturer and project developer </a:t>
            </a:r>
            <a:r>
              <a:rPr lang="en-US" sz="1200" dirty="0" smtClean="0"/>
              <a:t>lead to unit cost reduction?</a:t>
            </a:r>
            <a:endParaRPr lang="en-US" altLang="zh-CN" sz="1200" dirty="0" smtClean="0"/>
          </a:p>
          <a:p>
            <a:endParaRPr lang="en-US" baseline="0" dirty="0" smtClean="0"/>
          </a:p>
        </p:txBody>
      </p:sp>
      <p:sp>
        <p:nvSpPr>
          <p:cNvPr id="4" name="灯片编号占位符 3"/>
          <p:cNvSpPr>
            <a:spLocks noGrp="1"/>
          </p:cNvSpPr>
          <p:nvPr>
            <p:ph type="sldNum" sz="quarter" idx="10"/>
          </p:nvPr>
        </p:nvSpPr>
        <p:spPr/>
        <p:txBody>
          <a:bodyPr/>
          <a:lstStyle/>
          <a:p>
            <a:fld id="{4C169761-E888-4D99-92B1-4E244967DDD2}" type="slidenum">
              <a:rPr lang="en-US" smtClean="0"/>
              <a:pPr/>
              <a:t>5</a:t>
            </a:fld>
            <a:endParaRPr lang="en-US"/>
          </a:p>
        </p:txBody>
      </p:sp>
    </p:spTree>
    <p:extLst>
      <p:ext uri="{BB962C8B-B14F-4D97-AF65-F5344CB8AC3E}">
        <p14:creationId xmlns:p14="http://schemas.microsoft.com/office/powerpoint/2010/main" xmlns="" val="500912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dirty="0" smtClean="0"/>
              <a:t>To empirically test those hypotheses, I</a:t>
            </a:r>
            <a:r>
              <a:rPr lang="en-US" baseline="0" dirty="0" smtClean="0"/>
              <a:t> use a cross-sectional data of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CDM project</a:t>
            </a:r>
            <a:r>
              <a:rPr lang="en-US" sz="1200" b="1" baseline="0" dirty="0" smtClean="0"/>
              <a:t> registration and operation has a h</a:t>
            </a:r>
            <a:r>
              <a:rPr lang="en-US" sz="1200" b="1" dirty="0" smtClean="0"/>
              <a:t>ighly standardized and transparent project process</a:t>
            </a:r>
          </a:p>
          <a:p>
            <a:pPr>
              <a:buNone/>
            </a:pPr>
            <a:r>
              <a:rPr lang="en-US" sz="1200" dirty="0" smtClean="0"/>
              <a:t>Project design and financial analysis are validated by 3</a:t>
            </a:r>
            <a:r>
              <a:rPr lang="en-US" sz="1200" baseline="30000" dirty="0" smtClean="0"/>
              <a:t>rd</a:t>
            </a:r>
            <a:r>
              <a:rPr lang="en-US" sz="1200" dirty="0" smtClean="0"/>
              <a:t> party agencies.</a:t>
            </a:r>
          </a:p>
          <a:p>
            <a:pPr>
              <a:buFontTx/>
              <a:buChar char="-"/>
            </a:pPr>
            <a:r>
              <a:rPr lang="en-US" sz="1200" dirty="0" smtClean="0"/>
              <a:t>Project operation is monitored by 3</a:t>
            </a:r>
            <a:r>
              <a:rPr lang="en-US" sz="1200" baseline="30000" dirty="0" smtClean="0"/>
              <a:t>rd</a:t>
            </a:r>
            <a:r>
              <a:rPr lang="en-US" sz="1200" dirty="0" smtClean="0"/>
              <a:t> party agencies.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endParaRPr lang="en-US" baseline="0" dirty="0" smtClean="0"/>
          </a:p>
          <a:p>
            <a:pPr>
              <a:buFont typeface="Arial" pitchFamily="34" charset="0"/>
              <a:buChar char="•"/>
            </a:pPr>
            <a:r>
              <a:rPr lang="en-US" sz="1200" b="1" dirty="0" smtClean="0"/>
              <a:t>Data improvement: </a:t>
            </a:r>
            <a:endParaRPr lang="en-US" sz="1200" dirty="0" smtClean="0"/>
          </a:p>
          <a:p>
            <a:pPr>
              <a:buFontTx/>
              <a:buChar char="-"/>
            </a:pPr>
            <a:r>
              <a:rPr lang="en-US" sz="1200" dirty="0" smtClean="0"/>
              <a:t>Validated by an independent agency accredited by CDM</a:t>
            </a:r>
          </a:p>
          <a:p>
            <a:pPr>
              <a:buFontTx/>
              <a:buChar char="-"/>
            </a:pPr>
            <a:r>
              <a:rPr lang="en-US" sz="1200" dirty="0" smtClean="0"/>
              <a:t> Larger sample than the sample used by previous research</a:t>
            </a:r>
          </a:p>
          <a:p>
            <a:endParaRPr lang="en-US" dirty="0"/>
          </a:p>
        </p:txBody>
      </p:sp>
      <p:sp>
        <p:nvSpPr>
          <p:cNvPr id="4" name="灯片编号占位符 3"/>
          <p:cNvSpPr>
            <a:spLocks noGrp="1"/>
          </p:cNvSpPr>
          <p:nvPr>
            <p:ph type="sldNum" sz="quarter" idx="10"/>
          </p:nvPr>
        </p:nvSpPr>
        <p:spPr/>
        <p:txBody>
          <a:bodyPr/>
          <a:lstStyle/>
          <a:p>
            <a:fld id="{4C169761-E888-4D99-92B1-4E244967DDD2}" type="slidenum">
              <a:rPr lang="en-US" smtClean="0"/>
              <a:pPr/>
              <a:t>6</a:t>
            </a:fld>
            <a:endParaRPr lang="en-US"/>
          </a:p>
        </p:txBody>
      </p:sp>
    </p:spTree>
    <p:extLst>
      <p:ext uri="{BB962C8B-B14F-4D97-AF65-F5344CB8AC3E}">
        <p14:creationId xmlns:p14="http://schemas.microsoft.com/office/powerpoint/2010/main" xmlns="" val="2184872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Capital cost only</a:t>
            </a:r>
            <a:r>
              <a:rPr lang="en-US" baseline="0" dirty="0" smtClean="0"/>
              <a:t> calculates static investments, which does not include interests paid for loan. Therefore, exclude the policy influence.</a:t>
            </a:r>
          </a:p>
          <a:p>
            <a:endParaRPr lang="en-US" baseline="0" dirty="0" smtClean="0"/>
          </a:p>
          <a:p>
            <a:r>
              <a:rPr lang="en-US" dirty="0" smtClean="0"/>
              <a:t>The cost measurement</a:t>
            </a:r>
            <a:r>
              <a:rPr lang="en-US" baseline="0" dirty="0" smtClean="0"/>
              <a:t> now is more reasonable and credible than the previous research using bidding prices. Bidding prices sometimes are unreasonably low so as to win the concession. It cannot reflect real production cost. </a:t>
            </a:r>
          </a:p>
          <a:p>
            <a:endParaRPr lang="en-US" dirty="0"/>
          </a:p>
        </p:txBody>
      </p:sp>
      <p:sp>
        <p:nvSpPr>
          <p:cNvPr id="4" name="Slide Number Placeholder 3"/>
          <p:cNvSpPr>
            <a:spLocks noGrp="1"/>
          </p:cNvSpPr>
          <p:nvPr>
            <p:ph type="sldNum" sz="quarter" idx="10"/>
          </p:nvPr>
        </p:nvSpPr>
        <p:spPr/>
        <p:txBody>
          <a:bodyPr/>
          <a:lstStyle/>
          <a:p>
            <a:fld id="{4C169761-E888-4D99-92B1-4E244967DDD2}" type="slidenum">
              <a:rPr lang="en-US" smtClean="0"/>
              <a:pPr/>
              <a:t>7</a:t>
            </a:fld>
            <a:endParaRPr lang="en-US"/>
          </a:p>
        </p:txBody>
      </p:sp>
    </p:spTree>
    <p:extLst>
      <p:ext uri="{BB962C8B-B14F-4D97-AF65-F5344CB8AC3E}">
        <p14:creationId xmlns:p14="http://schemas.microsoft.com/office/powerpoint/2010/main" xmlns="" val="2481933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169761-E888-4D99-92B1-4E244967DDD2}" type="slidenum">
              <a:rPr lang="en-US" smtClean="0"/>
              <a:pPr/>
              <a:t>8</a:t>
            </a:fld>
            <a:endParaRPr lang="en-US"/>
          </a:p>
        </p:txBody>
      </p:sp>
    </p:spTree>
    <p:extLst>
      <p:ext uri="{BB962C8B-B14F-4D97-AF65-F5344CB8AC3E}">
        <p14:creationId xmlns:p14="http://schemas.microsoft.com/office/powerpoint/2010/main" xmlns="" val="1742046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169761-E888-4D99-92B1-4E244967DDD2}" type="slidenum">
              <a:rPr lang="en-US" smtClean="0"/>
              <a:pPr/>
              <a:t>10</a:t>
            </a:fld>
            <a:endParaRPr lang="en-US"/>
          </a:p>
        </p:txBody>
      </p:sp>
    </p:spTree>
    <p:extLst>
      <p:ext uri="{BB962C8B-B14F-4D97-AF65-F5344CB8AC3E}">
        <p14:creationId xmlns:p14="http://schemas.microsoft.com/office/powerpoint/2010/main" xmlns="" val="3107958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C038BBC-CBAC-405F-848C-C6E51048BF1B}" type="datetimeFigureOut">
              <a:rPr lang="zh-CN" altLang="en-US" smtClean="0"/>
              <a:pPr/>
              <a:t>2014/5/21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91CD45-6C29-4654-A226-FB76841F0B7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C038BBC-CBAC-405F-848C-C6E51048BF1B}" type="datetimeFigureOut">
              <a:rPr lang="zh-CN" altLang="en-US" smtClean="0"/>
              <a:pPr/>
              <a:t>2014/5/21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91CD45-6C29-4654-A226-FB76841F0B7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C038BBC-CBAC-405F-848C-C6E51048BF1B}" type="datetimeFigureOut">
              <a:rPr lang="zh-CN" altLang="en-US" smtClean="0"/>
              <a:pPr/>
              <a:t>2014/5/21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91CD45-6C29-4654-A226-FB76841F0B7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C038BBC-CBAC-405F-848C-C6E51048BF1B}" type="datetimeFigureOut">
              <a:rPr lang="zh-CN" altLang="en-US" smtClean="0"/>
              <a:pPr/>
              <a:t>2014/5/21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91CD45-6C29-4654-A226-FB76841F0B7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C038BBC-CBAC-405F-848C-C6E51048BF1B}" type="datetimeFigureOut">
              <a:rPr lang="zh-CN" altLang="en-US" smtClean="0"/>
              <a:pPr/>
              <a:t>2014/5/21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91CD45-6C29-4654-A226-FB76841F0B7A}"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C038BBC-CBAC-405F-848C-C6E51048BF1B}" type="datetimeFigureOut">
              <a:rPr lang="zh-CN" altLang="en-US" smtClean="0"/>
              <a:pPr/>
              <a:t>2014/5/21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B91CD45-6C29-4654-A226-FB76841F0B7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C038BBC-CBAC-405F-848C-C6E51048BF1B}" type="datetimeFigureOut">
              <a:rPr lang="zh-CN" altLang="en-US" smtClean="0"/>
              <a:pPr/>
              <a:t>2014/5/21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B91CD45-6C29-4654-A226-FB76841F0B7A}"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C038BBC-CBAC-405F-848C-C6E51048BF1B}" type="datetimeFigureOut">
              <a:rPr lang="zh-CN" altLang="en-US" smtClean="0"/>
              <a:pPr/>
              <a:t>2014/5/21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B91CD45-6C29-4654-A226-FB76841F0B7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C038BBC-CBAC-405F-848C-C6E51048BF1B}" type="datetimeFigureOut">
              <a:rPr lang="zh-CN" altLang="en-US" smtClean="0"/>
              <a:pPr/>
              <a:t>2014/5/21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B91CD45-6C29-4654-A226-FB76841F0B7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C038BBC-CBAC-405F-848C-C6E51048BF1B}" type="datetimeFigureOut">
              <a:rPr lang="zh-CN" altLang="en-US" smtClean="0"/>
              <a:pPr/>
              <a:t>2014/5/21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B91CD45-6C29-4654-A226-FB76841F0B7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C038BBC-CBAC-405F-848C-C6E51048BF1B}" type="datetimeFigureOut">
              <a:rPr lang="zh-CN" altLang="en-US" smtClean="0"/>
              <a:pPr/>
              <a:t>2014/5/21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B91CD45-6C29-4654-A226-FB76841F0B7A}"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038BBC-CBAC-405F-848C-C6E51048BF1B}" type="datetimeFigureOut">
              <a:rPr lang="zh-CN" altLang="en-US" smtClean="0"/>
              <a:pPr/>
              <a:t>2014/5/21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1CD45-6C29-4654-A226-FB76841F0B7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ags" Target="../tags/tag14.xml"/><Relationship Id="rId4" Type="http://schemas.openxmlformats.org/officeDocument/2006/relationships/chart" Target="../charts/char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Word___1.docx"/></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__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0" y="0"/>
            <a:ext cx="9144000" cy="1676400"/>
          </a:xfrm>
          <a:prstGeom prst="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p:cNvSpPr>
            <a:spLocks noGrp="1"/>
          </p:cNvSpPr>
          <p:nvPr>
            <p:ph type="ctrTitle"/>
          </p:nvPr>
        </p:nvSpPr>
        <p:spPr>
          <a:xfrm>
            <a:off x="533400" y="1905000"/>
            <a:ext cx="8153400" cy="1981200"/>
          </a:xfrm>
        </p:spPr>
        <p:txBody>
          <a:bodyPr>
            <a:noAutofit/>
          </a:bodyPr>
          <a:lstStyle/>
          <a:p>
            <a:r>
              <a:rPr lang="en-US" sz="4000" dirty="0" smtClean="0">
                <a:solidFill>
                  <a:schemeClr val="bg1"/>
                </a:solidFill>
              </a:rPr>
              <a:t> </a:t>
            </a:r>
            <a:r>
              <a:rPr lang="en-US" sz="3200" b="1" dirty="0" smtClean="0">
                <a:latin typeface="Times New Roman" pitchFamily="18" charset="0"/>
                <a:cs typeface="Times New Roman" pitchFamily="18" charset="0"/>
              </a:rPr>
              <a:t>The Learning Process and Technological Change through International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Collaboration: Evidence From China's CDM Wind Projects </a:t>
            </a:r>
          </a:p>
        </p:txBody>
      </p:sp>
      <p:sp>
        <p:nvSpPr>
          <p:cNvPr id="3" name="副标题 2"/>
          <p:cNvSpPr>
            <a:spLocks noGrp="1"/>
          </p:cNvSpPr>
          <p:nvPr>
            <p:ph type="subTitle" idx="1"/>
          </p:nvPr>
        </p:nvSpPr>
        <p:spPr>
          <a:xfrm>
            <a:off x="1143000" y="4419600"/>
            <a:ext cx="6858000" cy="1447800"/>
          </a:xfrm>
        </p:spPr>
        <p:txBody>
          <a:bodyPr>
            <a:normAutofit fontScale="70000" lnSpcReduction="20000"/>
          </a:bodyPr>
          <a:lstStyle/>
          <a:p>
            <a:r>
              <a:rPr lang="en-US" altLang="zh-CN" b="1" dirty="0" err="1" smtClean="0">
                <a:solidFill>
                  <a:schemeClr val="tx1"/>
                </a:solidFill>
                <a:latin typeface="Times New Roman" pitchFamily="18" charset="0"/>
                <a:cs typeface="Times New Roman" pitchFamily="18" charset="0"/>
              </a:rPr>
              <a:t>Tian</a:t>
            </a:r>
            <a:r>
              <a:rPr lang="en-US" altLang="zh-CN" b="1" dirty="0" smtClean="0">
                <a:solidFill>
                  <a:schemeClr val="tx1"/>
                </a:solidFill>
                <a:latin typeface="Times New Roman" pitchFamily="18" charset="0"/>
                <a:cs typeface="Times New Roman" pitchFamily="18" charset="0"/>
              </a:rPr>
              <a:t> Tang   David Popp</a:t>
            </a:r>
          </a:p>
          <a:p>
            <a:endParaRPr lang="en-US" altLang="zh-CN" b="1" dirty="0" smtClean="0">
              <a:solidFill>
                <a:schemeClr val="tx1"/>
              </a:solidFill>
              <a:latin typeface="Times New Roman" pitchFamily="18" charset="0"/>
              <a:cs typeface="Times New Roman" pitchFamily="18" charset="0"/>
            </a:endParaRPr>
          </a:p>
          <a:p>
            <a:r>
              <a:rPr lang="en-US" altLang="zh-CN" dirty="0" smtClean="0">
                <a:solidFill>
                  <a:schemeClr val="tx1"/>
                </a:solidFill>
                <a:latin typeface="Times New Roman" pitchFamily="18" charset="0"/>
                <a:cs typeface="Times New Roman" pitchFamily="18" charset="0"/>
              </a:rPr>
              <a:t>Maxwell School</a:t>
            </a:r>
          </a:p>
          <a:p>
            <a:r>
              <a:rPr lang="en-US" altLang="zh-CN" dirty="0" smtClean="0">
                <a:solidFill>
                  <a:schemeClr val="tx1"/>
                </a:solidFill>
                <a:latin typeface="Times New Roman" pitchFamily="18" charset="0"/>
                <a:cs typeface="Times New Roman" pitchFamily="18" charset="0"/>
              </a:rPr>
              <a:t>Syracuse University</a:t>
            </a:r>
          </a:p>
          <a:p>
            <a:endParaRPr lang="en-US" altLang="zh-CN" dirty="0" smtClean="0">
              <a:solidFill>
                <a:schemeClr val="tx1"/>
              </a:solidFill>
            </a:endParaRPr>
          </a:p>
          <a:p>
            <a:endParaRPr lang="en-US" altLang="zh-CN" dirty="0" smtClean="0">
              <a:solidFill>
                <a:schemeClr val="tx1"/>
              </a:solidFill>
            </a:endParaRPr>
          </a:p>
        </p:txBody>
      </p:sp>
      <p:pic>
        <p:nvPicPr>
          <p:cNvPr id="8" name="图片 7" descr="1.5-MW-wind-turbine-500x340.jpg"/>
          <p:cNvPicPr>
            <a:picLocks noChangeAspect="1"/>
          </p:cNvPicPr>
          <p:nvPr/>
        </p:nvPicPr>
        <p:blipFill>
          <a:blip r:embed="rId3" cstate="print"/>
          <a:stretch>
            <a:fillRect/>
          </a:stretch>
        </p:blipFill>
        <p:spPr>
          <a:xfrm>
            <a:off x="1" y="0"/>
            <a:ext cx="2465294" cy="1676400"/>
          </a:xfrm>
          <a:prstGeom prst="rect">
            <a:avLst/>
          </a:prstGeom>
        </p:spPr>
      </p:pic>
      <p:pic>
        <p:nvPicPr>
          <p:cNvPr id="9" name="图片 8" descr="wind turbine.jpg"/>
          <p:cNvPicPr>
            <a:picLocks noChangeAspect="1"/>
          </p:cNvPicPr>
          <p:nvPr/>
        </p:nvPicPr>
        <p:blipFill>
          <a:blip r:embed="rId4" cstate="print"/>
          <a:stretch>
            <a:fillRect/>
          </a:stretch>
        </p:blipFill>
        <p:spPr>
          <a:xfrm>
            <a:off x="5614737" y="0"/>
            <a:ext cx="3529263" cy="1676400"/>
          </a:xfrm>
          <a:prstGeom prst="rect">
            <a:avLst/>
          </a:prstGeom>
        </p:spPr>
      </p:pic>
      <p:pic>
        <p:nvPicPr>
          <p:cNvPr id="10" name="图片 9" descr="2241.jpg"/>
          <p:cNvPicPr>
            <a:picLocks noChangeAspect="1"/>
          </p:cNvPicPr>
          <p:nvPr/>
        </p:nvPicPr>
        <p:blipFill>
          <a:blip r:embed="rId5" cstate="print"/>
          <a:stretch>
            <a:fillRect/>
          </a:stretch>
        </p:blipFill>
        <p:spPr>
          <a:xfrm>
            <a:off x="2743200" y="0"/>
            <a:ext cx="2514600" cy="1683986"/>
          </a:xfrm>
          <a:prstGeom prst="rect">
            <a:avLst/>
          </a:prstGeom>
        </p:spPr>
      </p:pic>
      <p:sp>
        <p:nvSpPr>
          <p:cNvPr id="11" name="矩形 10"/>
          <p:cNvSpPr/>
          <p:nvPr/>
        </p:nvSpPr>
        <p:spPr>
          <a:xfrm>
            <a:off x="0" y="6096000"/>
            <a:ext cx="9144000" cy="7620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solidFill>
                  <a:schemeClr val="bg1"/>
                </a:solidFill>
              </a:rPr>
              <a:t>Public Policy in Asia, </a:t>
            </a:r>
            <a:r>
              <a:rPr lang="en-US" altLang="zh-CN" b="1" dirty="0" smtClean="0">
                <a:solidFill>
                  <a:schemeClr val="bg1"/>
                </a:solidFill>
              </a:rPr>
              <a:t>Singapore</a:t>
            </a:r>
            <a:r>
              <a:rPr lang="en-US" altLang="zh-CN" b="1" dirty="0" smtClean="0">
                <a:solidFill>
                  <a:schemeClr val="bg1"/>
                </a:solidFill>
              </a:rPr>
              <a:t>, May 26-27, 2014</a:t>
            </a:r>
          </a:p>
        </p:txBody>
      </p:sp>
    </p:spTree>
  </p:cSld>
  <p:clrMapOvr>
    <a:masterClrMapping/>
  </p:clrMapOvr>
  <p:transition advTm="17347"/>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305800" cy="838200"/>
          </a:xfrm>
        </p:spPr>
        <p:txBody>
          <a:bodyPr>
            <a:noAutofit/>
          </a:bodyPr>
          <a:lstStyle/>
          <a:p>
            <a:r>
              <a:rPr lang="en-US" altLang="zh-CN" sz="2800" b="1" dirty="0" smtClean="0"/>
              <a:t>Descriptive Statistics:</a:t>
            </a:r>
            <a:br>
              <a:rPr lang="en-US" altLang="zh-CN" sz="2800" b="1" dirty="0" smtClean="0"/>
            </a:br>
            <a:r>
              <a:rPr lang="en-US" altLang="zh-CN" sz="2800" b="1" dirty="0" smtClean="0"/>
              <a:t>Projected Unit Cost of Electricity Production </a:t>
            </a:r>
            <a:endParaRPr lang="zh-CN" altLang="en-US" sz="2800" b="1" dirty="0"/>
          </a:p>
        </p:txBody>
      </p:sp>
      <p:graphicFrame>
        <p:nvGraphicFramePr>
          <p:cNvPr id="5" name="Chart 4"/>
          <p:cNvGraphicFramePr/>
          <p:nvPr>
            <p:extLst>
              <p:ext uri="{D42A27DB-BD31-4B8C-83A1-F6EECF244321}">
                <p14:modId xmlns:p14="http://schemas.microsoft.com/office/powerpoint/2010/main" xmlns="" val="4239056306"/>
              </p:ext>
            </p:extLst>
          </p:nvPr>
        </p:nvGraphicFramePr>
        <p:xfrm>
          <a:off x="1219200" y="1295400"/>
          <a:ext cx="67818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4" name="线形标注 1 3"/>
          <p:cNvSpPr/>
          <p:nvPr/>
        </p:nvSpPr>
        <p:spPr>
          <a:xfrm>
            <a:off x="6553200" y="1066800"/>
            <a:ext cx="2438400" cy="2057400"/>
          </a:xfrm>
          <a:prstGeom prst="borderCallout1">
            <a:avLst>
              <a:gd name="adj1" fmla="val 37798"/>
              <a:gd name="adj2" fmla="val -1190"/>
              <a:gd name="adj3" fmla="val 76606"/>
              <a:gd name="adj4" fmla="val -28378"/>
            </a:avLst>
          </a:prstGeom>
        </p:spPr>
        <p:style>
          <a:lnRef idx="2">
            <a:schemeClr val="accent6"/>
          </a:lnRef>
          <a:fillRef idx="1">
            <a:schemeClr val="lt1"/>
          </a:fillRef>
          <a:effectRef idx="0">
            <a:schemeClr val="accent6"/>
          </a:effectRef>
          <a:fontRef idx="minor">
            <a:schemeClr val="dk1"/>
          </a:fontRef>
        </p:style>
        <p:txBody>
          <a:bodyPr rtlCol="0" anchor="ctr"/>
          <a:lstStyle/>
          <a:p>
            <a:r>
              <a:rPr lang="en-US" dirty="0" smtClean="0"/>
              <a:t>Decreases  from 2005-2009</a:t>
            </a:r>
          </a:p>
          <a:p>
            <a:endParaRPr lang="en-US" dirty="0" smtClean="0"/>
          </a:p>
          <a:p>
            <a:r>
              <a:rPr lang="en-US" dirty="0" smtClean="0"/>
              <a:t>Unit cost: 12.1%</a:t>
            </a:r>
          </a:p>
          <a:p>
            <a:r>
              <a:rPr lang="en-US" dirty="0" smtClean="0"/>
              <a:t>Unit capital cost: 10.8%</a:t>
            </a:r>
          </a:p>
          <a:p>
            <a:r>
              <a:rPr lang="en-US" dirty="0" smtClean="0"/>
              <a:t>Unit O&amp;M cost: 17.4%</a:t>
            </a:r>
            <a:endParaRPr lang="en-US" dirty="0"/>
          </a:p>
        </p:txBody>
      </p:sp>
    </p:spTree>
  </p:cSld>
  <p:clrMapOvr>
    <a:masterClrMapping/>
  </p:clrMapOvr>
  <p:transition advTm="10249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68362"/>
          </a:xfrm>
        </p:spPr>
        <p:txBody>
          <a:bodyPr/>
          <a:lstStyle/>
          <a:p>
            <a:r>
              <a:rPr lang="en-US" b="1" dirty="0" smtClean="0"/>
              <a:t>Empirical Results</a:t>
            </a:r>
            <a:endParaRPr lang="en-US" b="1" dirty="0"/>
          </a:p>
        </p:txBody>
      </p:sp>
      <p:sp>
        <p:nvSpPr>
          <p:cNvPr id="3" name="内容占位符 2"/>
          <p:cNvSpPr>
            <a:spLocks noGrp="1"/>
          </p:cNvSpPr>
          <p:nvPr>
            <p:ph idx="1"/>
          </p:nvPr>
        </p:nvSpPr>
        <p:spPr>
          <a:xfrm>
            <a:off x="457200" y="1371600"/>
            <a:ext cx="8229600" cy="4906963"/>
          </a:xfrm>
        </p:spPr>
        <p:txBody>
          <a:bodyPr/>
          <a:lstStyle/>
          <a:p>
            <a:r>
              <a:rPr lang="en-US" dirty="0" smtClean="0"/>
              <a:t>Effect of aggregate level experience</a:t>
            </a:r>
          </a:p>
          <a:p>
            <a:pPr>
              <a:buNone/>
            </a:pPr>
            <a:endParaRPr lang="en-US" dirty="0" smtClean="0"/>
          </a:p>
          <a:p>
            <a:r>
              <a:rPr lang="en-US" dirty="0" smtClean="0"/>
              <a:t>Effect of developer’s and manufacturer’s internal experience v. spillover effects</a:t>
            </a:r>
          </a:p>
          <a:p>
            <a:pPr marL="0" indent="0">
              <a:buNone/>
            </a:pPr>
            <a:endParaRPr lang="en-US" dirty="0" smtClean="0"/>
          </a:p>
          <a:p>
            <a:r>
              <a:rPr lang="en-US" dirty="0" smtClean="0"/>
              <a:t>Effects </a:t>
            </a:r>
            <a:r>
              <a:rPr lang="en-US" dirty="0"/>
              <a:t>of </a:t>
            </a:r>
            <a:r>
              <a:rPr lang="en-US" dirty="0" smtClean="0"/>
              <a:t>interacting </a:t>
            </a:r>
            <a:r>
              <a:rPr lang="en-US" dirty="0"/>
              <a:t>experience and other channels of learning </a:t>
            </a:r>
            <a:endParaRPr lang="en-US" sz="24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b="1" smtClean="0"/>
              <a:t>Empirical Results</a:t>
            </a:r>
            <a:endParaRPr lang="zh-CN" altLang="en-US" sz="3600" b="1" dirty="0"/>
          </a:p>
        </p:txBody>
      </p:sp>
      <p:sp>
        <p:nvSpPr>
          <p:cNvPr id="3" name="内容占位符 2"/>
          <p:cNvSpPr>
            <a:spLocks noGrp="1"/>
          </p:cNvSpPr>
          <p:nvPr>
            <p:ph idx="1"/>
          </p:nvPr>
        </p:nvSpPr>
        <p:spPr>
          <a:xfrm>
            <a:off x="457200" y="1371600"/>
            <a:ext cx="8229600" cy="5029200"/>
          </a:xfrm>
        </p:spPr>
        <p:txBody>
          <a:bodyPr>
            <a:normAutofit/>
          </a:bodyPr>
          <a:lstStyle/>
          <a:p>
            <a:pPr marL="514350" indent="-514350">
              <a:buAutoNum type="arabicPeriod"/>
            </a:pPr>
            <a:r>
              <a:rPr lang="en-US" altLang="zh-CN" sz="2800" b="1" dirty="0" smtClean="0"/>
              <a:t>Learning by searching</a:t>
            </a:r>
          </a:p>
          <a:p>
            <a:pPr marL="0" indent="0">
              <a:buNone/>
            </a:pPr>
            <a:endParaRPr lang="en-US" altLang="zh-CN" sz="2800" b="1" dirty="0" smtClean="0"/>
          </a:p>
          <a:p>
            <a:pPr>
              <a:buFontTx/>
              <a:buChar char="-"/>
            </a:pPr>
            <a:r>
              <a:rPr lang="en-US" sz="2800" dirty="0" smtClean="0"/>
              <a:t>Wind </a:t>
            </a:r>
            <a:r>
              <a:rPr lang="en-US" sz="2800" dirty="0"/>
              <a:t>projects benefit from the knowledge stock of their turbine </a:t>
            </a:r>
            <a:r>
              <a:rPr lang="en-US" sz="2800" dirty="0" smtClean="0"/>
              <a:t>manufacturers.</a:t>
            </a:r>
          </a:p>
          <a:p>
            <a:pPr marL="0" indent="0">
              <a:buNone/>
            </a:pPr>
            <a:endParaRPr lang="en-US" sz="2800" dirty="0" smtClean="0"/>
          </a:p>
          <a:p>
            <a:pPr>
              <a:buFontTx/>
              <a:buChar char="-"/>
            </a:pPr>
            <a:r>
              <a:rPr lang="en-US" sz="2800" dirty="0" smtClean="0"/>
              <a:t>The effect is small though.</a:t>
            </a:r>
          </a:p>
          <a:p>
            <a:pPr marL="0" indent="0">
              <a:buNone/>
            </a:pPr>
            <a:endParaRPr lang="en-US" altLang="zh-CN" sz="2800" dirty="0"/>
          </a:p>
          <a:p>
            <a:pPr marL="0" indent="0">
              <a:buNone/>
            </a:pPr>
            <a:endParaRPr lang="en-AU" altLang="zh-CN" sz="2800" b="1" dirty="0" smtClean="0"/>
          </a:p>
        </p:txBody>
      </p:sp>
    </p:spTree>
    <p:custDataLst>
      <p:tags r:id="rId1"/>
    </p:custDataLst>
  </p:cSld>
  <p:clrMapOvr>
    <a:masterClrMapping/>
  </p:clrMapOvr>
  <p:transition advTm="4700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3400" y="76200"/>
            <a:ext cx="8001000" cy="381000"/>
          </a:xfrm>
        </p:spPr>
        <p:txBody>
          <a:bodyPr>
            <a:normAutofit fontScale="90000"/>
          </a:bodyPr>
          <a:lstStyle/>
          <a:p>
            <a:r>
              <a:rPr lang="en-US" altLang="zh-CN" sz="2800" b="1" dirty="0" smtClean="0"/>
              <a:t>Unit Production Costs</a:t>
            </a:r>
            <a:endParaRPr lang="zh-CN" altLang="en-US" sz="2800" b="1" dirty="0"/>
          </a:p>
        </p:txBody>
      </p:sp>
      <p:sp>
        <p:nvSpPr>
          <p:cNvPr id="8" name="TextBox 7"/>
          <p:cNvSpPr txBox="1"/>
          <p:nvPr/>
        </p:nvSpPr>
        <p:spPr>
          <a:xfrm>
            <a:off x="1066800" y="5410200"/>
            <a:ext cx="7543800" cy="1846659"/>
          </a:xfrm>
          <a:prstGeom prst="rect">
            <a:avLst/>
          </a:prstGeom>
          <a:noFill/>
        </p:spPr>
        <p:txBody>
          <a:bodyPr wrap="square" rtlCol="0">
            <a:spAutoFit/>
          </a:bodyPr>
          <a:lstStyle/>
          <a:p>
            <a:r>
              <a:rPr lang="en-US" sz="1600" dirty="0" smtClean="0"/>
              <a:t>Note:</a:t>
            </a:r>
          </a:p>
          <a:p>
            <a:r>
              <a:rPr lang="en-US" sz="1600" dirty="0" smtClean="0"/>
              <a:t>1. Robust standard errors in parentheses, *** p&lt;0.01, ** p&lt;0.05, * p&lt;0.1. </a:t>
            </a:r>
          </a:p>
          <a:p>
            <a:r>
              <a:rPr lang="en-US" sz="1600" dirty="0" smtClean="0"/>
              <a:t>2. Industrial </a:t>
            </a:r>
            <a:r>
              <a:rPr lang="en-US" sz="1600" dirty="0"/>
              <a:t>level experience omitted in model </a:t>
            </a:r>
            <a:r>
              <a:rPr lang="en-US" sz="1600" dirty="0" smtClean="0"/>
              <a:t>(2), (6) and (7)</a:t>
            </a:r>
            <a:r>
              <a:rPr lang="en-US" sz="1600" dirty="0"/>
              <a:t> </a:t>
            </a:r>
            <a:r>
              <a:rPr lang="en-US" sz="1600" dirty="0" smtClean="0"/>
              <a:t>because </a:t>
            </a:r>
            <a:r>
              <a:rPr lang="en-US" sz="1600" dirty="0"/>
              <a:t>the sum of </a:t>
            </a:r>
            <a:r>
              <a:rPr lang="en-US" sz="1600" dirty="0" smtClean="0"/>
              <a:t>different levels of experience equals </a:t>
            </a:r>
            <a:r>
              <a:rPr lang="en-US" sz="1600" dirty="0"/>
              <a:t>to the total industry-wide capacity in a given year, which is correlated with the year dummies.</a:t>
            </a:r>
          </a:p>
          <a:p>
            <a:endParaRPr lang="en-US" sz="1600" dirty="0" smtClean="0"/>
          </a:p>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3452341077"/>
              </p:ext>
            </p:extLst>
          </p:nvPr>
        </p:nvGraphicFramePr>
        <p:xfrm>
          <a:off x="838200" y="762006"/>
          <a:ext cx="7467600" cy="4515185"/>
        </p:xfrm>
        <a:graphic>
          <a:graphicData uri="http://schemas.openxmlformats.org/drawingml/2006/table">
            <a:tbl>
              <a:tblPr>
                <a:tableStyleId>{9D7B26C5-4107-4FEC-AEDC-1716B250A1EF}</a:tableStyleId>
              </a:tblPr>
              <a:tblGrid>
                <a:gridCol w="1779841"/>
                <a:gridCol w="773845"/>
                <a:gridCol w="735153"/>
                <a:gridCol w="696460"/>
                <a:gridCol w="851229"/>
                <a:gridCol w="773845"/>
                <a:gridCol w="851229"/>
                <a:gridCol w="1005998"/>
              </a:tblGrid>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 </a:t>
                      </a:r>
                      <a:r>
                        <a:rPr lang="en-US" sz="1000" b="1" cap="none" spc="0" dirty="0" smtClean="0">
                          <a:ln w="0"/>
                          <a:solidFill>
                            <a:sysClr val="windowText" lastClr="000000"/>
                          </a:solidFill>
                          <a:effectLst/>
                          <a:latin typeface="Times New Roman" panose="02020603050405020304" pitchFamily="18" charset="0"/>
                          <a:cs typeface="Times New Roman" panose="02020603050405020304" pitchFamily="18" charset="0"/>
                        </a:rPr>
                        <a:t>Dependent</a:t>
                      </a:r>
                      <a:r>
                        <a:rPr lang="en-US" sz="1000" b="1" cap="none" spc="0" baseline="0" dirty="0" smtClean="0">
                          <a:ln w="0"/>
                          <a:solidFill>
                            <a:sysClr val="windowText" lastClr="000000"/>
                          </a:solidFill>
                          <a:effectLst/>
                          <a:latin typeface="Times New Roman" panose="02020603050405020304" pitchFamily="18" charset="0"/>
                          <a:cs typeface="Times New Roman" panose="02020603050405020304" pitchFamily="18" charset="0"/>
                        </a:rPr>
                        <a:t> Variable:</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(1)</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a:ln w="0"/>
                          <a:solidFill>
                            <a:sysClr val="windowText" lastClr="000000"/>
                          </a:solidFill>
                          <a:effectLst/>
                          <a:latin typeface="Times New Roman" panose="02020603050405020304" pitchFamily="18" charset="0"/>
                          <a:cs typeface="Times New Roman" panose="02020603050405020304" pitchFamily="18" charset="0"/>
                        </a:rPr>
                        <a:t>(2)</a:t>
                      </a:r>
                      <a:endParaRPr lang="en-US" sz="1000" b="1" cap="none" spc="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a:ln w="0"/>
                          <a:solidFill>
                            <a:sysClr val="windowText" lastClr="000000"/>
                          </a:solidFill>
                          <a:effectLst/>
                          <a:latin typeface="Times New Roman" panose="02020603050405020304" pitchFamily="18" charset="0"/>
                          <a:cs typeface="Times New Roman" panose="02020603050405020304" pitchFamily="18" charset="0"/>
                        </a:rPr>
                        <a:t>(3)</a:t>
                      </a:r>
                      <a:endParaRPr lang="en-US" sz="1000" b="1" cap="none" spc="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(4)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(5)</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(6)</a:t>
                      </a:r>
                      <a:r>
                        <a:rPr lang="en-US" sz="1000" b="1" cap="none" spc="0" baseline="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(7)</a:t>
                      </a:r>
                      <a:r>
                        <a:rPr lang="en-US" sz="1000" b="1" cap="none" spc="0" baseline="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405608">
                <a:tc>
                  <a:txBody>
                    <a:bodyPr/>
                    <a:lstStyle/>
                    <a:p>
                      <a:pPr marL="0" marR="0">
                        <a:lnSpc>
                          <a:spcPct val="120000"/>
                        </a:lnSpc>
                        <a:spcBef>
                          <a:spcPts val="0"/>
                        </a:spcBef>
                        <a:spcAft>
                          <a:spcPts val="0"/>
                        </a:spcAft>
                      </a:pPr>
                      <a:r>
                        <a:rPr lang="en-US" sz="1000" b="1" cap="none" spc="0" dirty="0" err="1"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ln</a:t>
                      </a:r>
                      <a:r>
                        <a:rPr lang="en-US" sz="1000" b="1" cap="none" spc="0" baseline="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1000" b="1" cap="none" spc="0" baseline="0" dirty="0" err="1"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unit_cost</a:t>
                      </a:r>
                      <a:r>
                        <a:rPr lang="en-US" sz="1000" b="1" cap="none" spc="0" baseline="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lnB w="12700" cap="flat" cmpd="sng" algn="ctr">
                      <a:solidFill>
                        <a:schemeClr val="tx1"/>
                      </a:solidFill>
                      <a:prstDash val="solid"/>
                      <a:round/>
                      <a:headEnd type="none" w="med" len="med"/>
                      <a:tailEnd type="none" w="med" len="med"/>
                    </a:lnB>
                  </a:tcPr>
                </a:tc>
                <a:tc gridSpan="2">
                  <a:txBody>
                    <a:bodyPr/>
                    <a:lstStyle/>
                    <a:p>
                      <a:pPr marL="0" marR="0" algn="ctr">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Aggregate</a:t>
                      </a:r>
                      <a:r>
                        <a:rPr lang="en-US" sz="1000" b="1" cap="none" spc="0" baseline="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1000" b="1" cap="none" spc="0" baseline="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l</a:t>
                      </a: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evel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lnB w="12700" cap="flat" cmpd="sng" algn="ctr">
                      <a:solidFill>
                        <a:schemeClr val="tx1"/>
                      </a:solidFill>
                      <a:prstDash val="solid"/>
                      <a:round/>
                      <a:headEnd type="none" w="med" len="med"/>
                      <a:tailEnd type="none" w="med" len="med"/>
                    </a:lnB>
                  </a:tcPr>
                </a:tc>
                <a:tc hMerge="1">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lnB w="12700" cap="flat" cmpd="sng" algn="ctr">
                      <a:solidFill>
                        <a:schemeClr val="tx1"/>
                      </a:solidFill>
                      <a:prstDash val="solid"/>
                      <a:round/>
                      <a:headEnd type="none" w="med" len="med"/>
                      <a:tailEnd type="none" w="med" len="med"/>
                    </a:lnB>
                  </a:tcPr>
                </a:tc>
                <a:tc gridSpan="2">
                  <a:txBody>
                    <a:bodyPr/>
                    <a:lstStyle/>
                    <a:p>
                      <a:pPr marL="0" marR="0" algn="ctr">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Internal experience</a:t>
                      </a:r>
                      <a:r>
                        <a:rPr lang="en-US" sz="1000" b="1" cap="none" spc="0" baseline="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 and spillover</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lnB w="12700" cap="flat" cmpd="sng" algn="ctr">
                      <a:solidFill>
                        <a:schemeClr val="tx1"/>
                      </a:solidFill>
                      <a:prstDash val="solid"/>
                      <a:round/>
                      <a:headEnd type="none" w="med" len="med"/>
                      <a:tailEnd type="none" w="med" len="med"/>
                    </a:lnB>
                  </a:tcPr>
                </a:tc>
                <a:tc hMerge="1">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lnB w="12700" cap="flat" cmpd="sng" algn="ctr">
                      <a:solidFill>
                        <a:schemeClr val="tx1"/>
                      </a:solidFill>
                      <a:prstDash val="solid"/>
                      <a:round/>
                      <a:headEnd type="none" w="med" len="med"/>
                      <a:tailEnd type="none" w="med" len="med"/>
                    </a:lnB>
                  </a:tcPr>
                </a:tc>
                <a:tc gridSpan="3">
                  <a:txBody>
                    <a:bodyPr/>
                    <a:lstStyle/>
                    <a:p>
                      <a:pPr marL="0" marR="0" algn="ctr">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LBI</a:t>
                      </a:r>
                      <a:r>
                        <a:rPr lang="en-US" sz="1000" b="1" cap="none" spc="0" baseline="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 and other channels of learning</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lnB w="12700" cap="flat" cmpd="sng" algn="ctr">
                      <a:solidFill>
                        <a:schemeClr val="tx1"/>
                      </a:solidFill>
                      <a:prstDash val="solid"/>
                      <a:round/>
                      <a:headEnd type="none" w="med" len="med"/>
                      <a:tailEnd type="none" w="med" len="med"/>
                    </a:lnB>
                  </a:tcPr>
                </a:tc>
                <a:tc hMerge="1">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lnB w="12700" cap="flat" cmpd="sng" algn="ctr">
                      <a:solidFill>
                        <a:schemeClr val="tx1"/>
                      </a:solidFill>
                      <a:prstDash val="solid"/>
                      <a:round/>
                      <a:headEnd type="none" w="med" len="med"/>
                      <a:tailEnd type="none" w="med" len="med"/>
                    </a:lnB>
                  </a:tcPr>
                </a:tc>
                <a:tc hMerge="1">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lnB w="12700" cap="flat" cmpd="sng" algn="ctr">
                      <a:solidFill>
                        <a:schemeClr val="tx1"/>
                      </a:solidFill>
                      <a:prstDash val="solid"/>
                      <a:round/>
                      <a:headEnd type="none" w="med" len="med"/>
                      <a:tailEnd type="none" w="med" len="med"/>
                    </a:lnB>
                  </a:tcPr>
                </a:tc>
              </a:tr>
              <a:tr h="202804">
                <a:tc>
                  <a:txBody>
                    <a:bodyPr/>
                    <a:lstStyle/>
                    <a:p>
                      <a:pPr marL="0" marR="0">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cs typeface="Times New Roman" panose="02020603050405020304" pitchFamily="18" charset="0"/>
                        </a:rPr>
                        <a:t>Manufacturer’s knowledge</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lnT w="12700" cap="flat" cmpd="sng" algn="ctr">
                      <a:solidFill>
                        <a:schemeClr val="tx1"/>
                      </a:solidFill>
                      <a:prstDash val="solid"/>
                      <a:round/>
                      <a:headEnd type="none" w="med" len="med"/>
                      <a:tailEnd type="none" w="med" len="med"/>
                    </a:lnT>
                  </a:tcPr>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-0.00043***</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lnT w="12700" cap="flat" cmpd="sng" algn="ctr">
                      <a:solidFill>
                        <a:schemeClr val="tx1"/>
                      </a:solidFill>
                      <a:prstDash val="solid"/>
                      <a:round/>
                      <a:headEnd type="none" w="med" len="med"/>
                      <a:tailEnd type="none" w="med" len="med"/>
                    </a:lnT>
                  </a:tcPr>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-0.00037**</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lnT w="12700" cap="flat" cmpd="sng" algn="ctr">
                      <a:solidFill>
                        <a:schemeClr val="tx1"/>
                      </a:solidFill>
                      <a:prstDash val="solid"/>
                      <a:round/>
                      <a:headEnd type="none" w="med" len="med"/>
                      <a:tailEnd type="none" w="med" len="med"/>
                    </a:lnT>
                  </a:tcPr>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-0.00035**</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lnT w="12700" cap="flat" cmpd="sng" algn="ctr">
                      <a:solidFill>
                        <a:schemeClr val="tx1"/>
                      </a:solidFill>
                      <a:prstDash val="solid"/>
                      <a:round/>
                      <a:headEnd type="none" w="med" len="med"/>
                      <a:tailEnd type="none" w="med" len="med"/>
                    </a:lnT>
                  </a:tcPr>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-0.00029**</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lnT w="12700" cap="flat" cmpd="sng" algn="ctr">
                      <a:solidFill>
                        <a:schemeClr val="tx1"/>
                      </a:solidFill>
                      <a:prstDash val="solid"/>
                      <a:round/>
                      <a:headEnd type="none" w="med" len="med"/>
                      <a:tailEnd type="none" w="med" len="med"/>
                    </a:lnT>
                  </a:tcPr>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-0.00035**</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T w="12700" cap="flat" cmpd="sng" algn="ctr">
                      <a:solidFill>
                        <a:schemeClr val="tx1"/>
                      </a:solidFill>
                      <a:prstDash val="solid"/>
                      <a:round/>
                      <a:headEnd type="none" w="med" len="med"/>
                      <a:tailEnd type="none" w="med" len="med"/>
                    </a:lnT>
                  </a:tcPr>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-0.00029**</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lnT w="12700" cap="flat" cmpd="sng" algn="ctr">
                      <a:solidFill>
                        <a:schemeClr val="tx1"/>
                      </a:solidFill>
                      <a:prstDash val="solid"/>
                      <a:round/>
                      <a:headEnd type="none" w="med" len="med"/>
                      <a:tailEnd type="none" w="med" len="med"/>
                    </a:lnT>
                  </a:tcPr>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-0.00025*</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lnT w="12700" cap="flat" cmpd="sng" algn="ctr">
                      <a:solidFill>
                        <a:schemeClr val="tx1"/>
                      </a:solidFill>
                      <a:prstDash val="solid"/>
                      <a:round/>
                      <a:headEnd type="none" w="med" len="med"/>
                      <a:tailEnd type="none" w="med" len="med"/>
                    </a:lnT>
                  </a:tcPr>
                </a:tc>
              </a:tr>
              <a:tr h="202804">
                <a:tc>
                  <a:txBody>
                    <a:bodyPr/>
                    <a:lstStyle/>
                    <a:p>
                      <a:pPr marL="0" marR="0">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stock</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(0.00016)</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(0.00015)</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(0.00014)</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(0.00013)</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(0.00014)</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(0.00013)</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(0.00013)</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Manufacturer’s experience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a:lnSpc>
                          <a:spcPct val="120000"/>
                        </a:lnSpc>
                      </a:pPr>
                      <a:endParaRPr lang="en-US" sz="1000" b="1" dirty="0"/>
                    </a:p>
                  </a:txBody>
                  <a:tcPr marL="25505" marR="2550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-0.00488</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-0.01816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-0.00309</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cap="none" spc="0">
                          <a:ln w="0"/>
                          <a:solidFill>
                            <a:sysClr val="windowText" lastClr="000000"/>
                          </a:solidFill>
                          <a:effectLst/>
                          <a:latin typeface="Times New Roman" panose="02020603050405020304" pitchFamily="18" charset="0"/>
                          <a:cs typeface="Times New Roman" panose="02020603050405020304" pitchFamily="18" charset="0"/>
                        </a:rPr>
                        <a:t>-0.00211</a:t>
                      </a:r>
                      <a:endParaRPr lang="en-US" sz="1000" b="1" cap="none" spc="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-0.00216</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alone (GW)</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a:lnSpc>
                          <a:spcPct val="120000"/>
                        </a:lnSpc>
                      </a:pPr>
                      <a:endParaRPr lang="en-US" sz="1000" b="1" dirty="0"/>
                    </a:p>
                  </a:txBody>
                  <a:tcPr marL="25505" marR="2550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(0.00489)</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(0.02285)</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(0.00515)</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cap="none" spc="0">
                          <a:ln w="0"/>
                          <a:solidFill>
                            <a:sysClr val="windowText" lastClr="000000"/>
                          </a:solidFill>
                          <a:effectLst/>
                          <a:latin typeface="Times New Roman" panose="02020603050405020304" pitchFamily="18" charset="0"/>
                          <a:cs typeface="Times New Roman" panose="02020603050405020304" pitchFamily="18" charset="0"/>
                        </a:rPr>
                        <a:t>(0.00572)</a:t>
                      </a:r>
                      <a:endParaRPr lang="en-US" sz="1000" b="1" cap="none" spc="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(0.00571)</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Developer’s experience in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a:lnSpc>
                          <a:spcPct val="120000"/>
                        </a:lnSpc>
                      </a:pPr>
                      <a:endParaRPr lang="en-US" sz="1000" b="1"/>
                    </a:p>
                  </a:txBody>
                  <a:tcPr marL="25505" marR="2550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-0.02718***</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-0.03938*</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-0.02418***</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-0.02333***</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-0.02230***</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CDM projects alone (GW)</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a:lnSpc>
                          <a:spcPct val="120000"/>
                        </a:lnSpc>
                      </a:pPr>
                      <a:endParaRPr lang="en-US" sz="1000" b="1"/>
                    </a:p>
                  </a:txBody>
                  <a:tcPr marL="25505" marR="25505"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(0.00456)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(0.02017)</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(0.00611)</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(0.00658)</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(0.00655)</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Cooperating experience in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a:lnSpc>
                          <a:spcPct val="120000"/>
                        </a:lnSpc>
                      </a:pPr>
                      <a:endParaRPr lang="en-US" sz="1000" b="1" dirty="0"/>
                    </a:p>
                  </a:txBody>
                  <a:tcPr marL="25505" marR="25505" marT="0" marB="0"/>
                </a:tc>
                <a:tc>
                  <a:txBody>
                    <a:bodyPr/>
                    <a:lstStyle/>
                    <a:p>
                      <a:pPr>
                        <a:lnSpc>
                          <a:spcPct val="120000"/>
                        </a:lnSpc>
                      </a:pPr>
                      <a:endParaRPr lang="en-US" sz="1000" b="1"/>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-0.04976**</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-0.04149**</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-0.03971**</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CDM (GW)</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a:lnSpc>
                          <a:spcPct val="120000"/>
                        </a:lnSpc>
                      </a:pPr>
                      <a:endParaRPr lang="en-US" sz="1000" b="1" dirty="0"/>
                    </a:p>
                  </a:txBody>
                  <a:tcPr marL="25505" marR="25505" marT="0" marB="0"/>
                </a:tc>
                <a:tc>
                  <a:txBody>
                    <a:bodyPr/>
                    <a:lstStyle/>
                    <a:p>
                      <a:pPr>
                        <a:lnSpc>
                          <a:spcPct val="120000"/>
                        </a:lnSpc>
                      </a:pPr>
                      <a:endParaRPr lang="en-US" sz="1000" b="1" dirty="0"/>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(0.02037)</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(0.01874)</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(0.01876)</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Spillover</a:t>
                      </a:r>
                      <a:r>
                        <a:rPr lang="en-US" sz="1000" b="1" cap="none" spc="0" baseline="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 from the province</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-0.00060</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0.00457</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a:lnSpc>
                          <a:spcPct val="120000"/>
                        </a:lnSpc>
                      </a:pPr>
                      <a:endParaRPr lang="en-US" sz="1000" b="1" dirty="0"/>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-0.00027</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(GW)</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(0.00553)</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(0.00723)</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a:lnSpc>
                          <a:spcPct val="120000"/>
                        </a:lnSpc>
                      </a:pPr>
                      <a:endParaRPr lang="en-US" sz="1000" b="1" dirty="0"/>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(0.00252)</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Spillover from the </a:t>
                      </a:r>
                      <a:r>
                        <a:rPr lang="en-US" sz="1000" b="1" cap="none" spc="0" dirty="0" smtClean="0">
                          <a:ln w="0"/>
                          <a:solidFill>
                            <a:sysClr val="windowText" lastClr="000000"/>
                          </a:solidFill>
                          <a:effectLst/>
                          <a:latin typeface="Times New Roman" panose="02020603050405020304" pitchFamily="18" charset="0"/>
                          <a:cs typeface="Times New Roman" panose="02020603050405020304" pitchFamily="18" charset="0"/>
                        </a:rPr>
                        <a:t> industry</a:t>
                      </a:r>
                      <a:r>
                        <a:rPr lang="en-US" sz="1000" b="1" cap="none" spc="0" baseline="0" dirty="0" smtClean="0">
                          <a:ln w="0"/>
                          <a:solidFill>
                            <a:sysClr val="windowText" lastClr="000000"/>
                          </a:solidFill>
                          <a:effectLst/>
                          <a:latin typeface="Times New Roman" panose="02020603050405020304" pitchFamily="18" charset="0"/>
                          <a:cs typeface="Times New Roman" panose="02020603050405020304" pitchFamily="18" charset="0"/>
                        </a:rPr>
                        <a:t>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-0.00767***</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-0.00001</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-0.01605</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(GW)</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(0.00296)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(0.00248)</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(0.02444)</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Foreign manufacturer*</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a:lnSpc>
                          <a:spcPct val="120000"/>
                        </a:lnSpc>
                      </a:pPr>
                      <a:endParaRPr lang="en-US" sz="1000" b="1"/>
                    </a:p>
                  </a:txBody>
                  <a:tcPr marL="25505" marR="25505" marT="0" marB="0"/>
                </a:tc>
                <a:tc>
                  <a:txBody>
                    <a:bodyPr/>
                    <a:lstStyle/>
                    <a:p>
                      <a:pPr>
                        <a:lnSpc>
                          <a:spcPct val="120000"/>
                        </a:lnSpc>
                      </a:pPr>
                      <a:endParaRPr lang="en-US" sz="1000" b="1"/>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endParaRPr lang="en-US" sz="1000" b="1" cap="none" spc="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-0.13107**</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554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cooperating experience</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a:lnSpc>
                          <a:spcPct val="120000"/>
                        </a:lnSpc>
                      </a:pPr>
                      <a:endParaRPr lang="en-US" sz="1000" b="1"/>
                    </a:p>
                  </a:txBody>
                  <a:tcPr marL="25505" marR="25505" marT="0" marB="0"/>
                </a:tc>
                <a:tc>
                  <a:txBody>
                    <a:bodyPr/>
                    <a:lstStyle/>
                    <a:p>
                      <a:pPr>
                        <a:lnSpc>
                          <a:spcPct val="120000"/>
                        </a:lnSpc>
                      </a:pPr>
                      <a:endParaRPr lang="en-US" sz="1000" b="1"/>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(0.06000)</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3701">
                <a:tc>
                  <a:txBody>
                    <a:bodyPr/>
                    <a:lstStyle/>
                    <a:p>
                      <a:pPr marL="0" marR="0">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Control</a:t>
                      </a:r>
                      <a:r>
                        <a:rPr lang="en-US" sz="1000" b="1" cap="none" spc="0" baseline="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 variables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Province fixed effects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Year fixed effects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mn-ea"/>
                          <a:cs typeface="Times New Roman" panose="02020603050405020304" pitchFamily="18" charset="0"/>
                        </a:rPr>
                        <a:t>No</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mn-ea"/>
                          <a:cs typeface="Times New Roman" panose="02020603050405020304" pitchFamily="18" charset="0"/>
                        </a:rPr>
                        <a:t>No</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No</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Observations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486</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486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486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486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486</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486</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486</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R-squared</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0.604</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0.668</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0.674</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0.684</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0.660</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0.685</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0.687</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bl>
          </a:graphicData>
        </a:graphic>
      </p:graphicFrame>
      <p:sp>
        <p:nvSpPr>
          <p:cNvPr id="6" name="矩形 5"/>
          <p:cNvSpPr/>
          <p:nvPr/>
        </p:nvSpPr>
        <p:spPr>
          <a:xfrm>
            <a:off x="2590800" y="1371600"/>
            <a:ext cx="5638800" cy="420241"/>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ransition advTm="8726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b="1" dirty="0" smtClean="0"/>
              <a:t>Empirical Results</a:t>
            </a:r>
            <a:endParaRPr lang="zh-CN" altLang="en-US" sz="3600" b="1" dirty="0"/>
          </a:p>
        </p:txBody>
      </p:sp>
      <p:sp>
        <p:nvSpPr>
          <p:cNvPr id="3" name="内容占位符 2"/>
          <p:cNvSpPr>
            <a:spLocks noGrp="1"/>
          </p:cNvSpPr>
          <p:nvPr>
            <p:ph idx="1"/>
          </p:nvPr>
        </p:nvSpPr>
        <p:spPr>
          <a:xfrm>
            <a:off x="457200" y="1371600"/>
            <a:ext cx="8229600" cy="5029200"/>
          </a:xfrm>
        </p:spPr>
        <p:txBody>
          <a:bodyPr>
            <a:normAutofit/>
          </a:bodyPr>
          <a:lstStyle/>
          <a:p>
            <a:pPr marL="514350" indent="-514350">
              <a:buAutoNum type="arabicPeriod"/>
            </a:pPr>
            <a:r>
              <a:rPr lang="en-US" altLang="zh-CN" sz="2600" b="1" dirty="0" smtClean="0"/>
              <a:t>Learning by searching</a:t>
            </a:r>
          </a:p>
          <a:p>
            <a:pPr marL="514350" indent="-514350">
              <a:buAutoNum type="arabicPeriod" startAt="2"/>
            </a:pPr>
            <a:r>
              <a:rPr lang="en-AU" altLang="zh-CN" sz="2800" b="1" dirty="0" smtClean="0"/>
              <a:t>Learning by doing and </a:t>
            </a:r>
            <a:r>
              <a:rPr lang="en-AU" altLang="zh-CN" sz="2800" b="1" dirty="0" err="1" smtClean="0"/>
              <a:t>spillover</a:t>
            </a:r>
            <a:endParaRPr lang="en-AU" altLang="zh-CN" sz="2800" b="1" dirty="0" smtClean="0"/>
          </a:p>
          <a:p>
            <a:pPr>
              <a:buFontTx/>
              <a:buChar char="-"/>
            </a:pPr>
            <a:r>
              <a:rPr lang="en-US" sz="2800" dirty="0" smtClean="0"/>
              <a:t>Wind projects learn from developer’s internal experience </a:t>
            </a:r>
            <a:r>
              <a:rPr lang="en-US" sz="2800" dirty="0"/>
              <a:t>in both wind </a:t>
            </a:r>
            <a:r>
              <a:rPr lang="en-US" sz="2800" dirty="0" smtClean="0"/>
              <a:t>farm installation </a:t>
            </a:r>
            <a:r>
              <a:rPr lang="en-US" sz="2800" dirty="0"/>
              <a:t>and </a:t>
            </a:r>
            <a:r>
              <a:rPr lang="en-US" sz="2800" dirty="0" smtClean="0"/>
              <a:t>operation.</a:t>
            </a:r>
          </a:p>
          <a:p>
            <a:pPr marL="0" indent="0">
              <a:buNone/>
            </a:pPr>
            <a:endParaRPr lang="en-US" sz="2800" dirty="0" smtClean="0"/>
          </a:p>
          <a:p>
            <a:pPr>
              <a:buFontTx/>
              <a:buChar char="-"/>
            </a:pPr>
            <a:r>
              <a:rPr lang="en-US" sz="2800" dirty="0"/>
              <a:t>K</a:t>
            </a:r>
            <a:r>
              <a:rPr lang="en-US" sz="2800" dirty="0" smtClean="0"/>
              <a:t>nowledge </a:t>
            </a:r>
            <a:r>
              <a:rPr lang="en-US" sz="2800" dirty="0"/>
              <a:t>spillover effects from the industry as a whole are less important.  </a:t>
            </a:r>
          </a:p>
          <a:p>
            <a:pPr marL="0" indent="0">
              <a:buNone/>
            </a:pPr>
            <a:endParaRPr lang="en-AU" altLang="zh-CN" sz="2800" b="1" dirty="0" smtClean="0"/>
          </a:p>
        </p:txBody>
      </p:sp>
    </p:spTree>
    <p:custDataLst>
      <p:tags r:id="rId1"/>
    </p:custDataLst>
    <p:extLst>
      <p:ext uri="{BB962C8B-B14F-4D97-AF65-F5344CB8AC3E}">
        <p14:creationId xmlns:p14="http://schemas.microsoft.com/office/powerpoint/2010/main" xmlns="" val="3476511145"/>
      </p:ext>
    </p:extLst>
  </p:cSld>
  <p:clrMapOvr>
    <a:masterClrMapping/>
  </p:clrMapOvr>
  <p:transition advTm="4700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3962400" y="2209800"/>
            <a:ext cx="1676400" cy="3810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10" name="矩形 6"/>
          <p:cNvSpPr/>
          <p:nvPr/>
        </p:nvSpPr>
        <p:spPr>
          <a:xfrm>
            <a:off x="5715000" y="2209800"/>
            <a:ext cx="2590800" cy="3810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矩形 6"/>
          <p:cNvSpPr/>
          <p:nvPr/>
        </p:nvSpPr>
        <p:spPr>
          <a:xfrm>
            <a:off x="5715000" y="2590800"/>
            <a:ext cx="2590800" cy="3810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 name="标题 1"/>
          <p:cNvSpPr>
            <a:spLocks noGrp="1"/>
          </p:cNvSpPr>
          <p:nvPr>
            <p:ph type="title"/>
          </p:nvPr>
        </p:nvSpPr>
        <p:spPr>
          <a:xfrm>
            <a:off x="533400" y="76200"/>
            <a:ext cx="8001000" cy="381000"/>
          </a:xfrm>
        </p:spPr>
        <p:txBody>
          <a:bodyPr>
            <a:normAutofit fontScale="90000"/>
          </a:bodyPr>
          <a:lstStyle/>
          <a:p>
            <a:r>
              <a:rPr lang="en-US" altLang="zh-CN" sz="2800" b="1" dirty="0" smtClean="0"/>
              <a:t>Unit Production Costs</a:t>
            </a:r>
            <a:endParaRPr lang="zh-CN" altLang="en-US" sz="2800" b="1" dirty="0"/>
          </a:p>
        </p:txBody>
      </p:sp>
      <p:sp>
        <p:nvSpPr>
          <p:cNvPr id="8" name="TextBox 7"/>
          <p:cNvSpPr txBox="1"/>
          <p:nvPr/>
        </p:nvSpPr>
        <p:spPr>
          <a:xfrm>
            <a:off x="1066800" y="5410200"/>
            <a:ext cx="7543800" cy="1846659"/>
          </a:xfrm>
          <a:prstGeom prst="rect">
            <a:avLst/>
          </a:prstGeom>
          <a:noFill/>
        </p:spPr>
        <p:txBody>
          <a:bodyPr wrap="square" rtlCol="0">
            <a:spAutoFit/>
          </a:bodyPr>
          <a:lstStyle/>
          <a:p>
            <a:r>
              <a:rPr lang="en-US" sz="1600" dirty="0" smtClean="0"/>
              <a:t>Note:</a:t>
            </a:r>
          </a:p>
          <a:p>
            <a:r>
              <a:rPr lang="en-US" sz="1600" dirty="0" smtClean="0"/>
              <a:t>1. Robust standard errors in parentheses, *** p&lt;0.01, ** p&lt;0.05, * p&lt;0.1. </a:t>
            </a:r>
          </a:p>
          <a:p>
            <a:r>
              <a:rPr lang="en-US" sz="1600" dirty="0" smtClean="0"/>
              <a:t>2. Industrial </a:t>
            </a:r>
            <a:r>
              <a:rPr lang="en-US" sz="1600" dirty="0"/>
              <a:t>level experience omitted in model </a:t>
            </a:r>
            <a:r>
              <a:rPr lang="en-US" sz="1600" dirty="0" smtClean="0"/>
              <a:t>(2), (6) and (7)</a:t>
            </a:r>
            <a:r>
              <a:rPr lang="en-US" sz="1600" dirty="0"/>
              <a:t> </a:t>
            </a:r>
            <a:r>
              <a:rPr lang="en-US" sz="1600" dirty="0" smtClean="0"/>
              <a:t>because </a:t>
            </a:r>
            <a:r>
              <a:rPr lang="en-US" sz="1600" dirty="0"/>
              <a:t>the sum of </a:t>
            </a:r>
            <a:r>
              <a:rPr lang="en-US" sz="1600" dirty="0" smtClean="0"/>
              <a:t>different levels of experience equals </a:t>
            </a:r>
            <a:r>
              <a:rPr lang="en-US" sz="1600" dirty="0"/>
              <a:t>to the total industry-wide capacity in a given year, which is correlated with the year dummies.</a:t>
            </a:r>
          </a:p>
          <a:p>
            <a:endParaRPr lang="en-US" sz="1600" dirty="0" smtClean="0"/>
          </a:p>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3452341077"/>
              </p:ext>
            </p:extLst>
          </p:nvPr>
        </p:nvGraphicFramePr>
        <p:xfrm>
          <a:off x="838200" y="762006"/>
          <a:ext cx="7467600" cy="4515185"/>
        </p:xfrm>
        <a:graphic>
          <a:graphicData uri="http://schemas.openxmlformats.org/drawingml/2006/table">
            <a:tbl>
              <a:tblPr>
                <a:tableStyleId>{9D7B26C5-4107-4FEC-AEDC-1716B250A1EF}</a:tableStyleId>
              </a:tblPr>
              <a:tblGrid>
                <a:gridCol w="1779841"/>
                <a:gridCol w="773845"/>
                <a:gridCol w="735153"/>
                <a:gridCol w="696460"/>
                <a:gridCol w="851229"/>
                <a:gridCol w="773845"/>
                <a:gridCol w="851229"/>
                <a:gridCol w="1005998"/>
              </a:tblGrid>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 </a:t>
                      </a:r>
                      <a:r>
                        <a:rPr lang="en-US" sz="1000" b="1" cap="none" spc="0" dirty="0" smtClean="0">
                          <a:ln w="0"/>
                          <a:solidFill>
                            <a:sysClr val="windowText" lastClr="000000"/>
                          </a:solidFill>
                          <a:effectLst/>
                          <a:latin typeface="Times New Roman" panose="02020603050405020304" pitchFamily="18" charset="0"/>
                          <a:cs typeface="Times New Roman" panose="02020603050405020304" pitchFamily="18" charset="0"/>
                        </a:rPr>
                        <a:t>Dependent</a:t>
                      </a:r>
                      <a:r>
                        <a:rPr lang="en-US" sz="1000" b="1" cap="none" spc="0" baseline="0" dirty="0" smtClean="0">
                          <a:ln w="0"/>
                          <a:solidFill>
                            <a:sysClr val="windowText" lastClr="000000"/>
                          </a:solidFill>
                          <a:effectLst/>
                          <a:latin typeface="Times New Roman" panose="02020603050405020304" pitchFamily="18" charset="0"/>
                          <a:cs typeface="Times New Roman" panose="02020603050405020304" pitchFamily="18" charset="0"/>
                        </a:rPr>
                        <a:t> Variable:</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(1)</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a:ln w="0"/>
                          <a:solidFill>
                            <a:sysClr val="windowText" lastClr="000000"/>
                          </a:solidFill>
                          <a:effectLst/>
                          <a:latin typeface="Times New Roman" panose="02020603050405020304" pitchFamily="18" charset="0"/>
                          <a:cs typeface="Times New Roman" panose="02020603050405020304" pitchFamily="18" charset="0"/>
                        </a:rPr>
                        <a:t>(2)</a:t>
                      </a:r>
                      <a:endParaRPr lang="en-US" sz="1000" b="1" cap="none" spc="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a:ln w="0"/>
                          <a:solidFill>
                            <a:sysClr val="windowText" lastClr="000000"/>
                          </a:solidFill>
                          <a:effectLst/>
                          <a:latin typeface="Times New Roman" panose="02020603050405020304" pitchFamily="18" charset="0"/>
                          <a:cs typeface="Times New Roman" panose="02020603050405020304" pitchFamily="18" charset="0"/>
                        </a:rPr>
                        <a:t>(3)</a:t>
                      </a:r>
                      <a:endParaRPr lang="en-US" sz="1000" b="1" cap="none" spc="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(4)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(5)</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(6)</a:t>
                      </a:r>
                      <a:r>
                        <a:rPr lang="en-US" sz="1000" b="1" cap="none" spc="0" baseline="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(7)</a:t>
                      </a:r>
                      <a:r>
                        <a:rPr lang="en-US" sz="1000" b="1" cap="none" spc="0" baseline="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405608">
                <a:tc>
                  <a:txBody>
                    <a:bodyPr/>
                    <a:lstStyle/>
                    <a:p>
                      <a:pPr marL="0" marR="0">
                        <a:lnSpc>
                          <a:spcPct val="120000"/>
                        </a:lnSpc>
                        <a:spcBef>
                          <a:spcPts val="0"/>
                        </a:spcBef>
                        <a:spcAft>
                          <a:spcPts val="0"/>
                        </a:spcAft>
                      </a:pPr>
                      <a:r>
                        <a:rPr lang="en-US" sz="1000" b="1" cap="none" spc="0" dirty="0" err="1"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ln</a:t>
                      </a:r>
                      <a:r>
                        <a:rPr lang="en-US" sz="1000" b="1" cap="none" spc="0" baseline="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1000" b="1" cap="none" spc="0" baseline="0" dirty="0" err="1"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unit_cost</a:t>
                      </a:r>
                      <a:r>
                        <a:rPr lang="en-US" sz="1000" b="1" cap="none" spc="0" baseline="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lnB w="12700" cap="flat" cmpd="sng" algn="ctr">
                      <a:solidFill>
                        <a:schemeClr val="tx1"/>
                      </a:solidFill>
                      <a:prstDash val="solid"/>
                      <a:round/>
                      <a:headEnd type="none" w="med" len="med"/>
                      <a:tailEnd type="none" w="med" len="med"/>
                    </a:lnB>
                  </a:tcPr>
                </a:tc>
                <a:tc gridSpan="2">
                  <a:txBody>
                    <a:bodyPr/>
                    <a:lstStyle/>
                    <a:p>
                      <a:pPr marL="0" marR="0" algn="ctr">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Aggregate</a:t>
                      </a:r>
                      <a:r>
                        <a:rPr lang="en-US" sz="1000" b="1" cap="none" spc="0" baseline="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1000" b="1" cap="none" spc="0" baseline="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l</a:t>
                      </a: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evel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lnB w="12700" cap="flat" cmpd="sng" algn="ctr">
                      <a:solidFill>
                        <a:schemeClr val="tx1"/>
                      </a:solidFill>
                      <a:prstDash val="solid"/>
                      <a:round/>
                      <a:headEnd type="none" w="med" len="med"/>
                      <a:tailEnd type="none" w="med" len="med"/>
                    </a:lnB>
                  </a:tcPr>
                </a:tc>
                <a:tc hMerge="1">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lnB w="12700" cap="flat" cmpd="sng" algn="ctr">
                      <a:solidFill>
                        <a:schemeClr val="tx1"/>
                      </a:solidFill>
                      <a:prstDash val="solid"/>
                      <a:round/>
                      <a:headEnd type="none" w="med" len="med"/>
                      <a:tailEnd type="none" w="med" len="med"/>
                    </a:lnB>
                  </a:tcPr>
                </a:tc>
                <a:tc gridSpan="2">
                  <a:txBody>
                    <a:bodyPr/>
                    <a:lstStyle/>
                    <a:p>
                      <a:pPr marL="0" marR="0" algn="ctr">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Internal experience</a:t>
                      </a:r>
                      <a:r>
                        <a:rPr lang="en-US" sz="1000" b="1" cap="none" spc="0" baseline="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 and spillover</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lnB w="12700" cap="flat" cmpd="sng" algn="ctr">
                      <a:solidFill>
                        <a:schemeClr val="tx1"/>
                      </a:solidFill>
                      <a:prstDash val="solid"/>
                      <a:round/>
                      <a:headEnd type="none" w="med" len="med"/>
                      <a:tailEnd type="none" w="med" len="med"/>
                    </a:lnB>
                  </a:tcPr>
                </a:tc>
                <a:tc hMerge="1">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lnB w="12700" cap="flat" cmpd="sng" algn="ctr">
                      <a:solidFill>
                        <a:schemeClr val="tx1"/>
                      </a:solidFill>
                      <a:prstDash val="solid"/>
                      <a:round/>
                      <a:headEnd type="none" w="med" len="med"/>
                      <a:tailEnd type="none" w="med" len="med"/>
                    </a:lnB>
                  </a:tcPr>
                </a:tc>
                <a:tc gridSpan="3">
                  <a:txBody>
                    <a:bodyPr/>
                    <a:lstStyle/>
                    <a:p>
                      <a:pPr marL="0" marR="0" algn="ctr">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LBI</a:t>
                      </a:r>
                      <a:r>
                        <a:rPr lang="en-US" sz="1000" b="1" cap="none" spc="0" baseline="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 and other channels of learning</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lnB w="12700" cap="flat" cmpd="sng" algn="ctr">
                      <a:solidFill>
                        <a:schemeClr val="tx1"/>
                      </a:solidFill>
                      <a:prstDash val="solid"/>
                      <a:round/>
                      <a:headEnd type="none" w="med" len="med"/>
                      <a:tailEnd type="none" w="med" len="med"/>
                    </a:lnB>
                  </a:tcPr>
                </a:tc>
                <a:tc hMerge="1">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lnB w="12700" cap="flat" cmpd="sng" algn="ctr">
                      <a:solidFill>
                        <a:schemeClr val="tx1"/>
                      </a:solidFill>
                      <a:prstDash val="solid"/>
                      <a:round/>
                      <a:headEnd type="none" w="med" len="med"/>
                      <a:tailEnd type="none" w="med" len="med"/>
                    </a:lnB>
                  </a:tcPr>
                </a:tc>
                <a:tc hMerge="1">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lnB w="12700" cap="flat" cmpd="sng" algn="ctr">
                      <a:solidFill>
                        <a:schemeClr val="tx1"/>
                      </a:solidFill>
                      <a:prstDash val="solid"/>
                      <a:round/>
                      <a:headEnd type="none" w="med" len="med"/>
                      <a:tailEnd type="none" w="med" len="med"/>
                    </a:lnB>
                  </a:tcPr>
                </a:tc>
              </a:tr>
              <a:tr h="202804">
                <a:tc>
                  <a:txBody>
                    <a:bodyPr/>
                    <a:lstStyle/>
                    <a:p>
                      <a:pPr marL="0" marR="0">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cs typeface="Times New Roman" panose="02020603050405020304" pitchFamily="18" charset="0"/>
                        </a:rPr>
                        <a:t>Manufacturer’s knowledge</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lnT w="12700" cap="flat" cmpd="sng" algn="ctr">
                      <a:solidFill>
                        <a:schemeClr val="tx1"/>
                      </a:solidFill>
                      <a:prstDash val="solid"/>
                      <a:round/>
                      <a:headEnd type="none" w="med" len="med"/>
                      <a:tailEnd type="none" w="med" len="med"/>
                    </a:lnT>
                  </a:tcPr>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-0.00043***</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lnT w="12700" cap="flat" cmpd="sng" algn="ctr">
                      <a:solidFill>
                        <a:schemeClr val="tx1"/>
                      </a:solidFill>
                      <a:prstDash val="solid"/>
                      <a:round/>
                      <a:headEnd type="none" w="med" len="med"/>
                      <a:tailEnd type="none" w="med" len="med"/>
                    </a:lnT>
                  </a:tcPr>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-0.00037**</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lnT w="12700" cap="flat" cmpd="sng" algn="ctr">
                      <a:solidFill>
                        <a:schemeClr val="tx1"/>
                      </a:solidFill>
                      <a:prstDash val="solid"/>
                      <a:round/>
                      <a:headEnd type="none" w="med" len="med"/>
                      <a:tailEnd type="none" w="med" len="med"/>
                    </a:lnT>
                  </a:tcPr>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-0.00035**</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lnT w="12700" cap="flat" cmpd="sng" algn="ctr">
                      <a:solidFill>
                        <a:schemeClr val="tx1"/>
                      </a:solidFill>
                      <a:prstDash val="solid"/>
                      <a:round/>
                      <a:headEnd type="none" w="med" len="med"/>
                      <a:tailEnd type="none" w="med" len="med"/>
                    </a:lnT>
                  </a:tcPr>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-0.00029**</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lnT w="12700" cap="flat" cmpd="sng" algn="ctr">
                      <a:solidFill>
                        <a:schemeClr val="tx1"/>
                      </a:solidFill>
                      <a:prstDash val="solid"/>
                      <a:round/>
                      <a:headEnd type="none" w="med" len="med"/>
                      <a:tailEnd type="none" w="med" len="med"/>
                    </a:lnT>
                  </a:tcPr>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-0.00035**</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T w="12700" cap="flat" cmpd="sng" algn="ctr">
                      <a:solidFill>
                        <a:schemeClr val="tx1"/>
                      </a:solidFill>
                      <a:prstDash val="solid"/>
                      <a:round/>
                      <a:headEnd type="none" w="med" len="med"/>
                      <a:tailEnd type="none" w="med" len="med"/>
                    </a:lnT>
                  </a:tcPr>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-0.00029**</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lnT w="12700" cap="flat" cmpd="sng" algn="ctr">
                      <a:solidFill>
                        <a:schemeClr val="tx1"/>
                      </a:solidFill>
                      <a:prstDash val="solid"/>
                      <a:round/>
                      <a:headEnd type="none" w="med" len="med"/>
                      <a:tailEnd type="none" w="med" len="med"/>
                    </a:lnT>
                  </a:tcPr>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-0.00025*</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lnT w="12700" cap="flat" cmpd="sng" algn="ctr">
                      <a:solidFill>
                        <a:schemeClr val="tx1"/>
                      </a:solidFill>
                      <a:prstDash val="solid"/>
                      <a:round/>
                      <a:headEnd type="none" w="med" len="med"/>
                      <a:tailEnd type="none" w="med" len="med"/>
                    </a:lnT>
                  </a:tcPr>
                </a:tc>
              </a:tr>
              <a:tr h="202804">
                <a:tc>
                  <a:txBody>
                    <a:bodyPr/>
                    <a:lstStyle/>
                    <a:p>
                      <a:pPr marL="0" marR="0">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stock</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(0.00016)</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(0.00015)</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(0.00014)</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(0.00013)</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(0.00014)</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(0.00013)</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(0.00013)</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Manufacturer’s experience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a:lnSpc>
                          <a:spcPct val="120000"/>
                        </a:lnSpc>
                      </a:pPr>
                      <a:endParaRPr lang="en-US" sz="1000" b="1" dirty="0"/>
                    </a:p>
                  </a:txBody>
                  <a:tcPr marL="25505" marR="2550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-0.00488</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-0.01816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-0.00309</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cap="none" spc="0">
                          <a:ln w="0"/>
                          <a:solidFill>
                            <a:sysClr val="windowText" lastClr="000000"/>
                          </a:solidFill>
                          <a:effectLst/>
                          <a:latin typeface="Times New Roman" panose="02020603050405020304" pitchFamily="18" charset="0"/>
                          <a:cs typeface="Times New Roman" panose="02020603050405020304" pitchFamily="18" charset="0"/>
                        </a:rPr>
                        <a:t>-0.00211</a:t>
                      </a:r>
                      <a:endParaRPr lang="en-US" sz="1000" b="1" cap="none" spc="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-0.00216</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alone (GW)</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a:lnSpc>
                          <a:spcPct val="120000"/>
                        </a:lnSpc>
                      </a:pPr>
                      <a:endParaRPr lang="en-US" sz="1000" b="1" dirty="0"/>
                    </a:p>
                  </a:txBody>
                  <a:tcPr marL="25505" marR="2550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(0.00489)</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(0.02285)</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(0.00515)</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cap="none" spc="0">
                          <a:ln w="0"/>
                          <a:solidFill>
                            <a:sysClr val="windowText" lastClr="000000"/>
                          </a:solidFill>
                          <a:effectLst/>
                          <a:latin typeface="Times New Roman" panose="02020603050405020304" pitchFamily="18" charset="0"/>
                          <a:cs typeface="Times New Roman" panose="02020603050405020304" pitchFamily="18" charset="0"/>
                        </a:rPr>
                        <a:t>(0.00572)</a:t>
                      </a:r>
                      <a:endParaRPr lang="en-US" sz="1000" b="1" cap="none" spc="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(0.00571)</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Developer’s experience in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a:lnSpc>
                          <a:spcPct val="120000"/>
                        </a:lnSpc>
                      </a:pPr>
                      <a:endParaRPr lang="en-US" sz="1000" b="1"/>
                    </a:p>
                  </a:txBody>
                  <a:tcPr marL="25505" marR="2550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-0.02718***</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-0.03938*</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-0.02418***</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-0.02333***</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-0.02230***</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CDM projects alone (GW)</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a:lnSpc>
                          <a:spcPct val="120000"/>
                        </a:lnSpc>
                      </a:pPr>
                      <a:endParaRPr lang="en-US" sz="1000" b="1"/>
                    </a:p>
                  </a:txBody>
                  <a:tcPr marL="25505" marR="25505"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(0.00456)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(0.02017)</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(0.00611)</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(0.00658)</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(0.00655)</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Cooperating experience in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a:lnSpc>
                          <a:spcPct val="120000"/>
                        </a:lnSpc>
                      </a:pPr>
                      <a:endParaRPr lang="en-US" sz="1000" b="1" dirty="0"/>
                    </a:p>
                  </a:txBody>
                  <a:tcPr marL="25505" marR="25505" marT="0" marB="0"/>
                </a:tc>
                <a:tc>
                  <a:txBody>
                    <a:bodyPr/>
                    <a:lstStyle/>
                    <a:p>
                      <a:pPr>
                        <a:lnSpc>
                          <a:spcPct val="120000"/>
                        </a:lnSpc>
                      </a:pPr>
                      <a:endParaRPr lang="en-US" sz="1000" b="1"/>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-0.04976**</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-0.04149**</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-0.03971**</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CDM (GW)</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a:lnSpc>
                          <a:spcPct val="120000"/>
                        </a:lnSpc>
                      </a:pPr>
                      <a:endParaRPr lang="en-US" sz="1000" b="1" dirty="0"/>
                    </a:p>
                  </a:txBody>
                  <a:tcPr marL="25505" marR="25505" marT="0" marB="0"/>
                </a:tc>
                <a:tc>
                  <a:txBody>
                    <a:bodyPr/>
                    <a:lstStyle/>
                    <a:p>
                      <a:pPr>
                        <a:lnSpc>
                          <a:spcPct val="120000"/>
                        </a:lnSpc>
                      </a:pPr>
                      <a:endParaRPr lang="en-US" sz="1000" b="1" dirty="0"/>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(0.02037)</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(0.01874)</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(0.01876)</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Spillover</a:t>
                      </a:r>
                      <a:r>
                        <a:rPr lang="en-US" sz="1000" b="1" cap="none" spc="0" baseline="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 from the province</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-0.00060</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0.00457</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a:lnSpc>
                          <a:spcPct val="120000"/>
                        </a:lnSpc>
                      </a:pPr>
                      <a:endParaRPr lang="en-US" sz="1000" b="1" dirty="0"/>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-0.00027</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(GW)</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(0.00553)</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(0.00723)</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a:lnSpc>
                          <a:spcPct val="120000"/>
                        </a:lnSpc>
                      </a:pPr>
                      <a:endParaRPr lang="en-US" sz="1000" b="1" dirty="0"/>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(0.00252)</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Spillover from the </a:t>
                      </a:r>
                      <a:r>
                        <a:rPr lang="en-US" sz="1000" b="1" cap="none" spc="0" dirty="0" smtClean="0">
                          <a:ln w="0"/>
                          <a:solidFill>
                            <a:sysClr val="windowText" lastClr="000000"/>
                          </a:solidFill>
                          <a:effectLst/>
                          <a:latin typeface="Times New Roman" panose="02020603050405020304" pitchFamily="18" charset="0"/>
                          <a:cs typeface="Times New Roman" panose="02020603050405020304" pitchFamily="18" charset="0"/>
                        </a:rPr>
                        <a:t> industry</a:t>
                      </a:r>
                      <a:r>
                        <a:rPr lang="en-US" sz="1000" b="1" cap="none" spc="0" baseline="0" dirty="0" smtClean="0">
                          <a:ln w="0"/>
                          <a:solidFill>
                            <a:sysClr val="windowText" lastClr="000000"/>
                          </a:solidFill>
                          <a:effectLst/>
                          <a:latin typeface="Times New Roman" panose="02020603050405020304" pitchFamily="18" charset="0"/>
                          <a:cs typeface="Times New Roman" panose="02020603050405020304" pitchFamily="18" charset="0"/>
                        </a:rPr>
                        <a:t>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-0.00767***</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-0.00001</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-0.01605</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(GW)</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(0.00296)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(0.00248)</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(0.02444)</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Foreign manufacturer*</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a:lnSpc>
                          <a:spcPct val="120000"/>
                        </a:lnSpc>
                      </a:pPr>
                      <a:endParaRPr lang="en-US" sz="1000" b="1"/>
                    </a:p>
                  </a:txBody>
                  <a:tcPr marL="25505" marR="25505" marT="0" marB="0"/>
                </a:tc>
                <a:tc>
                  <a:txBody>
                    <a:bodyPr/>
                    <a:lstStyle/>
                    <a:p>
                      <a:pPr>
                        <a:lnSpc>
                          <a:spcPct val="120000"/>
                        </a:lnSpc>
                      </a:pPr>
                      <a:endParaRPr lang="en-US" sz="1000" b="1"/>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endParaRPr lang="en-US" sz="1000" b="1" cap="none" spc="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-0.13107**</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554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cooperating experience</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a:lnSpc>
                          <a:spcPct val="120000"/>
                        </a:lnSpc>
                      </a:pPr>
                      <a:endParaRPr lang="en-US" sz="1000" b="1"/>
                    </a:p>
                  </a:txBody>
                  <a:tcPr marL="25505" marR="25505" marT="0" marB="0"/>
                </a:tc>
                <a:tc>
                  <a:txBody>
                    <a:bodyPr/>
                    <a:lstStyle/>
                    <a:p>
                      <a:pPr>
                        <a:lnSpc>
                          <a:spcPct val="120000"/>
                        </a:lnSpc>
                      </a:pPr>
                      <a:endParaRPr lang="en-US" sz="1000" b="1"/>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 </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(0.06000)</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3701">
                <a:tc>
                  <a:txBody>
                    <a:bodyPr/>
                    <a:lstStyle/>
                    <a:p>
                      <a:pPr marL="0" marR="0">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Control</a:t>
                      </a:r>
                      <a:r>
                        <a:rPr lang="en-US" sz="1000" b="1" cap="none" spc="0" baseline="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 variables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Province fixed effects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Year fixed effects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mn-ea"/>
                          <a:cs typeface="Times New Roman" panose="02020603050405020304" pitchFamily="18" charset="0"/>
                        </a:rPr>
                        <a:t>No</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mn-ea"/>
                          <a:cs typeface="Times New Roman" panose="02020603050405020304" pitchFamily="18" charset="0"/>
                        </a:rPr>
                        <a:t>No</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smtClean="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rPr>
                        <a:t>No</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Yes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Observations</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486</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486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486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486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486</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486</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486</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r h="202804">
                <a:tc>
                  <a:txBody>
                    <a:bodyPr/>
                    <a:lstStyle/>
                    <a:p>
                      <a:pPr marL="0" marR="0">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R-squared</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0.604</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0.668</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0.674</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0.684</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0.660</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0.685</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c>
                  <a:txBody>
                    <a:bodyPr/>
                    <a:lstStyle/>
                    <a:p>
                      <a:pPr marL="0" marR="0" algn="ctr">
                        <a:lnSpc>
                          <a:spcPct val="120000"/>
                        </a:lnSpc>
                        <a:spcBef>
                          <a:spcPts val="0"/>
                        </a:spcBef>
                        <a:spcAft>
                          <a:spcPts val="0"/>
                        </a:spcAft>
                      </a:pPr>
                      <a:r>
                        <a:rPr lang="en-US" sz="1000" b="1" cap="none" spc="0" dirty="0">
                          <a:ln w="0"/>
                          <a:solidFill>
                            <a:sysClr val="windowText" lastClr="000000"/>
                          </a:solidFill>
                          <a:effectLst/>
                          <a:latin typeface="Times New Roman" panose="02020603050405020304" pitchFamily="18" charset="0"/>
                          <a:cs typeface="Times New Roman" panose="02020603050405020304" pitchFamily="18" charset="0"/>
                        </a:rPr>
                        <a:t>0.687</a:t>
                      </a:r>
                      <a:endParaRPr lang="en-US" sz="1000" b="1" cap="none" spc="0" dirty="0">
                        <a:ln w="0"/>
                        <a:solidFill>
                          <a:sysClr val="windowText" lastClr="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25505" marR="25505" marT="0" marB="0"/>
                </a:tc>
              </a:tr>
            </a:tbl>
          </a:graphicData>
        </a:graphic>
      </p:graphicFrame>
      <p:sp>
        <p:nvSpPr>
          <p:cNvPr id="11" name="线形标注 1 10"/>
          <p:cNvSpPr/>
          <p:nvPr/>
        </p:nvSpPr>
        <p:spPr>
          <a:xfrm>
            <a:off x="2362200" y="3505200"/>
            <a:ext cx="2895600" cy="1905000"/>
          </a:xfrm>
          <a:prstGeom prst="borderCallout1">
            <a:avLst>
              <a:gd name="adj1" fmla="val -104"/>
              <a:gd name="adj2" fmla="val 67251"/>
              <a:gd name="adj3" fmla="val -62645"/>
              <a:gd name="adj4" fmla="val 93660"/>
            </a:avLst>
          </a:prstGeom>
          <a:ln w="38100"/>
        </p:spPr>
        <p:style>
          <a:lnRef idx="2">
            <a:schemeClr val="accent6"/>
          </a:lnRef>
          <a:fillRef idx="1">
            <a:schemeClr val="lt1"/>
          </a:fillRef>
          <a:effectRef idx="0">
            <a:schemeClr val="accent6"/>
          </a:effectRef>
          <a:fontRef idx="minor">
            <a:schemeClr val="dk1"/>
          </a:fontRef>
        </p:style>
        <p:txBody>
          <a:bodyPr rtlCol="0" anchor="ctr"/>
          <a:lstStyle/>
          <a:p>
            <a:r>
              <a:rPr lang="en-US" dirty="0" smtClean="0"/>
              <a:t>A typical CDM project by the same developer will lead to around 0.23% to 0.25% decrease in future unit costs. </a:t>
            </a:r>
            <a:endParaRPr lang="zh-CN" altLang="en-US" dirty="0"/>
          </a:p>
        </p:txBody>
      </p:sp>
    </p:spTree>
    <p:custDataLst>
      <p:tags r:id="rId1"/>
    </p:custDataLst>
    <p:extLst>
      <p:ext uri="{BB962C8B-B14F-4D97-AF65-F5344CB8AC3E}">
        <p14:creationId xmlns:p14="http://schemas.microsoft.com/office/powerpoint/2010/main" xmlns="" val="420778819"/>
      </p:ext>
    </p:extLst>
  </p:cSld>
  <p:clrMapOvr>
    <a:masterClrMapping/>
  </p:clrMapOvr>
  <p:transition advTm="8726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9" grpId="0" animBg="1"/>
      <p:bldP spid="11" grpId="0" animBg="1"/>
      <p:bldP spid="11"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b="1" dirty="0" smtClean="0"/>
              <a:t>Empirical Results</a:t>
            </a:r>
            <a:endParaRPr lang="zh-CN" altLang="en-US" sz="3600" b="1" dirty="0"/>
          </a:p>
        </p:txBody>
      </p:sp>
      <p:sp>
        <p:nvSpPr>
          <p:cNvPr id="3" name="内容占位符 2"/>
          <p:cNvSpPr>
            <a:spLocks noGrp="1"/>
          </p:cNvSpPr>
          <p:nvPr>
            <p:ph idx="1"/>
          </p:nvPr>
        </p:nvSpPr>
        <p:spPr>
          <a:xfrm>
            <a:off x="457200" y="1371600"/>
            <a:ext cx="8229600" cy="5029200"/>
          </a:xfrm>
        </p:spPr>
        <p:txBody>
          <a:bodyPr>
            <a:normAutofit lnSpcReduction="10000"/>
          </a:bodyPr>
          <a:lstStyle/>
          <a:p>
            <a:pPr marL="514350" indent="-514350">
              <a:buAutoNum type="arabicPeriod"/>
            </a:pPr>
            <a:r>
              <a:rPr lang="en-US" altLang="zh-CN" sz="2600" b="1" dirty="0" smtClean="0"/>
              <a:t>Learning by searching</a:t>
            </a:r>
          </a:p>
          <a:p>
            <a:pPr marL="514350" indent="-514350">
              <a:buAutoNum type="arabicPeriod" startAt="2"/>
            </a:pPr>
            <a:r>
              <a:rPr lang="en-AU" altLang="zh-CN" sz="2600" b="1" dirty="0" smtClean="0"/>
              <a:t>Learning by doing and </a:t>
            </a:r>
            <a:r>
              <a:rPr lang="en-AU" altLang="zh-CN" sz="2600" b="1" dirty="0" err="1" smtClean="0"/>
              <a:t>spillover</a:t>
            </a:r>
            <a:endParaRPr lang="en-AU" altLang="zh-CN" sz="2600" b="1" dirty="0" smtClean="0"/>
          </a:p>
          <a:p>
            <a:pPr marL="0" indent="0">
              <a:buNone/>
            </a:pPr>
            <a:endParaRPr lang="en-AU" altLang="zh-CN" sz="2600" b="1" dirty="0"/>
          </a:p>
          <a:p>
            <a:pPr marL="0" indent="0">
              <a:buNone/>
            </a:pPr>
            <a:r>
              <a:rPr lang="en-US" altLang="zh-CN" sz="2800" b="1" dirty="0" smtClean="0"/>
              <a:t>3. Cost </a:t>
            </a:r>
            <a:r>
              <a:rPr lang="en-US" altLang="zh-CN" sz="2800" b="1" dirty="0"/>
              <a:t>reduction through </a:t>
            </a:r>
            <a:r>
              <a:rPr lang="en-US" altLang="zh-CN" sz="2800" b="1" dirty="0" smtClean="0"/>
              <a:t>repeated collaboration</a:t>
            </a:r>
            <a:endParaRPr lang="en-US" altLang="zh-CN" sz="2800" b="1" dirty="0"/>
          </a:p>
          <a:p>
            <a:pPr>
              <a:buFontTx/>
              <a:buChar char="-"/>
            </a:pPr>
            <a:r>
              <a:rPr lang="en-AU" altLang="zh-CN" sz="2800" dirty="0"/>
              <a:t>The </a:t>
            </a:r>
            <a:r>
              <a:rPr lang="en-AU" altLang="zh-CN" sz="2800" dirty="0" smtClean="0"/>
              <a:t>repeated partnership </a:t>
            </a:r>
            <a:r>
              <a:rPr lang="en-AU" altLang="zh-CN" sz="2800" dirty="0"/>
              <a:t>between project developer and manufacturer matters, which leads to lower electricity production costs, </a:t>
            </a:r>
            <a:r>
              <a:rPr lang="en-US" sz="2800" dirty="0"/>
              <a:t>particularly for capital costs</a:t>
            </a:r>
            <a:r>
              <a:rPr lang="en-AU" altLang="zh-CN" sz="2800" dirty="0" smtClean="0"/>
              <a:t>.</a:t>
            </a:r>
          </a:p>
          <a:p>
            <a:pPr>
              <a:buFontTx/>
              <a:buChar char="-"/>
            </a:pPr>
            <a:endParaRPr lang="en-AU" altLang="zh-CN" sz="2800" dirty="0" smtClean="0"/>
          </a:p>
          <a:p>
            <a:pPr>
              <a:buFontTx/>
              <a:buChar char="-"/>
            </a:pPr>
            <a:r>
              <a:rPr lang="en-AU" altLang="zh-CN" sz="2800" dirty="0" smtClean="0"/>
              <a:t>However, the cooperating experience does not significantly improve capacity factor.</a:t>
            </a:r>
          </a:p>
          <a:p>
            <a:pPr marL="0" indent="0">
              <a:buNone/>
            </a:pPr>
            <a:endParaRPr lang="en-AU" altLang="zh-CN" sz="2800" dirty="0"/>
          </a:p>
        </p:txBody>
      </p:sp>
    </p:spTree>
    <p:custDataLst>
      <p:tags r:id="rId1"/>
    </p:custDataLst>
    <p:extLst>
      <p:ext uri="{BB962C8B-B14F-4D97-AF65-F5344CB8AC3E}">
        <p14:creationId xmlns:p14="http://schemas.microsoft.com/office/powerpoint/2010/main" xmlns="" val="3303326218"/>
      </p:ext>
    </p:extLst>
  </p:cSld>
  <p:clrMapOvr>
    <a:masterClrMapping/>
  </p:clrMapOvr>
  <p:transition advTm="4700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67600" y="2057400"/>
            <a:ext cx="1143000" cy="3810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 name="标题 1"/>
          <p:cNvSpPr>
            <a:spLocks noGrp="1"/>
          </p:cNvSpPr>
          <p:nvPr>
            <p:ph type="title"/>
          </p:nvPr>
        </p:nvSpPr>
        <p:spPr>
          <a:xfrm>
            <a:off x="914400" y="83326"/>
            <a:ext cx="8229600" cy="381000"/>
          </a:xfrm>
        </p:spPr>
        <p:txBody>
          <a:bodyPr>
            <a:noAutofit/>
          </a:bodyPr>
          <a:lstStyle/>
          <a:p>
            <a:pPr lvl="1"/>
            <a:r>
              <a:rPr lang="en-US" b="1" dirty="0"/>
              <a:t>Effects of collaborating experience and </a:t>
            </a:r>
            <a:r>
              <a:rPr lang="en-US" b="1" dirty="0" smtClean="0"/>
              <a:t>technology transfer</a:t>
            </a:r>
            <a:endParaRPr lang="en-US" sz="1600" b="1" dirty="0"/>
          </a:p>
        </p:txBody>
      </p:sp>
      <p:sp>
        <p:nvSpPr>
          <p:cNvPr id="10" name="矩形 9"/>
          <p:cNvSpPr/>
          <p:nvPr/>
        </p:nvSpPr>
        <p:spPr>
          <a:xfrm>
            <a:off x="838200" y="2057400"/>
            <a:ext cx="6400800" cy="338807"/>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矩形 7"/>
          <p:cNvSpPr/>
          <p:nvPr/>
        </p:nvSpPr>
        <p:spPr>
          <a:xfrm>
            <a:off x="1143000" y="6392615"/>
            <a:ext cx="6705600" cy="338554"/>
          </a:xfrm>
          <a:prstGeom prst="rect">
            <a:avLst/>
          </a:prstGeom>
        </p:spPr>
        <p:txBody>
          <a:bodyPr wrap="square">
            <a:spAutoFit/>
          </a:bodyPr>
          <a:lstStyle/>
          <a:p>
            <a:r>
              <a:rPr lang="en-US" sz="1600" dirty="0" smtClean="0"/>
              <a:t>Robust standard errors in parentheses, *** p&lt;0.01, ** p&lt;0.05, * p&lt;0.1</a:t>
            </a:r>
            <a:endParaRPr lang="en-US" sz="1600" dirty="0"/>
          </a:p>
        </p:txBody>
      </p:sp>
      <p:graphicFrame>
        <p:nvGraphicFramePr>
          <p:cNvPr id="3" name="Table 2"/>
          <p:cNvGraphicFramePr>
            <a:graphicFrameLocks noGrp="1"/>
          </p:cNvGraphicFramePr>
          <p:nvPr>
            <p:extLst>
              <p:ext uri="{D42A27DB-BD31-4B8C-83A1-F6EECF244321}">
                <p14:modId xmlns:p14="http://schemas.microsoft.com/office/powerpoint/2010/main" xmlns="" val="1681116616"/>
              </p:ext>
            </p:extLst>
          </p:nvPr>
        </p:nvGraphicFramePr>
        <p:xfrm>
          <a:off x="996823" y="609600"/>
          <a:ext cx="7385176" cy="5714997"/>
        </p:xfrm>
        <a:graphic>
          <a:graphicData uri="http://schemas.openxmlformats.org/drawingml/2006/table">
            <a:tbl>
              <a:tblPr/>
              <a:tblGrid>
                <a:gridCol w="1670177"/>
                <a:gridCol w="1143000"/>
                <a:gridCol w="1066800"/>
                <a:gridCol w="1295400"/>
                <a:gridCol w="1143000"/>
                <a:gridCol w="1066799"/>
              </a:tblGrid>
              <a:tr h="177191">
                <a:tc>
                  <a:txBody>
                    <a:bodyPr/>
                    <a:lstStyle/>
                    <a:p>
                      <a:pPr marL="0" marR="0">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 </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(1)</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(2)</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(3)</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(4)</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(5)</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w="12700" cap="flat" cmpd="sng" algn="ctr">
                      <a:solidFill>
                        <a:srgbClr val="000000"/>
                      </a:solidFill>
                      <a:prstDash val="solid"/>
                      <a:round/>
                      <a:headEnd type="none" w="med" len="med"/>
                      <a:tailEnd type="none" w="med" len="med"/>
                    </a:lnT>
                    <a:lnB>
                      <a:noFill/>
                    </a:lnB>
                  </a:tcPr>
                </a:tc>
              </a:tr>
              <a:tr h="222076">
                <a:tc>
                  <a:txBody>
                    <a:bodyPr/>
                    <a:lstStyle/>
                    <a:p>
                      <a:pPr marL="0" marR="0">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Dependent Variables</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err="1" smtClean="0">
                          <a:effectLst/>
                          <a:latin typeface="Times New Roman" panose="02020603050405020304" pitchFamily="18" charset="0"/>
                          <a:ea typeface="SimSun" panose="02010600030101010101" pitchFamily="2" charset="-122"/>
                          <a:cs typeface="Times New Roman" panose="02020603050405020304" pitchFamily="18" charset="0"/>
                        </a:rPr>
                        <a:t>ln</a:t>
                      </a:r>
                      <a:r>
                        <a:rPr lang="en-US" sz="1000" b="1" dirty="0" smtClean="0">
                          <a:effectLst/>
                          <a:latin typeface="Times New Roman" panose="02020603050405020304" pitchFamily="18" charset="0"/>
                          <a:ea typeface="SimSun" panose="02010600030101010101" pitchFamily="2" charset="-122"/>
                          <a:cs typeface="Times New Roman" panose="02020603050405020304" pitchFamily="18" charset="0"/>
                        </a:rPr>
                        <a:t>(unit cost)</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err="1" smtClean="0">
                          <a:effectLst/>
                          <a:latin typeface="Times New Roman" panose="02020603050405020304" pitchFamily="18" charset="0"/>
                          <a:ea typeface="SimSun" panose="02010600030101010101" pitchFamily="2" charset="-122"/>
                          <a:cs typeface="Times New Roman" panose="02020603050405020304" pitchFamily="18" charset="0"/>
                        </a:rPr>
                        <a:t>ln</a:t>
                      </a:r>
                      <a:r>
                        <a:rPr lang="en-US" sz="1000" b="1" dirty="0" smtClean="0">
                          <a:effectLst/>
                          <a:latin typeface="Times New Roman" panose="02020603050405020304" pitchFamily="18" charset="0"/>
                          <a:ea typeface="SimSun" panose="02010600030101010101" pitchFamily="2" charset="-122"/>
                          <a:cs typeface="Times New Roman" panose="02020603050405020304" pitchFamily="18" charset="0"/>
                        </a:rPr>
                        <a:t>(unit cost)</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err="1" smtClean="0">
                          <a:effectLst/>
                          <a:latin typeface="Times New Roman" panose="02020603050405020304" pitchFamily="18" charset="0"/>
                          <a:ea typeface="SimSun" panose="02010600030101010101" pitchFamily="2" charset="-122"/>
                          <a:cs typeface="Times New Roman" panose="02020603050405020304" pitchFamily="18" charset="0"/>
                        </a:rPr>
                        <a:t>ln</a:t>
                      </a:r>
                      <a:r>
                        <a:rPr lang="en-US" sz="1000" b="1" dirty="0" smtClean="0">
                          <a:effectLst/>
                          <a:latin typeface="Times New Roman" panose="02020603050405020304" pitchFamily="18" charset="0"/>
                          <a:ea typeface="SimSun" panose="02010600030101010101" pitchFamily="2" charset="-122"/>
                          <a:cs typeface="Times New Roman" panose="02020603050405020304" pitchFamily="18" charset="0"/>
                        </a:rPr>
                        <a:t>(unit </a:t>
                      </a: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capital </a:t>
                      </a:r>
                      <a:r>
                        <a:rPr lang="en-US" sz="1000" b="1" dirty="0" smtClean="0">
                          <a:effectLst/>
                          <a:latin typeface="Times New Roman" panose="02020603050405020304" pitchFamily="18" charset="0"/>
                          <a:ea typeface="SimSun" panose="02010600030101010101" pitchFamily="2" charset="-122"/>
                          <a:cs typeface="Times New Roman" panose="02020603050405020304" pitchFamily="18" charset="0"/>
                        </a:rPr>
                        <a:t>cost)</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err="1" smtClean="0">
                          <a:effectLst/>
                          <a:latin typeface="Times New Roman" panose="02020603050405020304" pitchFamily="18" charset="0"/>
                          <a:ea typeface="SimSun" panose="02010600030101010101" pitchFamily="2" charset="-122"/>
                          <a:cs typeface="Times New Roman" panose="02020603050405020304" pitchFamily="18" charset="0"/>
                        </a:rPr>
                        <a:t>ln</a:t>
                      </a:r>
                      <a:r>
                        <a:rPr lang="en-US" sz="1000" b="1" dirty="0" smtClean="0">
                          <a:effectLst/>
                          <a:latin typeface="Times New Roman" panose="02020603050405020304" pitchFamily="18" charset="0"/>
                          <a:ea typeface="SimSun" panose="02010600030101010101" pitchFamily="2" charset="-122"/>
                          <a:cs typeface="Times New Roman" panose="02020603050405020304" pitchFamily="18" charset="0"/>
                        </a:rPr>
                        <a:t>(unit </a:t>
                      </a: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capital </a:t>
                      </a:r>
                      <a:r>
                        <a:rPr lang="en-US" sz="1000" b="1" dirty="0" smtClean="0">
                          <a:effectLst/>
                          <a:latin typeface="Times New Roman" panose="02020603050405020304" pitchFamily="18" charset="0"/>
                          <a:ea typeface="SimSun" panose="02010600030101010101" pitchFamily="2" charset="-122"/>
                          <a:cs typeface="Times New Roman" panose="02020603050405020304" pitchFamily="18" charset="0"/>
                        </a:rPr>
                        <a:t>cost)</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err="1" smtClean="0">
                          <a:effectLst/>
                          <a:latin typeface="Times New Roman" panose="02020603050405020304" pitchFamily="18" charset="0"/>
                          <a:ea typeface="SimSun" panose="02010600030101010101" pitchFamily="2" charset="-122"/>
                          <a:cs typeface="Times New Roman" panose="02020603050405020304" pitchFamily="18" charset="0"/>
                        </a:rPr>
                        <a:t>ln</a:t>
                      </a:r>
                      <a:r>
                        <a:rPr lang="en-US" sz="1000" b="1" dirty="0" smtClean="0">
                          <a:effectLst/>
                          <a:latin typeface="Times New Roman" panose="02020603050405020304" pitchFamily="18" charset="0"/>
                          <a:ea typeface="SimSun" panose="02010600030101010101" pitchFamily="2" charset="-122"/>
                          <a:cs typeface="Times New Roman" panose="02020603050405020304" pitchFamily="18" charset="0"/>
                        </a:rPr>
                        <a:t>(capacity factor)</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w="12700" cap="flat" cmpd="sng" algn="ctr">
                      <a:solidFill>
                        <a:srgbClr val="000000"/>
                      </a:solidFill>
                      <a:prstDash val="solid"/>
                      <a:round/>
                      <a:headEnd type="none" w="med" len="med"/>
                      <a:tailEnd type="none" w="med" len="med"/>
                    </a:lnB>
                  </a:tcPr>
                </a:tc>
              </a:tr>
              <a:tr h="177191">
                <a:tc>
                  <a:txBody>
                    <a:bodyPr/>
                    <a:lstStyle/>
                    <a:p>
                      <a:pPr marL="0" marR="0">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Knowledge stock of </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-0.00029**</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-0.00025*</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-0.00031*</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-0.00027</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0.00030**</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w="12700" cap="flat" cmpd="sng" algn="ctr">
                      <a:solidFill>
                        <a:srgbClr val="000000"/>
                      </a:solidFill>
                      <a:prstDash val="solid"/>
                      <a:round/>
                      <a:headEnd type="none" w="med" len="med"/>
                      <a:tailEnd type="none" w="med" len="med"/>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manufacturer</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(0.00013)</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(0.00013)</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(0.00018)</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(0.00017)</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(0.00012)</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Manufacturer’s experience </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-0.00211</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-0.00216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-0.00768</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-0.00772</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0.00512</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alone (GW)</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(0.00572)</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(0.00571)</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(0.00704)</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(0.00703)</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(0.00556)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Developer’s experience in </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-0.02333***</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-0.02230***</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-0.03393***</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-0.03304***</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0.01126**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CDM projects alone (GW)</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(0.00658)</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(0.00655)</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(0.00800)</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(0.00798)</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(0.00573)</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Cooperating experience in </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-0.04149**</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-0.03971**</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-0.05406**</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-0.05252**</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0.00505</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CDM (GW)</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(0.01874)</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(0.01876)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(0.02299)</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(0.02314)</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(0.01987)</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Turbine size (MW)</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0.01068</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0.00929</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0.03342*</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0.03221*</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0.05332***</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 </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(0.01481)</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(0.01493)</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(0.01817)</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(0.01825)</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(0.01093)</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Project size  (GW)</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-0.34063***</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-0.33709***</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-0.34582***</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-0.34276**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0.14699**</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 </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(0.12296)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(0.12246)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(0.13293)</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(0.13291)</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(0.07374)</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Wind category 1</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-0.14092***</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-0.14541***</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-0.21581***</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-0.21969***</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0.13427***</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 </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(0.02805)</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(0.02850)</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(0.02739)</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(0.02766)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(0.03026)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Wind category 2</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-0.09387***</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-0.09348***</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-0.16919***</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-0.16885***</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0.10052***</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 </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(0.02688)</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(0.02706)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(0.02500)</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(0.02479)</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(0.02982)</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Wind category 3</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-0.01251</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-0.01419</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-0.02476</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-0.02621</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-0.00811</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 </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(0.01974)</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(0.01983)</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(0.01851)</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(0.01852)</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(0.01573)</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Foreign manufacturer</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0.03097*</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0.03969**</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0.03535*</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0.04288**</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0.00991</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 </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(0.01607)</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(0.01751)</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(0.01951)</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(0.02138)</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(0.01422)</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Central SOE developer</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-0.01624</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-0.01554</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-0.00684</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-0.00624</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0.00899</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 </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(0.01126)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(0.01128)</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(0.01453)</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(0.01453)</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(0.01001)</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Local SOE developer</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0.03259*</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0.03183*</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0.05485**</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0.05419**</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-0.01548</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 </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(0.01885)</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(0.01890)</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(0.02443)</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(0.02451)</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(0.01544)</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Foreign manufacturer*</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 </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-0.13107**</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 </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-0.11329</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 </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cooperating experience</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 </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(0.06000)</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 </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(0.08382)</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 </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Province fixed effects</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Yes</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Yes</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Yes</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Yes</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Yes</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Year fixed effects</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Yes</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Yes</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Yes</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Yes</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Yes</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Observations</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486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486</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486</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486</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502</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a:noFill/>
                    </a:lnB>
                  </a:tcPr>
                </a:tc>
              </a:tr>
              <a:tr h="177191">
                <a:tc>
                  <a:txBody>
                    <a:bodyPr/>
                    <a:lstStyle/>
                    <a:p>
                      <a:pPr marL="0" marR="0">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R-squared</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0.685</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0.687</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0.607</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SimSun" panose="02010600030101010101" pitchFamily="2" charset="-122"/>
                          <a:cs typeface="Times New Roman" panose="02020603050405020304" pitchFamily="18" charset="0"/>
                        </a:rPr>
                        <a:t>0.608</a:t>
                      </a:r>
                      <a:endParaRPr lang="en-US" sz="1000" b="1">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0.606</a:t>
                      </a:r>
                      <a:endParaRPr lang="en-US"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31058" marR="31058"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11" name="矩形 8"/>
          <p:cNvSpPr/>
          <p:nvPr/>
        </p:nvSpPr>
        <p:spPr>
          <a:xfrm>
            <a:off x="838200" y="5257800"/>
            <a:ext cx="7315200" cy="359087"/>
          </a:xfrm>
          <a:prstGeom prst="rect">
            <a:avLst/>
          </a:prstGeom>
          <a:noFill/>
          <a:ln w="1905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9" name="线形标注 1 16"/>
          <p:cNvSpPr/>
          <p:nvPr/>
        </p:nvSpPr>
        <p:spPr>
          <a:xfrm>
            <a:off x="1828800" y="3147250"/>
            <a:ext cx="3200400" cy="2415349"/>
          </a:xfrm>
          <a:prstGeom prst="borderCallout1">
            <a:avLst>
              <a:gd name="adj1" fmla="val -1234"/>
              <a:gd name="adj2" fmla="val 71451"/>
              <a:gd name="adj3" fmla="val -16905"/>
              <a:gd name="adj4" fmla="val 111420"/>
            </a:avLst>
          </a:prstGeom>
          <a:ln w="38100"/>
        </p:spPr>
        <p:style>
          <a:lnRef idx="2">
            <a:schemeClr val="accent6"/>
          </a:lnRef>
          <a:fillRef idx="1">
            <a:schemeClr val="lt1"/>
          </a:fillRef>
          <a:effectRef idx="0">
            <a:schemeClr val="accent6"/>
          </a:effectRef>
          <a:fontRef idx="minor">
            <a:schemeClr val="dk1"/>
          </a:fontRef>
        </p:style>
        <p:txBody>
          <a:bodyPr rtlCol="0" anchor="ctr"/>
          <a:lstStyle/>
          <a:p>
            <a:r>
              <a:rPr lang="en-US" dirty="0" smtClean="0"/>
              <a:t>One more CDM wind project that a developer builds together with the same foreign manufacturer will reduce the unit cost by almost 1%.  -- 4 times of the effects of collaborating with domestic manufacturer</a:t>
            </a:r>
            <a:endParaRPr lang="zh-CN" altLang="en-US" dirty="0"/>
          </a:p>
        </p:txBody>
      </p:sp>
      <p:sp>
        <p:nvSpPr>
          <p:cNvPr id="5" name="Right Bracket 4"/>
          <p:cNvSpPr/>
          <p:nvPr/>
        </p:nvSpPr>
        <p:spPr>
          <a:xfrm>
            <a:off x="4724400" y="2226803"/>
            <a:ext cx="228600" cy="3210540"/>
          </a:xfrm>
          <a:prstGeom prst="rightBracket">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xmlns="" val="3655193359"/>
      </p:ext>
    </p:extLst>
  </p:cSld>
  <p:clrMapOvr>
    <a:masterClrMapping/>
  </p:clrMapOvr>
  <p:transition advTm="14299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9"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68362"/>
          </a:xfrm>
        </p:spPr>
        <p:txBody>
          <a:bodyPr>
            <a:normAutofit/>
          </a:bodyPr>
          <a:lstStyle/>
          <a:p>
            <a:r>
              <a:rPr lang="en-US" altLang="zh-CN" sz="3600" b="1" dirty="0" smtClean="0"/>
              <a:t>Empirical Results</a:t>
            </a:r>
            <a:endParaRPr lang="zh-CN" altLang="en-US" sz="3600" b="1" dirty="0"/>
          </a:p>
        </p:txBody>
      </p:sp>
      <p:sp>
        <p:nvSpPr>
          <p:cNvPr id="3" name="内容占位符 2"/>
          <p:cNvSpPr>
            <a:spLocks noGrp="1"/>
          </p:cNvSpPr>
          <p:nvPr>
            <p:ph idx="1"/>
          </p:nvPr>
        </p:nvSpPr>
        <p:spPr>
          <a:xfrm>
            <a:off x="457200" y="1143000"/>
            <a:ext cx="8229600" cy="5486400"/>
          </a:xfrm>
        </p:spPr>
        <p:txBody>
          <a:bodyPr>
            <a:normAutofit/>
          </a:bodyPr>
          <a:lstStyle/>
          <a:p>
            <a:pPr marL="514350" indent="-514350">
              <a:buAutoNum type="arabicPeriod"/>
            </a:pPr>
            <a:r>
              <a:rPr lang="en-US" altLang="zh-CN" sz="2600" b="1" dirty="0"/>
              <a:t>Learning by searching</a:t>
            </a:r>
          </a:p>
          <a:p>
            <a:pPr marL="514350" indent="-514350">
              <a:buAutoNum type="arabicPeriod" startAt="2"/>
            </a:pPr>
            <a:r>
              <a:rPr lang="en-AU" altLang="zh-CN" sz="2600" b="1" dirty="0"/>
              <a:t>Learning by doing and </a:t>
            </a:r>
            <a:r>
              <a:rPr lang="en-AU" altLang="zh-CN" sz="2600" b="1" dirty="0" err="1"/>
              <a:t>spillover</a:t>
            </a:r>
            <a:endParaRPr lang="en-AU" altLang="zh-CN" sz="2600" b="1" dirty="0"/>
          </a:p>
          <a:p>
            <a:pPr marL="514350" indent="-514350">
              <a:buAutoNum type="arabicPeriod" startAt="2"/>
            </a:pPr>
            <a:r>
              <a:rPr lang="en-US" altLang="zh-CN" sz="2600" b="1" dirty="0"/>
              <a:t>Cost reduction through repeated </a:t>
            </a:r>
            <a:r>
              <a:rPr lang="en-US" altLang="zh-CN" sz="2600" b="1" dirty="0" smtClean="0"/>
              <a:t>collaboration</a:t>
            </a:r>
          </a:p>
          <a:p>
            <a:pPr marL="0" indent="0">
              <a:buNone/>
            </a:pPr>
            <a:endParaRPr lang="en-US" altLang="zh-CN" sz="2600" b="1" dirty="0"/>
          </a:p>
          <a:p>
            <a:pPr marL="0" indent="0">
              <a:buNone/>
            </a:pPr>
            <a:r>
              <a:rPr lang="en-US" altLang="zh-CN" sz="2800" b="1" dirty="0" smtClean="0"/>
              <a:t>4. Technology transfer through CDM</a:t>
            </a:r>
          </a:p>
          <a:p>
            <a:pPr>
              <a:buFontTx/>
              <a:buChar char="-"/>
            </a:pPr>
            <a:r>
              <a:rPr lang="en-AU" sz="2800" dirty="0" smtClean="0"/>
              <a:t>Learning-by-interacting </a:t>
            </a:r>
            <a:r>
              <a:rPr lang="en-AU" sz="2800" dirty="0"/>
              <a:t>effect occurs when a wind project developer repeatedly collaborates with a foreign </a:t>
            </a:r>
            <a:r>
              <a:rPr lang="en-AU" sz="2800" dirty="0" smtClean="0"/>
              <a:t>manufacturer.</a:t>
            </a:r>
          </a:p>
          <a:p>
            <a:pPr marL="0" indent="0">
              <a:buNone/>
            </a:pPr>
            <a:endParaRPr lang="en-AU" sz="2800" dirty="0" smtClean="0"/>
          </a:p>
          <a:p>
            <a:pPr>
              <a:buFontTx/>
              <a:buChar char="-"/>
            </a:pPr>
            <a:r>
              <a:rPr lang="en-AU" sz="2800" dirty="0" smtClean="0"/>
              <a:t>Transfer of tacit knowledge through partnership</a:t>
            </a:r>
          </a:p>
          <a:p>
            <a:pPr>
              <a:buFontTx/>
              <a:buChar char="-"/>
            </a:pPr>
            <a:endParaRPr lang="en-AU" altLang="zh-CN" sz="2800" dirty="0"/>
          </a:p>
        </p:txBody>
      </p:sp>
    </p:spTree>
    <p:custDataLst>
      <p:tags r:id="rId1"/>
    </p:custDataLst>
  </p:cSld>
  <p:clrMapOvr>
    <a:masterClrMapping/>
  </p:clrMapOvr>
  <p:transition advTm="14830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b="1" dirty="0" smtClean="0"/>
              <a:t>Policy Implications</a:t>
            </a:r>
            <a:endParaRPr lang="zh-CN" altLang="en-US" sz="3600" b="1" dirty="0"/>
          </a:p>
        </p:txBody>
      </p:sp>
      <p:sp>
        <p:nvSpPr>
          <p:cNvPr id="3" name="内容占位符 2"/>
          <p:cNvSpPr>
            <a:spLocks noGrp="1"/>
          </p:cNvSpPr>
          <p:nvPr>
            <p:ph idx="1"/>
          </p:nvPr>
        </p:nvSpPr>
        <p:spPr>
          <a:xfrm>
            <a:off x="457200" y="1371600"/>
            <a:ext cx="8229600" cy="4678363"/>
          </a:xfrm>
        </p:spPr>
        <p:txBody>
          <a:bodyPr>
            <a:normAutofit fontScale="92500" lnSpcReduction="10000"/>
          </a:bodyPr>
          <a:lstStyle/>
          <a:p>
            <a:r>
              <a:rPr lang="en-US" altLang="zh-CN" sz="2600" b="1" dirty="0" smtClean="0"/>
              <a:t>For Chinese policymakers: </a:t>
            </a:r>
          </a:p>
          <a:p>
            <a:pPr>
              <a:buFontTx/>
              <a:buChar char="-"/>
            </a:pPr>
            <a:r>
              <a:rPr lang="en-US" altLang="zh-CN" sz="2800" dirty="0" smtClean="0"/>
              <a:t>Increase understanding of the learning process in China’s wind industry</a:t>
            </a:r>
          </a:p>
          <a:p>
            <a:pPr>
              <a:buFontTx/>
              <a:buChar char="-"/>
            </a:pPr>
            <a:r>
              <a:rPr lang="en-US" altLang="zh-CN" sz="2800" dirty="0" smtClean="0"/>
              <a:t>Help to make more targeted policies to forge the partnership between project developers and turbine manufacturers</a:t>
            </a:r>
          </a:p>
          <a:p>
            <a:pPr marL="0" indent="0">
              <a:buNone/>
            </a:pPr>
            <a:endParaRPr lang="en-US" altLang="zh-CN" sz="2800" dirty="0" smtClean="0"/>
          </a:p>
          <a:p>
            <a:r>
              <a:rPr lang="en-US" altLang="zh-CN" sz="2800" b="1" dirty="0" smtClean="0"/>
              <a:t>For international climate change policy making: </a:t>
            </a:r>
          </a:p>
          <a:p>
            <a:pPr>
              <a:buNone/>
            </a:pPr>
            <a:r>
              <a:rPr lang="en-US" altLang="zh-CN" sz="2800" b="1" dirty="0" smtClean="0"/>
              <a:t>-   </a:t>
            </a:r>
            <a:r>
              <a:rPr lang="en-US" altLang="zh-CN" sz="2800" dirty="0" smtClean="0"/>
              <a:t>Shed light on how CDM facilitate technology transfer </a:t>
            </a:r>
            <a:r>
              <a:rPr lang="en-US" altLang="zh-CN" sz="2800" dirty="0" smtClean="0">
                <a:sym typeface="Wingdings" panose="05000000000000000000" pitchFamily="2" charset="2"/>
              </a:rPr>
              <a:t> </a:t>
            </a:r>
            <a:r>
              <a:rPr lang="en-US" altLang="zh-CN" sz="2800" dirty="0" smtClean="0"/>
              <a:t>by encouraging </a:t>
            </a:r>
            <a:r>
              <a:rPr lang="en-US" sz="2800" dirty="0" smtClean="0"/>
              <a:t>cooperation </a:t>
            </a:r>
            <a:r>
              <a:rPr lang="en-US" sz="2800" dirty="0"/>
              <a:t>between local project developers and </a:t>
            </a:r>
            <a:r>
              <a:rPr lang="en-US" sz="2800" dirty="0" smtClean="0"/>
              <a:t>foreign turbine </a:t>
            </a:r>
            <a:r>
              <a:rPr lang="en-US" sz="2800" dirty="0"/>
              <a:t>manufacturers</a:t>
            </a:r>
            <a:endParaRPr lang="en-US" altLang="zh-CN" sz="2800" b="1" dirty="0" smtClean="0"/>
          </a:p>
        </p:txBody>
      </p:sp>
    </p:spTree>
    <p:custDataLst>
      <p:tags r:id="rId1"/>
    </p:custDataLst>
  </p:cSld>
  <p:clrMapOvr>
    <a:masterClrMapping/>
  </p:clrMapOvr>
  <p:transition advTm="5230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81000" y="0"/>
            <a:ext cx="8229600" cy="1143000"/>
          </a:xfrm>
        </p:spPr>
        <p:txBody>
          <a:bodyPr>
            <a:normAutofit/>
          </a:bodyPr>
          <a:lstStyle/>
          <a:p>
            <a:r>
              <a:rPr lang="en-US" altLang="zh-CN" sz="3600" b="1" dirty="0" smtClean="0"/>
              <a:t>Research Question</a:t>
            </a:r>
            <a:endParaRPr lang="zh-CN" altLang="en-US" sz="3600" b="1" dirty="0"/>
          </a:p>
        </p:txBody>
      </p:sp>
      <p:sp>
        <p:nvSpPr>
          <p:cNvPr id="3" name="内容占位符 2"/>
          <p:cNvSpPr>
            <a:spLocks noGrp="1"/>
          </p:cNvSpPr>
          <p:nvPr>
            <p:ph idx="1"/>
          </p:nvPr>
        </p:nvSpPr>
        <p:spPr>
          <a:xfrm>
            <a:off x="381000" y="990600"/>
            <a:ext cx="8305800" cy="5257800"/>
          </a:xfrm>
        </p:spPr>
        <p:txBody>
          <a:bodyPr>
            <a:normAutofit fontScale="85000" lnSpcReduction="10000"/>
          </a:bodyPr>
          <a:lstStyle/>
          <a:p>
            <a:r>
              <a:rPr lang="en-US" sz="2800" b="1" dirty="0" smtClean="0"/>
              <a:t>Research Question:  </a:t>
            </a:r>
            <a:r>
              <a:rPr lang="en-US" sz="2800" dirty="0" smtClean="0"/>
              <a:t>How does the learning process lead to technological change in wind power?</a:t>
            </a:r>
          </a:p>
          <a:p>
            <a:pPr>
              <a:buNone/>
            </a:pPr>
            <a:endParaRPr lang="en-US" sz="2800" dirty="0" smtClean="0"/>
          </a:p>
          <a:p>
            <a:r>
              <a:rPr lang="en-US" altLang="zh-CN" sz="2800" b="1" dirty="0" smtClean="0"/>
              <a:t>Technological Change:</a:t>
            </a:r>
            <a:r>
              <a:rPr lang="en-US" altLang="zh-CN" sz="2800" dirty="0" smtClean="0"/>
              <a:t> </a:t>
            </a:r>
          </a:p>
          <a:p>
            <a:pPr>
              <a:buFontTx/>
              <a:buChar char="-"/>
            </a:pPr>
            <a:r>
              <a:rPr lang="en-US" altLang="zh-CN" sz="2800" dirty="0" smtClean="0"/>
              <a:t>Overall production cost: </a:t>
            </a:r>
            <a:r>
              <a:rPr lang="en-US" altLang="zh-CN" sz="2800" dirty="0"/>
              <a:t>r</a:t>
            </a:r>
            <a:r>
              <a:rPr lang="en-US" altLang="zh-CN" sz="2800" dirty="0" smtClean="0"/>
              <a:t>eduction in unit cost of wind power</a:t>
            </a:r>
          </a:p>
          <a:p>
            <a:pPr>
              <a:buFontTx/>
              <a:buChar char="-"/>
            </a:pPr>
            <a:r>
              <a:rPr lang="en-US" altLang="zh-CN" sz="2800" dirty="0" smtClean="0"/>
              <a:t>Wind farm installation: reduction in unit capital costs</a:t>
            </a:r>
          </a:p>
          <a:p>
            <a:pPr>
              <a:buFontTx/>
              <a:buChar char="-"/>
            </a:pPr>
            <a:r>
              <a:rPr lang="en-US" altLang="zh-CN" sz="2800" dirty="0"/>
              <a:t>W</a:t>
            </a:r>
            <a:r>
              <a:rPr lang="en-US" altLang="zh-CN" sz="2800" dirty="0" smtClean="0"/>
              <a:t>ind farm operation: capacity factor</a:t>
            </a:r>
          </a:p>
          <a:p>
            <a:pPr>
              <a:buNone/>
            </a:pPr>
            <a:endParaRPr lang="en-US" altLang="zh-CN" sz="2800" dirty="0" smtClean="0"/>
          </a:p>
          <a:p>
            <a:r>
              <a:rPr lang="en-US" altLang="zh-CN" sz="2800" b="1" dirty="0" smtClean="0"/>
              <a:t>Learning Process: </a:t>
            </a:r>
            <a:r>
              <a:rPr lang="en-US" altLang="zh-CN" sz="2800" dirty="0" smtClean="0"/>
              <a:t>H</a:t>
            </a:r>
            <a:r>
              <a:rPr lang="en-US" sz="2800" dirty="0" smtClean="0"/>
              <a:t>ow the knowledge related to wind power is acquired and diffused among project  participants</a:t>
            </a:r>
          </a:p>
          <a:p>
            <a:endParaRPr lang="en-US" sz="2800" dirty="0" smtClean="0"/>
          </a:p>
          <a:p>
            <a:r>
              <a:rPr lang="en-US" sz="2800" b="1" dirty="0" smtClean="0"/>
              <a:t>Case:</a:t>
            </a:r>
            <a:r>
              <a:rPr lang="en-US" sz="2800" dirty="0" smtClean="0"/>
              <a:t> China’s wind power projects supported by the Clean Developed Mechanisms (CDM)</a:t>
            </a:r>
          </a:p>
          <a:p>
            <a:endParaRPr lang="en-US" altLang="zh-CN" sz="2800" b="1" dirty="0" smtClean="0"/>
          </a:p>
          <a:p>
            <a:pPr>
              <a:buNone/>
            </a:pPr>
            <a:endParaRPr lang="en-US" altLang="zh-CN" sz="2800" dirty="0" smtClean="0"/>
          </a:p>
          <a:p>
            <a:pPr>
              <a:buNone/>
            </a:pPr>
            <a:endParaRPr lang="en-US" altLang="zh-CN" sz="2600" b="1" dirty="0" smtClean="0"/>
          </a:p>
          <a:p>
            <a:pPr>
              <a:buNone/>
            </a:pPr>
            <a:endParaRPr lang="en-US" altLang="zh-CN" sz="2400" dirty="0" smtClean="0"/>
          </a:p>
          <a:p>
            <a:endParaRPr lang="en-US" altLang="zh-CN" sz="2400" dirty="0" smtClean="0"/>
          </a:p>
          <a:p>
            <a:endParaRPr lang="zh-CN" altLang="en-US" sz="2400" dirty="0"/>
          </a:p>
        </p:txBody>
      </p:sp>
    </p:spTree>
    <p:custDataLst>
      <p:tags r:id="rId1"/>
    </p:custDataLst>
  </p:cSld>
  <p:clrMapOvr>
    <a:masterClrMapping/>
  </p:clrMapOvr>
  <p:transition advTm="6051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p:cNvSpPr>
            <a:spLocks noGrp="1"/>
          </p:cNvSpPr>
          <p:nvPr>
            <p:ph type="title"/>
          </p:nvPr>
        </p:nvSpPr>
        <p:spPr/>
        <p:txBody>
          <a:bodyPr/>
          <a:lstStyle/>
          <a:p>
            <a:endParaRPr lang="zh-CN" altLang="en-US" smtClean="0"/>
          </a:p>
        </p:txBody>
      </p:sp>
      <p:sp>
        <p:nvSpPr>
          <p:cNvPr id="20483" name="内容占位符 2"/>
          <p:cNvSpPr>
            <a:spLocks noGrp="1"/>
          </p:cNvSpPr>
          <p:nvPr>
            <p:ph idx="1"/>
          </p:nvPr>
        </p:nvSpPr>
        <p:spPr/>
        <p:txBody>
          <a:bodyPr/>
          <a:lstStyle/>
          <a:p>
            <a:pPr algn="ctr">
              <a:buFont typeface="Arial" charset="0"/>
              <a:buNone/>
            </a:pPr>
            <a:r>
              <a:rPr lang="en-US" altLang="zh-CN" sz="5400" smtClean="0"/>
              <a:t>THANKS!</a:t>
            </a:r>
          </a:p>
          <a:p>
            <a:pPr algn="ctr"/>
            <a:endParaRPr lang="en-US" altLang="zh-CN" sz="5400" smtClean="0"/>
          </a:p>
          <a:p>
            <a:pPr algn="ctr">
              <a:buFont typeface="Arial" charset="0"/>
              <a:buNone/>
            </a:pPr>
            <a:r>
              <a:rPr lang="en-US" altLang="zh-CN" sz="5400" smtClean="0"/>
              <a:t>Questions and comments are appreciated.</a:t>
            </a:r>
            <a:endParaRPr lang="zh-CN" altLang="en-US" sz="5400" smtClean="0"/>
          </a:p>
        </p:txBody>
      </p:sp>
    </p:spTree>
  </p:cSld>
  <p:clrMapOvr>
    <a:masterClrMapping/>
  </p:clrMapOvr>
  <p:transition advTm="1607"/>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图表 7"/>
          <p:cNvGraphicFramePr/>
          <p:nvPr>
            <p:extLst>
              <p:ext uri="{D42A27DB-BD31-4B8C-83A1-F6EECF244321}">
                <p14:modId xmlns:p14="http://schemas.microsoft.com/office/powerpoint/2010/main" xmlns="" val="2444831748"/>
              </p:ext>
            </p:extLst>
          </p:nvPr>
        </p:nvGraphicFramePr>
        <p:xfrm>
          <a:off x="762000" y="1066800"/>
          <a:ext cx="7696200" cy="5486400"/>
        </p:xfrm>
        <a:graphic>
          <a:graphicData uri="http://schemas.openxmlformats.org/drawingml/2006/chart">
            <c:chart xmlns:c="http://schemas.openxmlformats.org/drawingml/2006/chart" xmlns:r="http://schemas.openxmlformats.org/officeDocument/2006/relationships" r:id="rId4"/>
          </a:graphicData>
        </a:graphic>
      </p:graphicFrame>
      <p:sp>
        <p:nvSpPr>
          <p:cNvPr id="10" name="线形标注 1 9"/>
          <p:cNvSpPr/>
          <p:nvPr/>
        </p:nvSpPr>
        <p:spPr>
          <a:xfrm>
            <a:off x="2286000" y="2209800"/>
            <a:ext cx="3352800" cy="1981200"/>
          </a:xfrm>
          <a:prstGeom prst="borderCallout1">
            <a:avLst>
              <a:gd name="adj1" fmla="val 2719"/>
              <a:gd name="adj2" fmla="val 7"/>
              <a:gd name="adj3" fmla="val 369"/>
              <a:gd name="adj4" fmla="val -143"/>
            </a:avLst>
          </a:prstGeom>
          <a:ln/>
        </p:spPr>
        <p:style>
          <a:lnRef idx="2">
            <a:schemeClr val="accent1"/>
          </a:lnRef>
          <a:fillRef idx="1">
            <a:schemeClr val="lt1"/>
          </a:fillRef>
          <a:effectRef idx="0">
            <a:schemeClr val="accent1"/>
          </a:effectRef>
          <a:fontRef idx="minor">
            <a:schemeClr val="dk1"/>
          </a:fontRef>
        </p:style>
        <p:txBody>
          <a:bodyPr rtlCol="0" anchor="ctr"/>
          <a:lstStyle/>
          <a:p>
            <a:r>
              <a:rPr lang="en-US" altLang="zh-CN" sz="2000" dirty="0" smtClean="0"/>
              <a:t>From 2003 to 2010, the cumulative installed capacities in </a:t>
            </a:r>
            <a:r>
              <a:rPr lang="en-US" altLang="zh-CN" sz="2000" b="1" i="1" dirty="0" smtClean="0"/>
              <a:t>registered</a:t>
            </a:r>
            <a:r>
              <a:rPr lang="en-US" altLang="zh-CN" sz="2000" dirty="0" smtClean="0"/>
              <a:t> CDM projects account for approximately </a:t>
            </a:r>
            <a:r>
              <a:rPr lang="en-US" altLang="zh-CN" sz="2000" b="1" dirty="0" smtClean="0">
                <a:solidFill>
                  <a:srgbClr val="C00000"/>
                </a:solidFill>
              </a:rPr>
              <a:t>78.7% </a:t>
            </a:r>
            <a:r>
              <a:rPr lang="en-US" altLang="zh-CN" sz="2000" dirty="0" smtClean="0"/>
              <a:t>of the total installed capacities in China. </a:t>
            </a:r>
            <a:endParaRPr lang="zh-CN" altLang="en-US" sz="2000" dirty="0"/>
          </a:p>
        </p:txBody>
      </p:sp>
      <p:sp>
        <p:nvSpPr>
          <p:cNvPr id="5" name="标题 1"/>
          <p:cNvSpPr txBox="1">
            <a:spLocks/>
          </p:cNvSpPr>
          <p:nvPr/>
        </p:nvSpPr>
        <p:spPr>
          <a:xfrm>
            <a:off x="228600" y="152400"/>
            <a:ext cx="8610600" cy="685800"/>
          </a:xfrm>
          <a:prstGeom prst="rect">
            <a:avLst/>
          </a:prstGeom>
        </p:spPr>
        <p:txBody>
          <a:bodyPr>
            <a:normAutofit fontScale="97500"/>
          </a:bodyPr>
          <a:lstStyle/>
          <a:p>
            <a:pPr lvl="0" algn="ctr">
              <a:spcBef>
                <a:spcPct val="0"/>
              </a:spcBef>
              <a:defRPr/>
            </a:pPr>
            <a:r>
              <a:rPr lang="en-US" sz="3600" b="1" dirty="0" smtClean="0"/>
              <a:t>Background: </a:t>
            </a:r>
            <a:r>
              <a:rPr lang="en-US" altLang="zh-CN" sz="3600" b="1" dirty="0" smtClean="0"/>
              <a:t>CDM and China’s Wind Industry</a:t>
            </a:r>
            <a:endParaRPr kumimoji="0" lang="zh-CN" altLang="en-US" sz="3600" b="1"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81000" y="1447800"/>
            <a:ext cx="8534400" cy="5105400"/>
          </a:xfrm>
        </p:spPr>
        <p:txBody>
          <a:bodyPr>
            <a:normAutofit/>
          </a:bodyPr>
          <a:lstStyle/>
          <a:p>
            <a:pPr>
              <a:buNone/>
            </a:pPr>
            <a:endParaRPr lang="en-US" altLang="zh-CN" sz="2400" dirty="0" smtClean="0"/>
          </a:p>
          <a:p>
            <a:pPr>
              <a:buFontTx/>
              <a:buChar char="-"/>
            </a:pPr>
            <a:endParaRPr lang="en-US" altLang="zh-CN" sz="2400" dirty="0" smtClean="0"/>
          </a:p>
          <a:p>
            <a:pPr>
              <a:buFontTx/>
              <a:buChar char="-"/>
            </a:pPr>
            <a:endParaRPr lang="en-US" altLang="zh-CN" sz="2400" dirty="0" smtClean="0"/>
          </a:p>
          <a:p>
            <a:pPr>
              <a:buNone/>
            </a:pPr>
            <a:endParaRPr lang="en-US" altLang="zh-CN" sz="2400" dirty="0" smtClean="0"/>
          </a:p>
        </p:txBody>
      </p:sp>
      <p:sp>
        <p:nvSpPr>
          <p:cNvPr id="4" name="标题 1"/>
          <p:cNvSpPr>
            <a:spLocks noGrp="1"/>
          </p:cNvSpPr>
          <p:nvPr>
            <p:ph type="title"/>
          </p:nvPr>
        </p:nvSpPr>
        <p:spPr>
          <a:xfrm>
            <a:off x="228600" y="152400"/>
            <a:ext cx="8610600" cy="1143000"/>
          </a:xfrm>
        </p:spPr>
        <p:txBody>
          <a:bodyPr>
            <a:normAutofit fontScale="90000"/>
          </a:bodyPr>
          <a:lstStyle/>
          <a:p>
            <a:r>
              <a:rPr lang="en-US" altLang="zh-CN" sz="3600" b="1" dirty="0" smtClean="0"/>
              <a:t>Motivation: CDM as a Demand-Side Policy for Wind Technology</a:t>
            </a:r>
            <a:endParaRPr lang="zh-CN" altLang="en-US" sz="3600" b="1" dirty="0"/>
          </a:p>
        </p:txBody>
      </p:sp>
      <p:sp>
        <p:nvSpPr>
          <p:cNvPr id="5" name="矩形 4"/>
          <p:cNvSpPr/>
          <p:nvPr/>
        </p:nvSpPr>
        <p:spPr>
          <a:xfrm>
            <a:off x="2819400" y="2286000"/>
            <a:ext cx="28194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smtClean="0"/>
              <a:t>Project Design Document</a:t>
            </a:r>
            <a:endParaRPr lang="en-US" b="1" dirty="0"/>
          </a:p>
        </p:txBody>
      </p:sp>
      <p:sp>
        <p:nvSpPr>
          <p:cNvPr id="6" name="矩形 5"/>
          <p:cNvSpPr/>
          <p:nvPr/>
        </p:nvSpPr>
        <p:spPr>
          <a:xfrm>
            <a:off x="2819400" y="3048000"/>
            <a:ext cx="28194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smtClean="0"/>
              <a:t>National Approval</a:t>
            </a:r>
            <a:endParaRPr lang="en-US" b="1" dirty="0"/>
          </a:p>
        </p:txBody>
      </p:sp>
      <p:sp>
        <p:nvSpPr>
          <p:cNvPr id="7" name="矩形 6"/>
          <p:cNvSpPr/>
          <p:nvPr/>
        </p:nvSpPr>
        <p:spPr>
          <a:xfrm>
            <a:off x="2819400" y="3733800"/>
            <a:ext cx="28194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smtClean="0"/>
              <a:t>Validation</a:t>
            </a:r>
            <a:endParaRPr lang="en-US" b="1" dirty="0"/>
          </a:p>
        </p:txBody>
      </p:sp>
      <p:sp>
        <p:nvSpPr>
          <p:cNvPr id="8" name="矩形 7"/>
          <p:cNvSpPr/>
          <p:nvPr/>
        </p:nvSpPr>
        <p:spPr>
          <a:xfrm>
            <a:off x="2819400" y="4419600"/>
            <a:ext cx="28194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smtClean="0"/>
              <a:t>Registration</a:t>
            </a:r>
            <a:endParaRPr lang="en-US" b="1" dirty="0"/>
          </a:p>
        </p:txBody>
      </p:sp>
      <p:sp>
        <p:nvSpPr>
          <p:cNvPr id="9" name="矩形 8"/>
          <p:cNvSpPr/>
          <p:nvPr/>
        </p:nvSpPr>
        <p:spPr>
          <a:xfrm>
            <a:off x="2819400" y="5181600"/>
            <a:ext cx="28194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smtClean="0"/>
              <a:t>Monitoring and Verification</a:t>
            </a:r>
            <a:endParaRPr lang="en-US" b="1" dirty="0"/>
          </a:p>
        </p:txBody>
      </p:sp>
      <p:sp>
        <p:nvSpPr>
          <p:cNvPr id="10" name="矩形 9"/>
          <p:cNvSpPr/>
          <p:nvPr/>
        </p:nvSpPr>
        <p:spPr>
          <a:xfrm>
            <a:off x="2819400" y="5943600"/>
            <a:ext cx="28194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smtClean="0"/>
              <a:t>Issuance of CERs</a:t>
            </a:r>
            <a:endParaRPr lang="en-US" b="1" dirty="0"/>
          </a:p>
        </p:txBody>
      </p:sp>
      <p:sp>
        <p:nvSpPr>
          <p:cNvPr id="14" name="矩形 13"/>
          <p:cNvSpPr/>
          <p:nvPr/>
        </p:nvSpPr>
        <p:spPr>
          <a:xfrm>
            <a:off x="6019800" y="2286000"/>
            <a:ext cx="2819400" cy="457200"/>
          </a:xfrm>
          <a:prstGeom prst="rect">
            <a:avLst/>
          </a:prstGeom>
          <a:solidFill>
            <a:schemeClr val="tx2"/>
          </a:solidFill>
        </p:spPr>
        <p:style>
          <a:lnRef idx="1">
            <a:schemeClr val="accent1"/>
          </a:lnRef>
          <a:fillRef idx="1001">
            <a:schemeClr val="dk2"/>
          </a:fillRef>
          <a:effectRef idx="2">
            <a:schemeClr val="accent1"/>
          </a:effectRef>
          <a:fontRef idx="minor">
            <a:schemeClr val="lt1"/>
          </a:fontRef>
        </p:style>
        <p:txBody>
          <a:bodyPr rtlCol="0" anchor="ctr"/>
          <a:lstStyle/>
          <a:p>
            <a:pPr algn="ctr"/>
            <a:r>
              <a:rPr lang="en-US" b="1" dirty="0" smtClean="0"/>
              <a:t>Project Developer</a:t>
            </a:r>
            <a:endParaRPr lang="en-US" b="1" dirty="0"/>
          </a:p>
        </p:txBody>
      </p:sp>
      <p:sp>
        <p:nvSpPr>
          <p:cNvPr id="15" name="矩形 14"/>
          <p:cNvSpPr/>
          <p:nvPr/>
        </p:nvSpPr>
        <p:spPr>
          <a:xfrm>
            <a:off x="6019800" y="3048000"/>
            <a:ext cx="2819400" cy="457200"/>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National Authority</a:t>
            </a:r>
            <a:endParaRPr lang="en-US" b="1" dirty="0"/>
          </a:p>
        </p:txBody>
      </p:sp>
      <p:sp>
        <p:nvSpPr>
          <p:cNvPr id="16" name="矩形 15"/>
          <p:cNvSpPr/>
          <p:nvPr/>
        </p:nvSpPr>
        <p:spPr>
          <a:xfrm>
            <a:off x="6019800" y="3733800"/>
            <a:ext cx="2819400" cy="533400"/>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1</a:t>
            </a:r>
            <a:r>
              <a:rPr lang="en-US" b="1" baseline="30000" dirty="0" smtClean="0"/>
              <a:t>st</a:t>
            </a:r>
            <a:r>
              <a:rPr lang="en-US" b="1" dirty="0" smtClean="0"/>
              <a:t> Designated Operational Entity (DOE)</a:t>
            </a:r>
            <a:endParaRPr lang="en-US" b="1" dirty="0"/>
          </a:p>
        </p:txBody>
      </p:sp>
      <p:sp>
        <p:nvSpPr>
          <p:cNvPr id="17" name="矩形 16"/>
          <p:cNvSpPr/>
          <p:nvPr/>
        </p:nvSpPr>
        <p:spPr>
          <a:xfrm>
            <a:off x="6019800" y="4419600"/>
            <a:ext cx="2819400" cy="457200"/>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Executive Board  (EB)</a:t>
            </a:r>
            <a:endParaRPr lang="en-US" b="1" dirty="0"/>
          </a:p>
        </p:txBody>
      </p:sp>
      <p:sp>
        <p:nvSpPr>
          <p:cNvPr id="18" name="矩形 17"/>
          <p:cNvSpPr/>
          <p:nvPr/>
        </p:nvSpPr>
        <p:spPr>
          <a:xfrm>
            <a:off x="6019800" y="5105400"/>
            <a:ext cx="2819400" cy="533400"/>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Project Developer  &amp; 2</a:t>
            </a:r>
            <a:r>
              <a:rPr lang="en-US" b="1" baseline="30000" dirty="0" smtClean="0"/>
              <a:t>nd</a:t>
            </a:r>
            <a:r>
              <a:rPr lang="en-US" b="1" dirty="0" smtClean="0"/>
              <a:t> DOE</a:t>
            </a:r>
            <a:endParaRPr lang="en-US" b="1" dirty="0"/>
          </a:p>
        </p:txBody>
      </p:sp>
      <p:sp>
        <p:nvSpPr>
          <p:cNvPr id="19" name="矩形 18"/>
          <p:cNvSpPr/>
          <p:nvPr/>
        </p:nvSpPr>
        <p:spPr>
          <a:xfrm>
            <a:off x="6019800" y="5943600"/>
            <a:ext cx="2819400" cy="457200"/>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EB</a:t>
            </a:r>
            <a:endParaRPr lang="en-US" b="1" dirty="0"/>
          </a:p>
        </p:txBody>
      </p:sp>
      <p:sp>
        <p:nvSpPr>
          <p:cNvPr id="32" name="矩形 31"/>
          <p:cNvSpPr/>
          <p:nvPr/>
        </p:nvSpPr>
        <p:spPr>
          <a:xfrm>
            <a:off x="457200" y="2057400"/>
            <a:ext cx="1600200" cy="25908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b="1" dirty="0" smtClean="0"/>
              <a:t>Project Development and  Construction</a:t>
            </a:r>
          </a:p>
          <a:p>
            <a:pPr algn="ctr"/>
            <a:r>
              <a:rPr lang="en-US" b="1" dirty="0" smtClean="0"/>
              <a:t>(1-2 years)</a:t>
            </a:r>
          </a:p>
        </p:txBody>
      </p:sp>
      <p:sp>
        <p:nvSpPr>
          <p:cNvPr id="34" name="矩形 33"/>
          <p:cNvSpPr/>
          <p:nvPr/>
        </p:nvSpPr>
        <p:spPr>
          <a:xfrm>
            <a:off x="457200" y="4724400"/>
            <a:ext cx="1600200" cy="18288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b="1" dirty="0" smtClean="0"/>
              <a:t>Operation</a:t>
            </a:r>
          </a:p>
          <a:p>
            <a:pPr algn="ctr"/>
            <a:r>
              <a:rPr lang="en-US" b="1" dirty="0" smtClean="0"/>
              <a:t>(20-25 years) </a:t>
            </a:r>
            <a:endParaRPr lang="en-US" b="1" dirty="0"/>
          </a:p>
        </p:txBody>
      </p:sp>
      <p:sp>
        <p:nvSpPr>
          <p:cNvPr id="35" name="TextBox 34"/>
          <p:cNvSpPr txBox="1"/>
          <p:nvPr/>
        </p:nvSpPr>
        <p:spPr>
          <a:xfrm>
            <a:off x="381000" y="1524000"/>
            <a:ext cx="1447800" cy="369332"/>
          </a:xfrm>
          <a:prstGeom prst="rect">
            <a:avLst/>
          </a:prstGeom>
          <a:noFill/>
        </p:spPr>
        <p:txBody>
          <a:bodyPr wrap="square" rtlCol="0">
            <a:spAutoFit/>
          </a:bodyPr>
          <a:lstStyle/>
          <a:p>
            <a:r>
              <a:rPr lang="en-US" b="1" dirty="0" smtClean="0"/>
              <a:t>Project Cycle</a:t>
            </a:r>
            <a:endParaRPr lang="en-US" b="1" dirty="0"/>
          </a:p>
        </p:txBody>
      </p:sp>
      <p:sp>
        <p:nvSpPr>
          <p:cNvPr id="36" name="TextBox 35"/>
          <p:cNvSpPr txBox="1"/>
          <p:nvPr/>
        </p:nvSpPr>
        <p:spPr>
          <a:xfrm>
            <a:off x="3581400" y="1600200"/>
            <a:ext cx="1447800" cy="369332"/>
          </a:xfrm>
          <a:prstGeom prst="rect">
            <a:avLst/>
          </a:prstGeom>
          <a:noFill/>
        </p:spPr>
        <p:txBody>
          <a:bodyPr wrap="square" rtlCol="0">
            <a:spAutoFit/>
          </a:bodyPr>
          <a:lstStyle/>
          <a:p>
            <a:r>
              <a:rPr lang="en-US" b="1" dirty="0" smtClean="0"/>
              <a:t>CDM Cycle</a:t>
            </a:r>
            <a:endParaRPr lang="en-US" b="1" dirty="0"/>
          </a:p>
        </p:txBody>
      </p:sp>
      <p:sp>
        <p:nvSpPr>
          <p:cNvPr id="37" name="TextBox 36"/>
          <p:cNvSpPr txBox="1"/>
          <p:nvPr/>
        </p:nvSpPr>
        <p:spPr>
          <a:xfrm>
            <a:off x="6553200" y="1600200"/>
            <a:ext cx="1981200" cy="646331"/>
          </a:xfrm>
          <a:prstGeom prst="rect">
            <a:avLst/>
          </a:prstGeom>
          <a:noFill/>
        </p:spPr>
        <p:txBody>
          <a:bodyPr wrap="square" rtlCol="0">
            <a:spAutoFit/>
          </a:bodyPr>
          <a:lstStyle/>
          <a:p>
            <a:r>
              <a:rPr lang="en-US" b="1" dirty="0" smtClean="0"/>
              <a:t>Responsible Party in each step </a:t>
            </a:r>
            <a:endParaRPr lang="en-US" b="1" dirty="0"/>
          </a:p>
        </p:txBody>
      </p:sp>
      <p:sp>
        <p:nvSpPr>
          <p:cNvPr id="40" name="下箭头 39"/>
          <p:cNvSpPr/>
          <p:nvPr/>
        </p:nvSpPr>
        <p:spPr>
          <a:xfrm>
            <a:off x="3962400" y="2819400"/>
            <a:ext cx="3048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下箭头 40"/>
          <p:cNvSpPr/>
          <p:nvPr/>
        </p:nvSpPr>
        <p:spPr>
          <a:xfrm>
            <a:off x="3962400" y="3505200"/>
            <a:ext cx="3048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下箭头 41"/>
          <p:cNvSpPr/>
          <p:nvPr/>
        </p:nvSpPr>
        <p:spPr>
          <a:xfrm>
            <a:off x="3962400" y="4191000"/>
            <a:ext cx="3048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下箭头 42"/>
          <p:cNvSpPr/>
          <p:nvPr/>
        </p:nvSpPr>
        <p:spPr>
          <a:xfrm>
            <a:off x="3962400" y="4953000"/>
            <a:ext cx="3048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下箭头 43"/>
          <p:cNvSpPr/>
          <p:nvPr/>
        </p:nvSpPr>
        <p:spPr>
          <a:xfrm>
            <a:off x="3962400" y="5715000"/>
            <a:ext cx="3048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右弧形箭头 46"/>
          <p:cNvSpPr/>
          <p:nvPr/>
        </p:nvSpPr>
        <p:spPr>
          <a:xfrm rot="10800000">
            <a:off x="2362200" y="5334000"/>
            <a:ext cx="457200" cy="8382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下箭头 47"/>
          <p:cNvSpPr/>
          <p:nvPr/>
        </p:nvSpPr>
        <p:spPr>
          <a:xfrm>
            <a:off x="1066800" y="4572000"/>
            <a:ext cx="3048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右箭头 48"/>
          <p:cNvSpPr/>
          <p:nvPr/>
        </p:nvSpPr>
        <p:spPr>
          <a:xfrm>
            <a:off x="2057400" y="2362200"/>
            <a:ext cx="762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右箭头 49"/>
          <p:cNvSpPr/>
          <p:nvPr/>
        </p:nvSpPr>
        <p:spPr>
          <a:xfrm rot="10800000">
            <a:off x="1981200" y="6096000"/>
            <a:ext cx="838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xmlns="" val="113658059"/>
      </p:ext>
    </p:extLst>
  </p:cSld>
  <p:clrMapOvr>
    <a:masterClrMapping/>
  </p:clrMapOvr>
  <p:transition advTm="14962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4" grpId="0" animBg="1"/>
      <p:bldP spid="15" grpId="0" animBg="1"/>
      <p:bldP spid="16" grpId="0" animBg="1"/>
      <p:bldP spid="17" grpId="0" animBg="1"/>
      <p:bldP spid="18" grpId="0" animBg="1"/>
      <p:bldP spid="19" grpId="0" animBg="1"/>
      <p:bldP spid="32" grpId="0" animBg="1"/>
      <p:bldP spid="34" grpId="0" animBg="1"/>
      <p:bldP spid="40" grpId="0" animBg="1"/>
      <p:bldP spid="41" grpId="0" animBg="1"/>
      <p:bldP spid="42" grpId="0" animBg="1"/>
      <p:bldP spid="43" grpId="0" animBg="1"/>
      <p:bldP spid="44" grpId="0" animBg="1"/>
      <p:bldP spid="47" grpId="0" animBg="1"/>
      <p:bldP spid="48" grpId="0" animBg="1"/>
      <p:bldP spid="49" grpId="0" animBg="1"/>
      <p:bldP spid="5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4300"/>
            <a:ext cx="8229600" cy="1143000"/>
          </a:xfrm>
        </p:spPr>
        <p:txBody>
          <a:bodyPr>
            <a:normAutofit/>
          </a:bodyPr>
          <a:lstStyle/>
          <a:p>
            <a:r>
              <a:rPr lang="en-US" altLang="zh-CN" sz="3600" b="1" dirty="0" smtClean="0"/>
              <a:t>Data and Empirical Model</a:t>
            </a:r>
            <a:endParaRPr lang="zh-CN" altLang="en-US" sz="3600" b="1" dirty="0"/>
          </a:p>
        </p:txBody>
      </p:sp>
      <p:sp>
        <p:nvSpPr>
          <p:cNvPr id="3" name="内容占位符 2"/>
          <p:cNvSpPr>
            <a:spLocks noGrp="1"/>
          </p:cNvSpPr>
          <p:nvPr>
            <p:ph idx="1"/>
          </p:nvPr>
        </p:nvSpPr>
        <p:spPr>
          <a:xfrm>
            <a:off x="381000" y="1219200"/>
            <a:ext cx="8229600" cy="4876800"/>
          </a:xfrm>
        </p:spPr>
        <p:txBody>
          <a:bodyPr>
            <a:normAutofit/>
          </a:bodyPr>
          <a:lstStyle/>
          <a:p>
            <a:pPr>
              <a:buFontTx/>
              <a:buChar char="-"/>
            </a:pPr>
            <a:endParaRPr lang="zh-CN" altLang="zh-CN" i="1" dirty="0" smtClean="0"/>
          </a:p>
          <a:p>
            <a:pPr>
              <a:buNone/>
            </a:pPr>
            <a:endParaRPr lang="en-US" altLang="zh-CN" dirty="0" smtClean="0"/>
          </a:p>
          <a:p>
            <a:pPr>
              <a:buNone/>
            </a:pPr>
            <a:r>
              <a:rPr lang="en-US" altLang="zh-CN" dirty="0" smtClean="0"/>
              <a:t>  </a:t>
            </a:r>
          </a:p>
          <a:p>
            <a:pPr>
              <a:buNone/>
            </a:pPr>
            <a:endParaRPr lang="en-US" altLang="zh-CN" dirty="0" smtClean="0"/>
          </a:p>
        </p:txBody>
      </p:sp>
      <p:sp>
        <p:nvSpPr>
          <p:cNvPr id="51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0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1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mc:AlternateContent xmlns:mc="http://schemas.openxmlformats.org/markup-compatibility/2006">
        <mc:Choice xmlns:a14="http://schemas.microsoft.com/office/drawing/2010/main" xmlns="" Requires="a14">
          <p:sp>
            <p:nvSpPr>
              <p:cNvPr id="9" name="TextBox 8"/>
              <p:cNvSpPr txBox="1"/>
              <p:nvPr/>
            </p:nvSpPr>
            <p:spPr>
              <a:xfrm>
                <a:off x="342900" y="1066800"/>
                <a:ext cx="8458200" cy="9148274"/>
              </a:xfrm>
              <a:prstGeom prst="rect">
                <a:avLst/>
              </a:prstGeom>
              <a:noFill/>
            </p:spPr>
            <p:txBody>
              <a:bodyPr wrap="square" rtlCol="0">
                <a:spAutoFit/>
              </a:bodyPr>
              <a:lstStyle/>
              <a:p>
                <a:pPr marL="457200" indent="-457200">
                  <a:buFont typeface="Arial" panose="020B0604020202020204" pitchFamily="34" charset="0"/>
                  <a:buChar char="•"/>
                </a:pPr>
                <a:r>
                  <a:rPr lang="en-US" sz="2600" b="1" dirty="0" smtClean="0"/>
                  <a:t>Dependent Variables:</a:t>
                </a:r>
                <a:endParaRPr lang="en-US" sz="2600" dirty="0" smtClean="0"/>
              </a:p>
              <a:p>
                <a:pPr>
                  <a:lnSpc>
                    <a:spcPct val="120000"/>
                  </a:lnSpc>
                </a:pPr>
                <a:r>
                  <a:rPr lang="en-US" sz="2600" dirty="0" smtClean="0"/>
                  <a:t> 1) </a:t>
                </a:r>
                <a:r>
                  <a:rPr lang="en-US" sz="2400" dirty="0" smtClean="0"/>
                  <a:t>Projected unit cost of electricity production of project</a:t>
                </a:r>
                <a:r>
                  <a:rPr lang="en-US" sz="2400" i="1" dirty="0" smtClean="0">
                    <a:cs typeface="Times New Roman" pitchFamily="18" charset="0"/>
                  </a:rPr>
                  <a:t> i</a:t>
                </a:r>
              </a:p>
              <a:p>
                <a:pPr>
                  <a:lnSpc>
                    <a:spcPct val="120000"/>
                  </a:lnSpc>
                </a:pPr>
                <a:r>
                  <a:rPr lang="en-US" sz="2400" dirty="0" smtClean="0"/>
                  <a:t>   started construction in year </a:t>
                </a:r>
                <a:r>
                  <a:rPr lang="en-US" sz="2400" i="1" dirty="0" smtClean="0">
                    <a:cs typeface="Times New Roman" pitchFamily="18" charset="0"/>
                  </a:rPr>
                  <a:t>t (</a:t>
                </a:r>
                <a:r>
                  <a:rPr lang="en-US" sz="2400" i="1" dirty="0" err="1" smtClean="0">
                    <a:cs typeface="Times New Roman" pitchFamily="18" charset="0"/>
                  </a:rPr>
                  <a:t>Levelized</a:t>
                </a:r>
                <a:r>
                  <a:rPr lang="en-US" sz="2400" i="1" dirty="0" smtClean="0">
                    <a:cs typeface="Times New Roman" pitchFamily="18" charset="0"/>
                  </a:rPr>
                  <a:t> production cost</a:t>
                </a:r>
                <a:endParaRPr lang="en-US" sz="2400" b="1" i="1" dirty="0" smtClean="0"/>
              </a:p>
              <a:p>
                <a:pPr>
                  <a:lnSpc>
                    <a:spcPct val="120000"/>
                  </a:lnSpc>
                </a:pPr>
                <a14:m>
                  <m:oMathPara xmlns:m="http://schemas.openxmlformats.org/officeDocument/2006/math">
                    <m:oMathParaPr>
                      <m:jc m:val="centerGroup"/>
                    </m:oMathParaPr>
                    <m:oMath xmlns:m="http://schemas.openxmlformats.org/officeDocument/2006/math">
                      <m:sSub>
                        <m:sSubPr>
                          <m:ctrlPr>
                            <a:rPr lang="en-US" sz="1600" b="1" i="1">
                              <a:latin typeface="Cambria Math" panose="02040503050406030204" pitchFamily="18" charset="0"/>
                            </a:rPr>
                          </m:ctrlPr>
                        </m:sSubPr>
                        <m:e>
                          <m:r>
                            <a:rPr lang="en-US" sz="1600" b="1" i="1">
                              <a:latin typeface="Cambria Math" panose="02040503050406030204" pitchFamily="18" charset="0"/>
                            </a:rPr>
                            <m:t>(</m:t>
                          </m:r>
                          <m:r>
                            <a:rPr lang="en-US" sz="1600" b="1" i="1">
                              <a:latin typeface="Cambria Math" panose="02040503050406030204" pitchFamily="18" charset="0"/>
                            </a:rPr>
                            <m:t>𝑼𝒏𝒊𝒕</m:t>
                          </m:r>
                          <m:r>
                            <a:rPr lang="en-US" sz="1600" b="1" i="1">
                              <a:latin typeface="Cambria Math" panose="02040503050406030204" pitchFamily="18" charset="0"/>
                            </a:rPr>
                            <m:t>_</m:t>
                          </m:r>
                          <m:r>
                            <a:rPr lang="en-US" sz="1600" b="1" i="1">
                              <a:latin typeface="Cambria Math" panose="02040503050406030204" pitchFamily="18" charset="0"/>
                            </a:rPr>
                            <m:t>𝒄𝒐𝒔𝒕</m:t>
                          </m:r>
                          <m:r>
                            <a:rPr lang="en-US" sz="1600" b="1" i="1">
                              <a:latin typeface="Cambria Math" panose="02040503050406030204" pitchFamily="18" charset="0"/>
                            </a:rPr>
                            <m:t>)</m:t>
                          </m:r>
                        </m:e>
                        <m:sub>
                          <m:r>
                            <a:rPr lang="en-US" sz="1600" b="1" i="1">
                              <a:latin typeface="Cambria Math" panose="02040503050406030204" pitchFamily="18" charset="0"/>
                            </a:rPr>
                            <m:t>𝒊𝒕</m:t>
                          </m:r>
                        </m:sub>
                      </m:sSub>
                      <m:r>
                        <a:rPr lang="en-US" sz="1600" b="1" i="1">
                          <a:latin typeface="Cambria Math" panose="02040503050406030204" pitchFamily="18" charset="0"/>
                        </a:rPr>
                        <m:t>= </m:t>
                      </m:r>
                      <m:nary>
                        <m:naryPr>
                          <m:chr m:val="∑"/>
                          <m:limLoc m:val="subSup"/>
                          <m:ctrlPr>
                            <a:rPr lang="en-US" sz="1600" b="1" i="1">
                              <a:latin typeface="Cambria Math" panose="02040503050406030204" pitchFamily="18" charset="0"/>
                            </a:rPr>
                          </m:ctrlPr>
                        </m:naryPr>
                        <m:sub>
                          <m:r>
                            <a:rPr lang="en-US" sz="1600" b="1" i="1">
                              <a:latin typeface="Cambria Math" panose="02040503050406030204" pitchFamily="18" charset="0"/>
                            </a:rPr>
                            <m:t>𝒋</m:t>
                          </m:r>
                          <m:r>
                            <a:rPr lang="en-US" sz="1600" b="1" i="1">
                              <a:latin typeface="Cambria Math" panose="02040503050406030204" pitchFamily="18" charset="0"/>
                            </a:rPr>
                            <m:t>=</m:t>
                          </m:r>
                          <m:r>
                            <a:rPr lang="en-US" sz="1600" b="1" i="1">
                              <a:latin typeface="Cambria Math" panose="02040503050406030204" pitchFamily="18" charset="0"/>
                            </a:rPr>
                            <m:t>𝟏</m:t>
                          </m:r>
                        </m:sub>
                        <m:sup>
                          <m:r>
                            <a:rPr lang="en-US" sz="1600" b="1" i="1">
                              <a:latin typeface="Cambria Math" panose="02040503050406030204" pitchFamily="18" charset="0"/>
                            </a:rPr>
                            <m:t>𝒏</m:t>
                          </m:r>
                        </m:sup>
                        <m:e>
                          <m:f>
                            <m:fPr>
                              <m:ctrlPr>
                                <a:rPr lang="en-US" sz="1600" b="1" i="1">
                                  <a:latin typeface="Cambria Math" panose="02040503050406030204" pitchFamily="18" charset="0"/>
                                </a:rPr>
                              </m:ctrlPr>
                            </m:fPr>
                            <m:num>
                              <m:sSub>
                                <m:sSubPr>
                                  <m:ctrlPr>
                                    <a:rPr lang="en-US" sz="1600" b="1" i="1">
                                      <a:latin typeface="Cambria Math" panose="02040503050406030204" pitchFamily="18" charset="0"/>
                                    </a:rPr>
                                  </m:ctrlPr>
                                </m:sSubPr>
                                <m:e>
                                  <m:r>
                                    <a:rPr lang="en-US" sz="1600" b="1" i="1">
                                      <a:latin typeface="Cambria Math" panose="02040503050406030204" pitchFamily="18" charset="0"/>
                                    </a:rPr>
                                    <m:t>𝑪𝒂𝒑𝒊𝒕𝒂𝒍</m:t>
                                  </m:r>
                                </m:e>
                                <m:sub>
                                  <m:r>
                                    <a:rPr lang="en-US" sz="1600" b="1" i="1">
                                      <a:latin typeface="Cambria Math" panose="02040503050406030204" pitchFamily="18" charset="0"/>
                                    </a:rPr>
                                    <m:t>𝒋</m:t>
                                  </m:r>
                                </m:sub>
                              </m:sSub>
                              <m:r>
                                <a:rPr lang="en-US" sz="1600" b="1" i="1">
                                  <a:latin typeface="Cambria Math" panose="02040503050406030204" pitchFamily="18" charset="0"/>
                                </a:rPr>
                                <m:t>+</m:t>
                              </m:r>
                              <m:sSub>
                                <m:sSubPr>
                                  <m:ctrlPr>
                                    <a:rPr lang="en-US" sz="1600" b="1" i="1">
                                      <a:latin typeface="Cambria Math" panose="02040503050406030204" pitchFamily="18" charset="0"/>
                                    </a:rPr>
                                  </m:ctrlPr>
                                </m:sSubPr>
                                <m:e>
                                  <m:r>
                                    <a:rPr lang="en-US" sz="1600" b="1" i="1">
                                      <a:latin typeface="Cambria Math" panose="02040503050406030204" pitchFamily="18" charset="0"/>
                                    </a:rPr>
                                    <m:t>𝑶</m:t>
                                  </m:r>
                                  <m:r>
                                    <a:rPr lang="en-US" sz="1600" i="1">
                                      <a:latin typeface="Cambria Math" panose="02040503050406030204" pitchFamily="18" charset="0"/>
                                    </a:rPr>
                                    <m:t>&amp;</m:t>
                                  </m:r>
                                  <m:r>
                                    <a:rPr lang="en-US" sz="1600" i="1">
                                      <a:latin typeface="Cambria Math" panose="02040503050406030204" pitchFamily="18" charset="0"/>
                                    </a:rPr>
                                    <m:t>𝑀</m:t>
                                  </m:r>
                                </m:e>
                                <m:sub>
                                  <m:r>
                                    <a:rPr lang="en-US" sz="1600" b="1" i="1">
                                      <a:latin typeface="Cambria Math" panose="02040503050406030204" pitchFamily="18" charset="0"/>
                                    </a:rPr>
                                    <m:t>𝒋</m:t>
                                  </m:r>
                                </m:sub>
                              </m:sSub>
                              <m:r>
                                <a:rPr lang="en-US" sz="1600" b="1" i="1">
                                  <a:latin typeface="Cambria Math" panose="02040503050406030204" pitchFamily="18" charset="0"/>
                                </a:rPr>
                                <m:t> </m:t>
                              </m:r>
                            </m:num>
                            <m:den>
                              <m:sSup>
                                <m:sSupPr>
                                  <m:ctrlPr>
                                    <a:rPr lang="en-US" sz="1600" b="1" i="1">
                                      <a:latin typeface="Cambria Math" panose="02040503050406030204" pitchFamily="18" charset="0"/>
                                    </a:rPr>
                                  </m:ctrlPr>
                                </m:sSupPr>
                                <m:e>
                                  <m:r>
                                    <a:rPr lang="en-US" sz="1600" b="1" i="1">
                                      <a:latin typeface="Cambria Math" panose="02040503050406030204" pitchFamily="18" charset="0"/>
                                    </a:rPr>
                                    <m:t>(</m:t>
                                  </m:r>
                                  <m:r>
                                    <a:rPr lang="en-US" sz="1600" b="1" i="1">
                                      <a:latin typeface="Cambria Math" panose="02040503050406030204" pitchFamily="18" charset="0"/>
                                    </a:rPr>
                                    <m:t>𝟏</m:t>
                                  </m:r>
                                  <m:r>
                                    <a:rPr lang="en-US" sz="1600" b="1" i="1">
                                      <a:latin typeface="Cambria Math" panose="02040503050406030204" pitchFamily="18" charset="0"/>
                                    </a:rPr>
                                    <m:t>+</m:t>
                                  </m:r>
                                  <m:r>
                                    <a:rPr lang="en-US" sz="1600" b="1" i="1">
                                      <a:latin typeface="Cambria Math" panose="02040503050406030204" pitchFamily="18" charset="0"/>
                                    </a:rPr>
                                    <m:t>𝒓</m:t>
                                  </m:r>
                                  <m:r>
                                    <a:rPr lang="en-US" sz="1600" b="1" i="1">
                                      <a:latin typeface="Cambria Math" panose="02040503050406030204" pitchFamily="18" charset="0"/>
                                    </a:rPr>
                                    <m:t>)</m:t>
                                  </m:r>
                                </m:e>
                                <m:sup>
                                  <m:r>
                                    <a:rPr lang="en-US" sz="1600" b="1" i="1">
                                      <a:latin typeface="Cambria Math" panose="02040503050406030204" pitchFamily="18" charset="0"/>
                                    </a:rPr>
                                    <m:t>𝒋</m:t>
                                  </m:r>
                                </m:sup>
                              </m:sSup>
                            </m:den>
                          </m:f>
                          <m:r>
                            <a:rPr lang="en-US" sz="1600" b="1" i="1">
                              <a:latin typeface="Cambria Math" panose="02040503050406030204" pitchFamily="18" charset="0"/>
                            </a:rPr>
                            <m:t>/ </m:t>
                          </m:r>
                        </m:e>
                      </m:nary>
                      <m:nary>
                        <m:naryPr>
                          <m:chr m:val="∑"/>
                          <m:limLoc m:val="undOvr"/>
                          <m:ctrlPr>
                            <a:rPr lang="en-US" sz="1600" b="1" i="1">
                              <a:latin typeface="Cambria Math" panose="02040503050406030204" pitchFamily="18" charset="0"/>
                            </a:rPr>
                          </m:ctrlPr>
                        </m:naryPr>
                        <m:sub>
                          <m:r>
                            <a:rPr lang="en-US" sz="1600" b="1" i="1">
                              <a:latin typeface="Cambria Math" panose="02040503050406030204" pitchFamily="18" charset="0"/>
                            </a:rPr>
                            <m:t>𝒋</m:t>
                          </m:r>
                          <m:r>
                            <a:rPr lang="en-US" sz="1600" b="1" i="1">
                              <a:latin typeface="Cambria Math" panose="02040503050406030204" pitchFamily="18" charset="0"/>
                            </a:rPr>
                            <m:t>=</m:t>
                          </m:r>
                          <m:r>
                            <a:rPr lang="en-US" sz="1600" b="1" i="1">
                              <a:latin typeface="Cambria Math" panose="02040503050406030204" pitchFamily="18" charset="0"/>
                            </a:rPr>
                            <m:t>𝟏</m:t>
                          </m:r>
                        </m:sub>
                        <m:sup>
                          <m:r>
                            <a:rPr lang="en-US" sz="1600" b="1" i="1">
                              <a:latin typeface="Cambria Math" panose="02040503050406030204" pitchFamily="18" charset="0"/>
                            </a:rPr>
                            <m:t>𝒏</m:t>
                          </m:r>
                        </m:sup>
                        <m:e>
                          <m:f>
                            <m:fPr>
                              <m:ctrlPr>
                                <a:rPr lang="en-US" sz="1600" b="1" i="1">
                                  <a:latin typeface="Cambria Math" panose="02040503050406030204" pitchFamily="18" charset="0"/>
                                </a:rPr>
                              </m:ctrlPr>
                            </m:fPr>
                            <m:num>
                              <m:sSub>
                                <m:sSubPr>
                                  <m:ctrlPr>
                                    <a:rPr lang="en-US" sz="1600" b="1" i="1">
                                      <a:latin typeface="Cambria Math" panose="02040503050406030204" pitchFamily="18" charset="0"/>
                                    </a:rPr>
                                  </m:ctrlPr>
                                </m:sSubPr>
                                <m:e>
                                  <m:r>
                                    <a:rPr lang="en-US" sz="1600" b="1" i="1">
                                      <a:latin typeface="Cambria Math" panose="02040503050406030204" pitchFamily="18" charset="0"/>
                                    </a:rPr>
                                    <m:t>𝑬𝒍𝒆𝒄𝒕𝒓𝒊𝒄𝒊𝒕𝒚</m:t>
                                  </m:r>
                                </m:e>
                                <m:sub>
                                  <m:r>
                                    <a:rPr lang="en-US" sz="1600" b="1" i="1">
                                      <a:latin typeface="Cambria Math" panose="02040503050406030204" pitchFamily="18" charset="0"/>
                                    </a:rPr>
                                    <m:t>𝒋</m:t>
                                  </m:r>
                                </m:sub>
                              </m:sSub>
                            </m:num>
                            <m:den>
                              <m:sSup>
                                <m:sSupPr>
                                  <m:ctrlPr>
                                    <a:rPr lang="en-US" sz="1600" b="1" i="1">
                                      <a:latin typeface="Cambria Math" panose="02040503050406030204" pitchFamily="18" charset="0"/>
                                    </a:rPr>
                                  </m:ctrlPr>
                                </m:sSupPr>
                                <m:e>
                                  <m:r>
                                    <a:rPr lang="en-US" sz="1600" b="1" i="1">
                                      <a:latin typeface="Cambria Math" panose="02040503050406030204" pitchFamily="18" charset="0"/>
                                    </a:rPr>
                                    <m:t>(</m:t>
                                  </m:r>
                                  <m:r>
                                    <a:rPr lang="en-US" sz="1600" b="1" i="1">
                                      <a:latin typeface="Cambria Math" panose="02040503050406030204" pitchFamily="18" charset="0"/>
                                    </a:rPr>
                                    <m:t>𝟏</m:t>
                                  </m:r>
                                  <m:r>
                                    <a:rPr lang="en-US" sz="1600" b="1" i="1">
                                      <a:latin typeface="Cambria Math" panose="02040503050406030204" pitchFamily="18" charset="0"/>
                                    </a:rPr>
                                    <m:t>+</m:t>
                                  </m:r>
                                  <m:r>
                                    <a:rPr lang="en-US" sz="1600" b="1" i="1">
                                      <a:latin typeface="Cambria Math" panose="02040503050406030204" pitchFamily="18" charset="0"/>
                                    </a:rPr>
                                    <m:t>𝒓</m:t>
                                  </m:r>
                                  <m:r>
                                    <a:rPr lang="en-US" sz="1600" b="1" i="1">
                                      <a:latin typeface="Cambria Math" panose="02040503050406030204" pitchFamily="18" charset="0"/>
                                    </a:rPr>
                                    <m:t>)</m:t>
                                  </m:r>
                                </m:e>
                                <m:sup>
                                  <m:r>
                                    <a:rPr lang="en-US" sz="1600" b="1" i="1">
                                      <a:latin typeface="Cambria Math" panose="02040503050406030204" pitchFamily="18" charset="0"/>
                                    </a:rPr>
                                    <m:t>𝒋</m:t>
                                  </m:r>
                                </m:sup>
                              </m:sSup>
                            </m:den>
                          </m:f>
                        </m:e>
                      </m:nary>
                    </m:oMath>
                  </m:oMathPara>
                </a14:m>
                <a:endParaRPr lang="en-US" sz="1600" dirty="0" smtClean="0"/>
              </a:p>
              <a:p>
                <a:endParaRPr lang="en-US" sz="1600" dirty="0" smtClean="0"/>
              </a:p>
              <a:p>
                <a:pPr>
                  <a:lnSpc>
                    <a:spcPct val="120000"/>
                  </a:lnSpc>
                </a:pPr>
                <a:r>
                  <a:rPr lang="en-US" sz="2600" dirty="0" smtClean="0"/>
                  <a:t>2) Projected unit capital cost of project </a:t>
                </a:r>
                <a:r>
                  <a:rPr lang="en-US" sz="2400" i="1" dirty="0" err="1" smtClean="0">
                    <a:cs typeface="Times New Roman" pitchFamily="18" charset="0"/>
                  </a:rPr>
                  <a:t>i</a:t>
                </a:r>
                <a:endParaRPr lang="en-US" sz="2400" i="1" dirty="0" smtClean="0">
                  <a:cs typeface="Times New Roman" pitchFamily="18" charset="0"/>
                </a:endParaRPr>
              </a:p>
              <a:p>
                <a:pPr>
                  <a:lnSpc>
                    <a:spcPct val="120000"/>
                  </a:lnSpc>
                </a:pPr>
                <a14:m>
                  <m:oMathPara xmlns:m="http://schemas.openxmlformats.org/officeDocument/2006/math">
                    <m:oMathParaPr>
                      <m:jc m:val="centerGroup"/>
                    </m:oMathParaPr>
                    <m:oMath xmlns:m="http://schemas.openxmlformats.org/officeDocument/2006/math">
                      <m:sSub>
                        <m:sSubPr>
                          <m:ctrlPr>
                            <a:rPr lang="en-US" sz="1600" b="1" i="1">
                              <a:latin typeface="Cambria Math" panose="02040503050406030204" pitchFamily="18" charset="0"/>
                            </a:rPr>
                          </m:ctrlPr>
                        </m:sSubPr>
                        <m:e>
                          <m:r>
                            <a:rPr lang="en-US" sz="1600" b="1" i="1">
                              <a:latin typeface="Cambria Math" panose="02040503050406030204" pitchFamily="18" charset="0"/>
                            </a:rPr>
                            <m:t>(</m:t>
                          </m:r>
                          <m:r>
                            <a:rPr lang="en-US" sz="1600" b="1" i="1">
                              <a:latin typeface="Cambria Math" panose="02040503050406030204" pitchFamily="18" charset="0"/>
                            </a:rPr>
                            <m:t>𝑼𝒏𝒊𝒕</m:t>
                          </m:r>
                          <m:r>
                            <a:rPr lang="en-US" sz="1600" b="1" i="1" smtClean="0">
                              <a:latin typeface="Cambria Math" panose="02040503050406030204" pitchFamily="18" charset="0"/>
                            </a:rPr>
                            <m:t>_</m:t>
                          </m:r>
                          <m:r>
                            <a:rPr lang="en-US" sz="1600" b="1" i="1" smtClean="0">
                              <a:latin typeface="Cambria Math" panose="02040503050406030204" pitchFamily="18" charset="0"/>
                            </a:rPr>
                            <m:t>𝒄𝒂𝒑𝒊𝒕𝒂𝒍</m:t>
                          </m:r>
                          <m:r>
                            <a:rPr lang="en-US" sz="1600" b="1" i="1" smtClean="0">
                              <a:latin typeface="Cambria Math" panose="02040503050406030204" pitchFamily="18" charset="0"/>
                            </a:rPr>
                            <m:t>_</m:t>
                          </m:r>
                          <m:r>
                            <a:rPr lang="en-US" sz="1600" b="1" i="1">
                              <a:latin typeface="Cambria Math" panose="02040503050406030204" pitchFamily="18" charset="0"/>
                            </a:rPr>
                            <m:t>𝒄𝒐𝒔𝒕</m:t>
                          </m:r>
                          <m:r>
                            <a:rPr lang="en-US" sz="1600" b="1" i="1">
                              <a:latin typeface="Cambria Math" panose="02040503050406030204" pitchFamily="18" charset="0"/>
                            </a:rPr>
                            <m:t>)</m:t>
                          </m:r>
                        </m:e>
                        <m:sub>
                          <m:r>
                            <a:rPr lang="en-US" sz="1600" b="1" i="1">
                              <a:latin typeface="Cambria Math" panose="02040503050406030204" pitchFamily="18" charset="0"/>
                            </a:rPr>
                            <m:t>𝒊𝒕</m:t>
                          </m:r>
                        </m:sub>
                      </m:sSub>
                      <m:r>
                        <a:rPr lang="en-US" sz="1600" b="1" i="1">
                          <a:latin typeface="Cambria Math" panose="02040503050406030204" pitchFamily="18" charset="0"/>
                        </a:rPr>
                        <m:t>= </m:t>
                      </m:r>
                      <m:nary>
                        <m:naryPr>
                          <m:chr m:val="∑"/>
                          <m:limLoc m:val="subSup"/>
                          <m:ctrlPr>
                            <a:rPr lang="en-US" sz="1600" b="1" i="1">
                              <a:latin typeface="Cambria Math" panose="02040503050406030204" pitchFamily="18" charset="0"/>
                            </a:rPr>
                          </m:ctrlPr>
                        </m:naryPr>
                        <m:sub>
                          <m:r>
                            <a:rPr lang="en-US" sz="1600" b="1" i="1">
                              <a:latin typeface="Cambria Math" panose="02040503050406030204" pitchFamily="18" charset="0"/>
                            </a:rPr>
                            <m:t>𝒋</m:t>
                          </m:r>
                          <m:r>
                            <a:rPr lang="en-US" sz="1600" b="1" i="1">
                              <a:latin typeface="Cambria Math" panose="02040503050406030204" pitchFamily="18" charset="0"/>
                            </a:rPr>
                            <m:t>=</m:t>
                          </m:r>
                          <m:r>
                            <a:rPr lang="en-US" sz="1600" b="1" i="1">
                              <a:latin typeface="Cambria Math" panose="02040503050406030204" pitchFamily="18" charset="0"/>
                            </a:rPr>
                            <m:t>𝟏</m:t>
                          </m:r>
                        </m:sub>
                        <m:sup>
                          <m:r>
                            <a:rPr lang="en-US" sz="1600" b="1" i="1">
                              <a:latin typeface="Cambria Math" panose="02040503050406030204" pitchFamily="18" charset="0"/>
                            </a:rPr>
                            <m:t>𝒏</m:t>
                          </m:r>
                        </m:sup>
                        <m:e>
                          <m:f>
                            <m:fPr>
                              <m:ctrlPr>
                                <a:rPr lang="en-US" sz="1600" b="1" i="1">
                                  <a:latin typeface="Cambria Math" panose="02040503050406030204" pitchFamily="18" charset="0"/>
                                </a:rPr>
                              </m:ctrlPr>
                            </m:fPr>
                            <m:num>
                              <m:sSub>
                                <m:sSubPr>
                                  <m:ctrlPr>
                                    <a:rPr lang="en-US" sz="1600" b="1" i="1">
                                      <a:latin typeface="Cambria Math" panose="02040503050406030204" pitchFamily="18" charset="0"/>
                                    </a:rPr>
                                  </m:ctrlPr>
                                </m:sSubPr>
                                <m:e>
                                  <m:r>
                                    <a:rPr lang="en-US" sz="1600" b="1" i="1">
                                      <a:latin typeface="Cambria Math" panose="02040503050406030204" pitchFamily="18" charset="0"/>
                                    </a:rPr>
                                    <m:t>𝑪𝒂𝒑𝒊𝒕𝒂𝒍</m:t>
                                  </m:r>
                                </m:e>
                                <m:sub>
                                  <m:r>
                                    <a:rPr lang="en-US" sz="1600" b="1" i="1">
                                      <a:latin typeface="Cambria Math" panose="02040503050406030204" pitchFamily="18" charset="0"/>
                                    </a:rPr>
                                    <m:t>𝒋</m:t>
                                  </m:r>
                                </m:sub>
                              </m:sSub>
                              <m:r>
                                <a:rPr lang="en-US" sz="1600" b="1" i="1">
                                  <a:latin typeface="Cambria Math" panose="02040503050406030204" pitchFamily="18" charset="0"/>
                                </a:rPr>
                                <m:t> </m:t>
                              </m:r>
                            </m:num>
                            <m:den>
                              <m:sSup>
                                <m:sSupPr>
                                  <m:ctrlPr>
                                    <a:rPr lang="en-US" sz="1600" b="1" i="1">
                                      <a:latin typeface="Cambria Math" panose="02040503050406030204" pitchFamily="18" charset="0"/>
                                    </a:rPr>
                                  </m:ctrlPr>
                                </m:sSupPr>
                                <m:e>
                                  <m:r>
                                    <a:rPr lang="en-US" sz="1600" b="1" i="1">
                                      <a:latin typeface="Cambria Math" panose="02040503050406030204" pitchFamily="18" charset="0"/>
                                    </a:rPr>
                                    <m:t>(</m:t>
                                  </m:r>
                                  <m:r>
                                    <a:rPr lang="en-US" sz="1600" b="1" i="1">
                                      <a:latin typeface="Cambria Math" panose="02040503050406030204" pitchFamily="18" charset="0"/>
                                    </a:rPr>
                                    <m:t>𝟏</m:t>
                                  </m:r>
                                  <m:r>
                                    <a:rPr lang="en-US" sz="1600" b="1" i="1">
                                      <a:latin typeface="Cambria Math" panose="02040503050406030204" pitchFamily="18" charset="0"/>
                                    </a:rPr>
                                    <m:t>+</m:t>
                                  </m:r>
                                  <m:r>
                                    <a:rPr lang="en-US" sz="1600" b="1" i="1">
                                      <a:latin typeface="Cambria Math" panose="02040503050406030204" pitchFamily="18" charset="0"/>
                                    </a:rPr>
                                    <m:t>𝒓</m:t>
                                  </m:r>
                                  <m:r>
                                    <a:rPr lang="en-US" sz="1600" b="1" i="1">
                                      <a:latin typeface="Cambria Math" panose="02040503050406030204" pitchFamily="18" charset="0"/>
                                    </a:rPr>
                                    <m:t>)</m:t>
                                  </m:r>
                                </m:e>
                                <m:sup>
                                  <m:r>
                                    <a:rPr lang="en-US" sz="1600" b="1" i="1">
                                      <a:latin typeface="Cambria Math" panose="02040503050406030204" pitchFamily="18" charset="0"/>
                                    </a:rPr>
                                    <m:t>𝒋</m:t>
                                  </m:r>
                                </m:sup>
                              </m:sSup>
                            </m:den>
                          </m:f>
                          <m:r>
                            <a:rPr lang="en-US" sz="1600" b="1" i="1">
                              <a:latin typeface="Cambria Math" panose="02040503050406030204" pitchFamily="18" charset="0"/>
                            </a:rPr>
                            <m:t>/ </m:t>
                          </m:r>
                        </m:e>
                      </m:nary>
                      <m:nary>
                        <m:naryPr>
                          <m:chr m:val="∑"/>
                          <m:limLoc m:val="undOvr"/>
                          <m:ctrlPr>
                            <a:rPr lang="en-US" sz="1600" b="1" i="1">
                              <a:latin typeface="Cambria Math" panose="02040503050406030204" pitchFamily="18" charset="0"/>
                            </a:rPr>
                          </m:ctrlPr>
                        </m:naryPr>
                        <m:sub>
                          <m:r>
                            <a:rPr lang="en-US" sz="1600" b="1" i="1">
                              <a:latin typeface="Cambria Math" panose="02040503050406030204" pitchFamily="18" charset="0"/>
                            </a:rPr>
                            <m:t>𝒋</m:t>
                          </m:r>
                          <m:r>
                            <a:rPr lang="en-US" sz="1600" b="1" i="1">
                              <a:latin typeface="Cambria Math" panose="02040503050406030204" pitchFamily="18" charset="0"/>
                            </a:rPr>
                            <m:t>=</m:t>
                          </m:r>
                          <m:r>
                            <a:rPr lang="en-US" sz="1600" b="1" i="1">
                              <a:latin typeface="Cambria Math" panose="02040503050406030204" pitchFamily="18" charset="0"/>
                            </a:rPr>
                            <m:t>𝟏</m:t>
                          </m:r>
                        </m:sub>
                        <m:sup>
                          <m:r>
                            <a:rPr lang="en-US" sz="1600" b="1" i="1">
                              <a:latin typeface="Cambria Math" panose="02040503050406030204" pitchFamily="18" charset="0"/>
                            </a:rPr>
                            <m:t>𝒏</m:t>
                          </m:r>
                        </m:sup>
                        <m:e>
                          <m:f>
                            <m:fPr>
                              <m:ctrlPr>
                                <a:rPr lang="en-US" sz="1600" b="1" i="1">
                                  <a:latin typeface="Cambria Math" panose="02040503050406030204" pitchFamily="18" charset="0"/>
                                </a:rPr>
                              </m:ctrlPr>
                            </m:fPr>
                            <m:num>
                              <m:sSub>
                                <m:sSubPr>
                                  <m:ctrlPr>
                                    <a:rPr lang="en-US" sz="1600" b="1" i="1">
                                      <a:latin typeface="Cambria Math" panose="02040503050406030204" pitchFamily="18" charset="0"/>
                                    </a:rPr>
                                  </m:ctrlPr>
                                </m:sSubPr>
                                <m:e>
                                  <m:r>
                                    <a:rPr lang="en-US" sz="1600" b="1" i="1">
                                      <a:latin typeface="Cambria Math" panose="02040503050406030204" pitchFamily="18" charset="0"/>
                                    </a:rPr>
                                    <m:t>𝑬𝒍𝒆𝒄𝒕𝒓𝒊𝒄𝒊𝒕𝒚</m:t>
                                  </m:r>
                                </m:e>
                                <m:sub>
                                  <m:r>
                                    <a:rPr lang="en-US" sz="1600" b="1" i="1">
                                      <a:latin typeface="Cambria Math" panose="02040503050406030204" pitchFamily="18" charset="0"/>
                                    </a:rPr>
                                    <m:t>𝒋</m:t>
                                  </m:r>
                                </m:sub>
                              </m:sSub>
                            </m:num>
                            <m:den>
                              <m:sSup>
                                <m:sSupPr>
                                  <m:ctrlPr>
                                    <a:rPr lang="en-US" sz="1600" b="1" i="1">
                                      <a:latin typeface="Cambria Math" panose="02040503050406030204" pitchFamily="18" charset="0"/>
                                    </a:rPr>
                                  </m:ctrlPr>
                                </m:sSupPr>
                                <m:e>
                                  <m:r>
                                    <a:rPr lang="en-US" sz="1600" b="1" i="1">
                                      <a:latin typeface="Cambria Math" panose="02040503050406030204" pitchFamily="18" charset="0"/>
                                    </a:rPr>
                                    <m:t>(</m:t>
                                  </m:r>
                                  <m:r>
                                    <a:rPr lang="en-US" sz="1600" b="1" i="1">
                                      <a:latin typeface="Cambria Math" panose="02040503050406030204" pitchFamily="18" charset="0"/>
                                    </a:rPr>
                                    <m:t>𝟏</m:t>
                                  </m:r>
                                  <m:r>
                                    <a:rPr lang="en-US" sz="1600" b="1" i="1">
                                      <a:latin typeface="Cambria Math" panose="02040503050406030204" pitchFamily="18" charset="0"/>
                                    </a:rPr>
                                    <m:t>+</m:t>
                                  </m:r>
                                  <m:r>
                                    <a:rPr lang="en-US" sz="1600" b="1" i="1">
                                      <a:latin typeface="Cambria Math" panose="02040503050406030204" pitchFamily="18" charset="0"/>
                                    </a:rPr>
                                    <m:t>𝒓</m:t>
                                  </m:r>
                                  <m:r>
                                    <a:rPr lang="en-US" sz="1600" b="1" i="1">
                                      <a:latin typeface="Cambria Math" panose="02040503050406030204" pitchFamily="18" charset="0"/>
                                    </a:rPr>
                                    <m:t>)</m:t>
                                  </m:r>
                                </m:e>
                                <m:sup>
                                  <m:r>
                                    <a:rPr lang="en-US" sz="1600" b="1" i="1">
                                      <a:latin typeface="Cambria Math" panose="02040503050406030204" pitchFamily="18" charset="0"/>
                                    </a:rPr>
                                    <m:t>𝒋</m:t>
                                  </m:r>
                                </m:sup>
                              </m:sSup>
                            </m:den>
                          </m:f>
                        </m:e>
                      </m:nary>
                    </m:oMath>
                  </m:oMathPara>
                </a14:m>
                <a:endParaRPr lang="en-US" sz="1600" i="1" dirty="0">
                  <a:latin typeface="Times New Roman" pitchFamily="18" charset="0"/>
                  <a:cs typeface="Times New Roman" pitchFamily="18" charset="0"/>
                </a:endParaRPr>
              </a:p>
              <a:p>
                <a:pPr>
                  <a:lnSpc>
                    <a:spcPct val="120000"/>
                  </a:lnSpc>
                </a:pPr>
                <a:endParaRPr lang="en-US" sz="2400" dirty="0" smtClean="0"/>
              </a:p>
              <a:p>
                <a:pPr>
                  <a:lnSpc>
                    <a:spcPct val="120000"/>
                  </a:lnSpc>
                </a:pPr>
                <a:r>
                  <a:rPr lang="en-US" sz="2400" dirty="0" smtClean="0"/>
                  <a:t>3) Projected capacity factor of project </a:t>
                </a:r>
                <a:r>
                  <a:rPr lang="en-US" sz="2400" i="1" dirty="0" err="1" smtClean="0"/>
                  <a:t>i</a:t>
                </a:r>
                <a:endParaRPr lang="en-US" sz="2600" b="1" i="1" dirty="0" smtClean="0"/>
              </a:p>
              <a:p>
                <a:pPr algn="ctr">
                  <a:lnSpc>
                    <a:spcPct val="120000"/>
                  </a:lnSpc>
                </a:pPr>
                <a:r>
                  <a:rPr lang="en-US" sz="2600" b="1" dirty="0" smtClean="0"/>
                  <a:t> </a:t>
                </a:r>
                <a14:m>
                  <m:oMath xmlns:m="http://schemas.openxmlformats.org/officeDocument/2006/math">
                    <m:sSub>
                      <m:sSubPr>
                        <m:ctrlPr>
                          <a:rPr lang="en-US" sz="2000" b="1" i="1">
                            <a:latin typeface="Cambria Math" panose="02040503050406030204" pitchFamily="18" charset="0"/>
                          </a:rPr>
                        </m:ctrlPr>
                      </m:sSubPr>
                      <m:e>
                        <m:r>
                          <a:rPr lang="en-US" sz="2000" b="1" i="1">
                            <a:latin typeface="Cambria Math" panose="02040503050406030204" pitchFamily="18" charset="0"/>
                          </a:rPr>
                          <m:t>(</m:t>
                        </m:r>
                        <m:r>
                          <a:rPr lang="en-US" sz="2000" b="1" i="1">
                            <a:latin typeface="Cambria Math" panose="02040503050406030204" pitchFamily="18" charset="0"/>
                          </a:rPr>
                          <m:t>𝑪𝑭</m:t>
                        </m:r>
                        <m:r>
                          <a:rPr lang="en-US" sz="2000" b="1" i="1">
                            <a:latin typeface="Cambria Math" panose="02040503050406030204" pitchFamily="18" charset="0"/>
                          </a:rPr>
                          <m:t>)</m:t>
                        </m:r>
                      </m:e>
                      <m:sub>
                        <m:r>
                          <a:rPr lang="en-US" sz="2000" b="1" i="1">
                            <a:latin typeface="Cambria Math" panose="02040503050406030204" pitchFamily="18" charset="0"/>
                          </a:rPr>
                          <m:t>𝒊</m:t>
                        </m:r>
                        <m:r>
                          <a:rPr lang="en-US" sz="2000" b="1" i="1" smtClean="0">
                            <a:latin typeface="Cambria Math" panose="02040503050406030204" pitchFamily="18" charset="0"/>
                          </a:rPr>
                          <m:t>𝒕</m:t>
                        </m:r>
                      </m:sub>
                    </m:sSub>
                    <m:r>
                      <a:rPr lang="en-US" sz="2000" b="1" i="1">
                        <a:latin typeface="Cambria Math" panose="02040503050406030204" pitchFamily="18" charset="0"/>
                      </a:rPr>
                      <m:t>=</m:t>
                    </m:r>
                    <m:f>
                      <m:fPr>
                        <m:ctrlPr>
                          <a:rPr lang="en-US" sz="2000" b="1" i="1">
                            <a:latin typeface="Cambria Math" panose="02040503050406030204" pitchFamily="18" charset="0"/>
                          </a:rPr>
                        </m:ctrlPr>
                      </m:fPr>
                      <m:num>
                        <m:r>
                          <a:rPr lang="en-US" sz="2000" b="1" i="1">
                            <a:latin typeface="Cambria Math" panose="02040503050406030204" pitchFamily="18" charset="0"/>
                          </a:rPr>
                          <m:t>𝑨𝒏𝒏𝒖𝒂𝒍</m:t>
                        </m:r>
                        <m:r>
                          <a:rPr lang="en-US" sz="2000" b="1" i="1">
                            <a:latin typeface="Cambria Math" panose="02040503050406030204" pitchFamily="18" charset="0"/>
                          </a:rPr>
                          <m:t> </m:t>
                        </m:r>
                        <m:r>
                          <a:rPr lang="en-US" sz="2000" b="1" i="1">
                            <a:latin typeface="Cambria Math" panose="02040503050406030204" pitchFamily="18" charset="0"/>
                          </a:rPr>
                          <m:t>𝑬𝒍𝒆𝒄𝒕𝒊𝒓𝒊𝒄𝒊𝒕𝒚</m:t>
                        </m:r>
                        <m:r>
                          <a:rPr lang="en-US" sz="2000" b="1" i="1">
                            <a:latin typeface="Cambria Math" panose="02040503050406030204" pitchFamily="18" charset="0"/>
                          </a:rPr>
                          <m:t> </m:t>
                        </m:r>
                      </m:num>
                      <m:den>
                        <m:r>
                          <a:rPr lang="en-US" sz="2000" b="1" i="1">
                            <a:latin typeface="Cambria Math" panose="02040503050406030204" pitchFamily="18" charset="0"/>
                          </a:rPr>
                          <m:t>𝟐𝟒</m:t>
                        </m:r>
                        <m:r>
                          <a:rPr lang="en-US" sz="2000" b="1" i="1">
                            <a:latin typeface="Cambria Math" panose="02040503050406030204" pitchFamily="18" charset="0"/>
                          </a:rPr>
                          <m:t>𝒉𝒓𝒔</m:t>
                        </m:r>
                        <m:r>
                          <a:rPr lang="en-US" sz="2000" b="1" i="1">
                            <a:latin typeface="Cambria Math" panose="02040503050406030204" pitchFamily="18" charset="0"/>
                          </a:rPr>
                          <m:t>/</m:t>
                        </m:r>
                        <m:r>
                          <a:rPr lang="en-US" sz="2000" b="1" i="1">
                            <a:latin typeface="Cambria Math" panose="02040503050406030204" pitchFamily="18" charset="0"/>
                          </a:rPr>
                          <m:t>𝒅𝒂𝒚</m:t>
                        </m:r>
                        <m:r>
                          <a:rPr lang="en-US" sz="2000" b="1" i="1">
                            <a:latin typeface="Cambria Math" panose="02040503050406030204" pitchFamily="18" charset="0"/>
                          </a:rPr>
                          <m:t>∗</m:t>
                        </m:r>
                        <m:r>
                          <a:rPr lang="en-US" sz="2000" b="1" i="1">
                            <a:latin typeface="Cambria Math" panose="02040503050406030204" pitchFamily="18" charset="0"/>
                          </a:rPr>
                          <m:t>𝟑𝟔𝟓</m:t>
                        </m:r>
                        <m:r>
                          <a:rPr lang="en-US" sz="2000" b="1" i="1">
                            <a:latin typeface="Cambria Math" panose="02040503050406030204" pitchFamily="18" charset="0"/>
                          </a:rPr>
                          <m:t> </m:t>
                        </m:r>
                        <m:r>
                          <a:rPr lang="en-US" sz="2000" b="1" i="1">
                            <a:latin typeface="Cambria Math" panose="02040503050406030204" pitchFamily="18" charset="0"/>
                          </a:rPr>
                          <m:t>𝒅𝒂𝒚𝒔</m:t>
                        </m:r>
                        <m:r>
                          <a:rPr lang="en-US" sz="2000" b="1" i="1">
                            <a:latin typeface="Cambria Math" panose="02040503050406030204" pitchFamily="18" charset="0"/>
                          </a:rPr>
                          <m:t>∗</m:t>
                        </m:r>
                        <m:r>
                          <a:rPr lang="en-US" sz="2000" b="1" i="1">
                            <a:latin typeface="Cambria Math" panose="02040503050406030204" pitchFamily="18" charset="0"/>
                          </a:rPr>
                          <m:t>𝑷𝒓𝒐𝒆𝒋𝒄𝒕</m:t>
                        </m:r>
                        <m:r>
                          <a:rPr lang="en-US" sz="2000" b="1" i="1">
                            <a:latin typeface="Cambria Math" panose="02040503050406030204" pitchFamily="18" charset="0"/>
                          </a:rPr>
                          <m:t> </m:t>
                        </m:r>
                        <m:r>
                          <a:rPr lang="en-US" sz="2000" b="1" i="1">
                            <a:latin typeface="Cambria Math" panose="02040503050406030204" pitchFamily="18" charset="0"/>
                          </a:rPr>
                          <m:t>𝑺𝒊𝒛𝒆</m:t>
                        </m:r>
                      </m:den>
                    </m:f>
                    <m:r>
                      <a:rPr lang="en-US" sz="2000" b="1" i="1">
                        <a:latin typeface="Cambria Math" panose="02040503050406030204" pitchFamily="18" charset="0"/>
                      </a:rPr>
                      <m:t> </m:t>
                    </m:r>
                  </m:oMath>
                </a14:m>
                <a:endParaRPr lang="en-US" sz="2000" dirty="0"/>
              </a:p>
              <a:p>
                <a:endParaRPr lang="en-US" sz="1600" b="1" dirty="0" smtClean="0"/>
              </a:p>
              <a:p>
                <a:endParaRPr lang="en-US" sz="2600" dirty="0" smtClean="0"/>
              </a:p>
              <a:p>
                <a:endParaRPr lang="en-US" sz="2600" dirty="0" smtClean="0"/>
              </a:p>
              <a:p>
                <a:r>
                  <a:rPr lang="en-US" sz="2600" dirty="0" smtClean="0"/>
                  <a:t> </a:t>
                </a:r>
              </a:p>
              <a:p>
                <a:endParaRPr lang="en-US" sz="2600" b="1" dirty="0" smtClean="0"/>
              </a:p>
              <a:p>
                <a:endParaRPr lang="en-US" sz="2600" b="1" dirty="0" smtClean="0"/>
              </a:p>
              <a:p>
                <a:endParaRPr lang="en-US" sz="2600" b="1" dirty="0" smtClean="0"/>
              </a:p>
              <a:p>
                <a:endParaRPr lang="en-US" sz="2600" b="1" dirty="0" smtClean="0"/>
              </a:p>
              <a:p>
                <a:endParaRPr lang="en-US" sz="2600" b="1" dirty="0" smtClean="0"/>
              </a:p>
              <a:p>
                <a:endParaRPr lang="en-US" sz="2600" b="1" dirty="0" smtClean="0"/>
              </a:p>
            </p:txBody>
          </p:sp>
        </mc:Choice>
        <mc:Fallback>
          <p:sp>
            <p:nvSpPr>
              <p:cNvPr id="9" name="TextBox 8"/>
              <p:cNvSpPr txBox="1">
                <a:spLocks noRot="1" noChangeAspect="1" noMove="1" noResize="1" noEditPoints="1" noAdjustHandles="1" noChangeArrowheads="1" noChangeShapeType="1" noTextEdit="1"/>
              </p:cNvSpPr>
              <p:nvPr/>
            </p:nvSpPr>
            <p:spPr>
              <a:xfrm>
                <a:off x="342900" y="1066800"/>
                <a:ext cx="8458200" cy="9148274"/>
              </a:xfrm>
              <a:prstGeom prst="rect">
                <a:avLst/>
              </a:prstGeom>
              <a:blipFill rotWithShape="0">
                <a:blip r:embed="rId4" cstate="print"/>
                <a:stretch>
                  <a:fillRect l="-1297" t="-533"/>
                </a:stretch>
              </a:blipFill>
            </p:spPr>
            <p:txBody>
              <a:bodyPr/>
              <a:lstStyle/>
              <a:p>
                <a:r>
                  <a:rPr lang="en-US">
                    <a:noFill/>
                  </a:rPr>
                  <a:t> </a:t>
                </a:r>
              </a:p>
            </p:txBody>
          </p:sp>
        </mc:Fallback>
      </mc:AlternateContent>
      <p:sp>
        <p:nvSpPr>
          <p:cNvPr id="307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8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ustDataLst>
      <p:tags r:id="rId1"/>
    </p:custDataLst>
    <p:extLst>
      <p:ext uri="{BB962C8B-B14F-4D97-AF65-F5344CB8AC3E}">
        <p14:creationId xmlns:p14="http://schemas.microsoft.com/office/powerpoint/2010/main" xmlns="" val="957831369"/>
      </p:ext>
    </p:extLst>
  </p:cSld>
  <p:clrMapOvr>
    <a:masterClrMapping/>
  </p:clrMapOvr>
  <p:transition advTm="16622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305800" cy="838200"/>
          </a:xfrm>
        </p:spPr>
        <p:txBody>
          <a:bodyPr>
            <a:noAutofit/>
          </a:bodyPr>
          <a:lstStyle/>
          <a:p>
            <a:r>
              <a:rPr lang="en-US" altLang="zh-CN" sz="3200" b="1" dirty="0" smtClean="0"/>
              <a:t>Descriptive Statistics:</a:t>
            </a:r>
            <a:br>
              <a:rPr lang="en-US" altLang="zh-CN" sz="3200" b="1" dirty="0" smtClean="0"/>
            </a:br>
            <a:r>
              <a:rPr lang="en-US" altLang="zh-CN" sz="3200" b="1" dirty="0" smtClean="0"/>
              <a:t>Variation of unit costs and capacity factors</a:t>
            </a:r>
            <a:endParaRPr lang="zh-CN" altLang="en-US" sz="2800" b="1" dirty="0"/>
          </a:p>
        </p:txBody>
      </p:sp>
      <p:pic>
        <p:nvPicPr>
          <p:cNvPr id="4" name="Picture 3"/>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75422" y="1981200"/>
            <a:ext cx="4296578" cy="3145182"/>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762500" y="1981200"/>
            <a:ext cx="4152900" cy="3145182"/>
          </a:xfrm>
          <a:prstGeom prst="rect">
            <a:avLst/>
          </a:prstGeom>
          <a:noFill/>
          <a:ln>
            <a:noFill/>
          </a:ln>
        </p:spPr>
      </p:pic>
    </p:spTree>
    <p:extLst>
      <p:ext uri="{BB962C8B-B14F-4D97-AF65-F5344CB8AC3E}">
        <p14:creationId xmlns:p14="http://schemas.microsoft.com/office/powerpoint/2010/main" xmlns="" val="177130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nvPr>
        </p:nvGraphicFramePr>
        <p:xfrm>
          <a:off x="609600" y="304800"/>
          <a:ext cx="7772400" cy="6000549"/>
        </p:xfrm>
        <a:graphic>
          <a:graphicData uri="http://schemas.openxmlformats.org/drawingml/2006/table">
            <a:tbl>
              <a:tblPr/>
              <a:tblGrid>
                <a:gridCol w="2779550"/>
                <a:gridCol w="1107882"/>
                <a:gridCol w="1181740"/>
                <a:gridCol w="955239"/>
                <a:gridCol w="960163"/>
                <a:gridCol w="787826"/>
              </a:tblGrid>
              <a:tr h="59638">
                <a:tc>
                  <a:txBody>
                    <a:bodyPr/>
                    <a:lstStyle/>
                    <a:p>
                      <a:pPr marL="0" marR="0">
                        <a:lnSpc>
                          <a:spcPct val="115000"/>
                        </a:lnSpc>
                        <a:spcBef>
                          <a:spcPts val="0"/>
                        </a:spcBef>
                        <a:spcAft>
                          <a:spcPts val="0"/>
                        </a:spcAft>
                      </a:pPr>
                      <a:r>
                        <a:rPr lang="en-US" sz="1100" b="1" dirty="0">
                          <a:solidFill>
                            <a:srgbClr val="000000"/>
                          </a:solidFill>
                          <a:latin typeface="Times New Roman"/>
                          <a:ea typeface="Times New Roman"/>
                          <a:cs typeface="Times New Roman"/>
                        </a:rPr>
                        <a:t>Variable</a:t>
                      </a:r>
                      <a:endParaRPr lang="en-US" sz="1100" dirty="0">
                        <a:latin typeface="Calibri"/>
                        <a:ea typeface="SimSun"/>
                        <a:cs typeface="Times New Roman"/>
                      </a:endParaRPr>
                    </a:p>
                  </a:txBody>
                  <a:tcPr marL="56712" marR="56712"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100" b="1">
                          <a:solidFill>
                            <a:srgbClr val="000000"/>
                          </a:solidFill>
                          <a:latin typeface="Times New Roman"/>
                          <a:ea typeface="Times New Roman"/>
                          <a:cs typeface="Times New Roman"/>
                        </a:rPr>
                        <a:t>Mean</a:t>
                      </a:r>
                      <a:endParaRPr lang="en-US" sz="1100">
                        <a:latin typeface="Calibri"/>
                        <a:ea typeface="SimSun"/>
                        <a:cs typeface="Times New Roman"/>
                      </a:endParaRPr>
                    </a:p>
                  </a:txBody>
                  <a:tcPr marL="56712" marR="56712"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100" b="1">
                          <a:solidFill>
                            <a:srgbClr val="000000"/>
                          </a:solidFill>
                          <a:latin typeface="Times New Roman"/>
                          <a:ea typeface="Times New Roman"/>
                          <a:cs typeface="Times New Roman"/>
                        </a:rPr>
                        <a:t>Std.dev.</a:t>
                      </a:r>
                      <a:endParaRPr lang="en-US" sz="1100">
                        <a:latin typeface="Calibri"/>
                        <a:ea typeface="SimSun"/>
                        <a:cs typeface="Times New Roman"/>
                      </a:endParaRPr>
                    </a:p>
                  </a:txBody>
                  <a:tcPr marL="56712" marR="56712"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100" b="1">
                          <a:solidFill>
                            <a:srgbClr val="000000"/>
                          </a:solidFill>
                          <a:latin typeface="Times New Roman"/>
                          <a:ea typeface="Times New Roman"/>
                          <a:cs typeface="Times New Roman"/>
                        </a:rPr>
                        <a:t>Max</a:t>
                      </a:r>
                      <a:endParaRPr lang="en-US" sz="1100">
                        <a:latin typeface="Calibri"/>
                        <a:ea typeface="SimSun"/>
                        <a:cs typeface="Times New Roman"/>
                      </a:endParaRPr>
                    </a:p>
                  </a:txBody>
                  <a:tcPr marL="56712" marR="56712"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100" b="1">
                          <a:solidFill>
                            <a:srgbClr val="000000"/>
                          </a:solidFill>
                          <a:latin typeface="Times New Roman"/>
                          <a:ea typeface="Times New Roman"/>
                          <a:cs typeface="Times New Roman"/>
                        </a:rPr>
                        <a:t>Min</a:t>
                      </a:r>
                      <a:endParaRPr lang="en-US" sz="1100">
                        <a:latin typeface="Calibri"/>
                        <a:ea typeface="SimSun"/>
                        <a:cs typeface="Times New Roman"/>
                      </a:endParaRPr>
                    </a:p>
                  </a:txBody>
                  <a:tcPr marL="56712" marR="56712"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100" b="1">
                          <a:solidFill>
                            <a:srgbClr val="000000"/>
                          </a:solidFill>
                          <a:latin typeface="Times New Roman"/>
                          <a:ea typeface="Times New Roman"/>
                          <a:cs typeface="Times New Roman"/>
                        </a:rPr>
                        <a:t>N</a:t>
                      </a:r>
                      <a:endParaRPr lang="en-US" sz="1100">
                        <a:latin typeface="Calibri"/>
                        <a:ea typeface="SimSun"/>
                        <a:cs typeface="Times New Roman"/>
                      </a:endParaRPr>
                    </a:p>
                  </a:txBody>
                  <a:tcPr marL="56712" marR="56712" marT="0" marB="0" anchor="b">
                    <a:lnL>
                      <a:noFill/>
                    </a:lnL>
                    <a:lnR>
                      <a:noFill/>
                    </a:lnR>
                    <a:lnT w="19050" cap="flat" cmpd="sng" algn="ctr">
                      <a:solidFill>
                        <a:srgbClr val="000000"/>
                      </a:solidFill>
                      <a:prstDash val="solid"/>
                      <a:round/>
                      <a:headEnd type="none" w="med" len="med"/>
                      <a:tailEnd type="none" w="med" len="med"/>
                    </a:lnT>
                    <a:lnB>
                      <a:noFill/>
                    </a:lnB>
                  </a:tcPr>
                </a:tc>
              </a:tr>
              <a:tr h="212045">
                <a:tc>
                  <a:txBody>
                    <a:bodyPr/>
                    <a:lstStyle/>
                    <a:p>
                      <a:pPr>
                        <a:lnSpc>
                          <a:spcPct val="115000"/>
                        </a:lnSpc>
                      </a:pPr>
                      <a:endParaRPr lang="en-US" sz="1100" dirty="0">
                        <a:latin typeface="Calibri"/>
                      </a:endParaRPr>
                    </a:p>
                  </a:txBody>
                  <a:tcPr marL="56712" marR="56712"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nSpc>
                          <a:spcPct val="115000"/>
                        </a:lnSpc>
                      </a:pPr>
                      <a:endParaRPr lang="en-US" sz="1100">
                        <a:latin typeface="Calibri"/>
                      </a:endParaRPr>
                    </a:p>
                  </a:txBody>
                  <a:tcPr marL="56712" marR="56712"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nSpc>
                          <a:spcPct val="115000"/>
                        </a:lnSpc>
                      </a:pPr>
                      <a:endParaRPr lang="en-US" sz="1100">
                        <a:latin typeface="Calibri"/>
                      </a:endParaRPr>
                    </a:p>
                  </a:txBody>
                  <a:tcPr marL="56712" marR="56712"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nSpc>
                          <a:spcPct val="115000"/>
                        </a:lnSpc>
                      </a:pPr>
                      <a:endParaRPr lang="en-US" sz="1100">
                        <a:latin typeface="Calibri"/>
                      </a:endParaRPr>
                    </a:p>
                  </a:txBody>
                  <a:tcPr marL="56712" marR="56712"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nSpc>
                          <a:spcPct val="115000"/>
                        </a:lnSpc>
                      </a:pPr>
                      <a:endParaRPr lang="en-US" sz="1100">
                        <a:latin typeface="Calibri"/>
                      </a:endParaRPr>
                    </a:p>
                  </a:txBody>
                  <a:tcPr marL="56712" marR="56712"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nSpc>
                          <a:spcPct val="115000"/>
                        </a:lnSpc>
                      </a:pPr>
                      <a:endParaRPr lang="en-US" sz="1100">
                        <a:latin typeface="Calibri"/>
                      </a:endParaRPr>
                    </a:p>
                  </a:txBody>
                  <a:tcPr marL="56712" marR="56712" marT="0" marB="0" anchor="b">
                    <a:lnL>
                      <a:noFill/>
                    </a:lnL>
                    <a:lnR>
                      <a:noFill/>
                    </a:lnR>
                    <a:lnT>
                      <a:noFill/>
                    </a:lnT>
                    <a:lnB w="19050" cap="flat" cmpd="sng" algn="ctr">
                      <a:solidFill>
                        <a:srgbClr val="000000"/>
                      </a:solidFill>
                      <a:prstDash val="solid"/>
                      <a:round/>
                      <a:headEnd type="none" w="med" len="med"/>
                      <a:tailEnd type="none" w="med" len="med"/>
                    </a:lnB>
                  </a:tcPr>
                </a:tc>
              </a:tr>
              <a:tr h="212045">
                <a:tc>
                  <a:txBody>
                    <a:bodyPr/>
                    <a:lstStyle/>
                    <a:p>
                      <a:pPr marL="0" marR="0">
                        <a:lnSpc>
                          <a:spcPct val="115000"/>
                        </a:lnSpc>
                        <a:spcBef>
                          <a:spcPts val="0"/>
                        </a:spcBef>
                        <a:spcAft>
                          <a:spcPts val="0"/>
                        </a:spcAft>
                      </a:pPr>
                      <a:r>
                        <a:rPr lang="en-US" sz="1100" b="1" dirty="0">
                          <a:solidFill>
                            <a:srgbClr val="000000"/>
                          </a:solidFill>
                          <a:latin typeface="Times New Roman"/>
                          <a:ea typeface="Times New Roman"/>
                          <a:cs typeface="Times New Roman"/>
                        </a:rPr>
                        <a:t>Unit cost</a:t>
                      </a:r>
                      <a:r>
                        <a:rPr lang="en-US" sz="1100" dirty="0">
                          <a:solidFill>
                            <a:srgbClr val="000000"/>
                          </a:solidFill>
                          <a:latin typeface="Times New Roman"/>
                          <a:ea typeface="Times New Roman"/>
                          <a:cs typeface="Times New Roman"/>
                        </a:rPr>
                        <a:t>  (RMB/kWh)</a:t>
                      </a:r>
                      <a:endParaRPr lang="en-US" sz="1100" dirty="0">
                        <a:latin typeface="Calibri"/>
                        <a:ea typeface="SimSun"/>
                        <a:cs typeface="Times New Roman"/>
                      </a:endParaRPr>
                    </a:p>
                  </a:txBody>
                  <a:tcPr marL="56712" marR="56712"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0.523</a:t>
                      </a:r>
                      <a:endParaRPr lang="en-US" sz="1100">
                        <a:latin typeface="Calibri"/>
                        <a:ea typeface="SimSun"/>
                        <a:cs typeface="Times New Roman"/>
                      </a:endParaRPr>
                    </a:p>
                  </a:txBody>
                  <a:tcPr marL="56712" marR="56712"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0.076</a:t>
                      </a:r>
                      <a:endParaRPr lang="en-US" sz="1100">
                        <a:latin typeface="Calibri"/>
                        <a:ea typeface="SimSun"/>
                        <a:cs typeface="Times New Roman"/>
                      </a:endParaRPr>
                    </a:p>
                  </a:txBody>
                  <a:tcPr marL="56712" marR="56712"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tabLst>
                          <a:tab pos="2971800" algn="ctr"/>
                          <a:tab pos="5943600" algn="r"/>
                        </a:tabLst>
                      </a:pPr>
                      <a:r>
                        <a:rPr lang="en-US" sz="1100">
                          <a:solidFill>
                            <a:srgbClr val="000000"/>
                          </a:solidFill>
                          <a:latin typeface="Times New Roman"/>
                          <a:ea typeface="Times New Roman"/>
                          <a:cs typeface="Times New Roman"/>
                        </a:rPr>
                        <a:t>1.007</a:t>
                      </a:r>
                      <a:endParaRPr lang="en-US" sz="1100">
                        <a:latin typeface="Calibri"/>
                        <a:ea typeface="SimSun"/>
                        <a:cs typeface="Times New Roman"/>
                      </a:endParaRPr>
                    </a:p>
                  </a:txBody>
                  <a:tcPr marL="56712" marR="56712"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tabLst>
                          <a:tab pos="2971800" algn="ctr"/>
                          <a:tab pos="5943600" algn="r"/>
                        </a:tabLst>
                      </a:pPr>
                      <a:r>
                        <a:rPr lang="en-US" sz="1100">
                          <a:solidFill>
                            <a:srgbClr val="000000"/>
                          </a:solidFill>
                          <a:latin typeface="Times New Roman"/>
                          <a:ea typeface="Times New Roman"/>
                          <a:cs typeface="Times New Roman"/>
                        </a:rPr>
                        <a:t>0.335</a:t>
                      </a:r>
                      <a:endParaRPr lang="en-US" sz="1100">
                        <a:latin typeface="Calibri"/>
                        <a:ea typeface="SimSun"/>
                        <a:cs typeface="Times New Roman"/>
                      </a:endParaRPr>
                    </a:p>
                  </a:txBody>
                  <a:tcPr marL="56712" marR="56712"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tabLst>
                          <a:tab pos="2971800" algn="ctr"/>
                          <a:tab pos="5943600" algn="r"/>
                        </a:tabLst>
                      </a:pPr>
                      <a:r>
                        <a:rPr lang="en-US" sz="1100">
                          <a:solidFill>
                            <a:srgbClr val="000000"/>
                          </a:solidFill>
                          <a:latin typeface="Times New Roman"/>
                          <a:ea typeface="Times New Roman"/>
                          <a:cs typeface="Times New Roman"/>
                        </a:rPr>
                        <a:t>492</a:t>
                      </a:r>
                      <a:endParaRPr lang="en-US" sz="1100">
                        <a:latin typeface="Calibri"/>
                        <a:ea typeface="SimSun"/>
                        <a:cs typeface="Times New Roman"/>
                      </a:endParaRPr>
                    </a:p>
                  </a:txBody>
                  <a:tcPr marL="56712" marR="56712" marT="0" marB="0" anchor="b">
                    <a:lnL>
                      <a:noFill/>
                    </a:lnL>
                    <a:lnR>
                      <a:noFill/>
                    </a:lnR>
                    <a:lnT w="19050" cap="flat" cmpd="sng" algn="ctr">
                      <a:solidFill>
                        <a:srgbClr val="000000"/>
                      </a:solidFill>
                      <a:prstDash val="solid"/>
                      <a:round/>
                      <a:headEnd type="none" w="med" len="med"/>
                      <a:tailEnd type="none" w="med" len="med"/>
                    </a:lnT>
                    <a:lnB>
                      <a:noFill/>
                    </a:lnB>
                  </a:tcPr>
                </a:tc>
              </a:tr>
              <a:tr h="212045">
                <a:tc>
                  <a:txBody>
                    <a:bodyPr/>
                    <a:lstStyle/>
                    <a:p>
                      <a:pPr marL="0" marR="0">
                        <a:lnSpc>
                          <a:spcPct val="115000"/>
                        </a:lnSpc>
                        <a:spcBef>
                          <a:spcPts val="0"/>
                        </a:spcBef>
                        <a:spcAft>
                          <a:spcPts val="0"/>
                        </a:spcAft>
                      </a:pPr>
                      <a:r>
                        <a:rPr lang="en-US" sz="1100" b="1" dirty="0">
                          <a:solidFill>
                            <a:srgbClr val="000000"/>
                          </a:solidFill>
                          <a:latin typeface="Times New Roman"/>
                          <a:ea typeface="Times New Roman"/>
                          <a:cs typeface="Times New Roman"/>
                        </a:rPr>
                        <a:t>Unit capital cost</a:t>
                      </a:r>
                      <a:r>
                        <a:rPr lang="en-US" sz="1100" dirty="0">
                          <a:solidFill>
                            <a:srgbClr val="000000"/>
                          </a:solidFill>
                          <a:latin typeface="Times New Roman"/>
                          <a:ea typeface="Times New Roman"/>
                          <a:cs typeface="Times New Roman"/>
                        </a:rPr>
                        <a:t> (RMB/kWh)</a:t>
                      </a:r>
                      <a:endParaRPr lang="en-US" sz="1100" dirty="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0.425</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0.066</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0.780</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0.256</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492</a:t>
                      </a:r>
                      <a:endParaRPr lang="en-US" sz="1100">
                        <a:latin typeface="Calibri"/>
                        <a:ea typeface="SimSun"/>
                        <a:cs typeface="Times New Roman"/>
                      </a:endParaRPr>
                    </a:p>
                  </a:txBody>
                  <a:tcPr marL="56712" marR="56712" marT="0" marB="0" anchor="b">
                    <a:lnL>
                      <a:noFill/>
                    </a:lnL>
                    <a:lnR>
                      <a:noFill/>
                    </a:lnR>
                    <a:lnT>
                      <a:noFill/>
                    </a:lnT>
                    <a:lnB>
                      <a:noFill/>
                    </a:lnB>
                  </a:tcPr>
                </a:tc>
              </a:tr>
              <a:tr h="212045">
                <a:tc>
                  <a:txBody>
                    <a:bodyPr/>
                    <a:lstStyle/>
                    <a:p>
                      <a:pPr marL="0" marR="0">
                        <a:lnSpc>
                          <a:spcPct val="115000"/>
                        </a:lnSpc>
                        <a:spcBef>
                          <a:spcPts val="0"/>
                        </a:spcBef>
                        <a:spcAft>
                          <a:spcPts val="0"/>
                        </a:spcAft>
                      </a:pPr>
                      <a:r>
                        <a:rPr lang="en-US" sz="1100" b="1">
                          <a:solidFill>
                            <a:srgbClr val="000000"/>
                          </a:solidFill>
                          <a:latin typeface="Times New Roman"/>
                          <a:ea typeface="Times New Roman"/>
                          <a:cs typeface="Times New Roman"/>
                        </a:rPr>
                        <a:t>Unit O&amp;M cost</a:t>
                      </a:r>
                      <a:r>
                        <a:rPr lang="en-US" sz="1100">
                          <a:solidFill>
                            <a:srgbClr val="000000"/>
                          </a:solidFill>
                          <a:latin typeface="Times New Roman"/>
                          <a:ea typeface="Times New Roman"/>
                          <a:cs typeface="Times New Roman"/>
                        </a:rPr>
                        <a:t> (RMB/kWh)</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0.098</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0.028</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0.227</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0.011</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492</a:t>
                      </a:r>
                      <a:endParaRPr lang="en-US" sz="1100">
                        <a:latin typeface="Calibri"/>
                        <a:ea typeface="SimSun"/>
                        <a:cs typeface="Times New Roman"/>
                      </a:endParaRPr>
                    </a:p>
                  </a:txBody>
                  <a:tcPr marL="56712" marR="56712" marT="0" marB="0" anchor="b">
                    <a:lnL>
                      <a:noFill/>
                    </a:lnL>
                    <a:lnR>
                      <a:noFill/>
                    </a:lnR>
                    <a:lnT>
                      <a:noFill/>
                    </a:lnT>
                    <a:lnB>
                      <a:noFill/>
                    </a:lnB>
                  </a:tcPr>
                </a:tc>
              </a:tr>
              <a:tr h="212045">
                <a:tc>
                  <a:txBody>
                    <a:bodyPr/>
                    <a:lstStyle/>
                    <a:p>
                      <a:pPr marL="0" marR="0">
                        <a:lnSpc>
                          <a:spcPct val="115000"/>
                        </a:lnSpc>
                        <a:spcBef>
                          <a:spcPts val="0"/>
                        </a:spcBef>
                        <a:spcAft>
                          <a:spcPts val="0"/>
                        </a:spcAft>
                      </a:pPr>
                      <a:r>
                        <a:rPr lang="en-US" sz="1100" b="1" dirty="0">
                          <a:solidFill>
                            <a:srgbClr val="000000"/>
                          </a:solidFill>
                          <a:latin typeface="Times New Roman"/>
                          <a:ea typeface="Times New Roman"/>
                          <a:cs typeface="Times New Roman"/>
                        </a:rPr>
                        <a:t>Capacity factor</a:t>
                      </a:r>
                      <a:endParaRPr lang="en-US" sz="1100" dirty="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0.253</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0.028</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0.367</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tabLst>
                          <a:tab pos="2971800" algn="ctr"/>
                          <a:tab pos="5943600" algn="r"/>
                        </a:tabLst>
                      </a:pPr>
                      <a:r>
                        <a:rPr lang="en-US" sz="1100">
                          <a:solidFill>
                            <a:srgbClr val="000000"/>
                          </a:solidFill>
                          <a:latin typeface="Times New Roman"/>
                          <a:ea typeface="Times New Roman"/>
                          <a:cs typeface="Times New Roman"/>
                        </a:rPr>
                        <a:t>0.144</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tabLst>
                          <a:tab pos="2971800" algn="ctr"/>
                          <a:tab pos="5943600" algn="r"/>
                        </a:tabLst>
                      </a:pPr>
                      <a:r>
                        <a:rPr lang="en-US" sz="1100">
                          <a:solidFill>
                            <a:srgbClr val="000000"/>
                          </a:solidFill>
                          <a:latin typeface="Times New Roman"/>
                          <a:ea typeface="Times New Roman"/>
                          <a:cs typeface="Times New Roman"/>
                        </a:rPr>
                        <a:t>510</a:t>
                      </a:r>
                      <a:endParaRPr lang="en-US" sz="1100">
                        <a:latin typeface="Calibri"/>
                        <a:ea typeface="SimSun"/>
                        <a:cs typeface="Times New Roman"/>
                      </a:endParaRPr>
                    </a:p>
                  </a:txBody>
                  <a:tcPr marL="56712" marR="56712" marT="0" marB="0" anchor="b">
                    <a:lnL>
                      <a:noFill/>
                    </a:lnL>
                    <a:lnR>
                      <a:noFill/>
                    </a:lnR>
                    <a:lnT>
                      <a:noFill/>
                    </a:lnT>
                    <a:lnB>
                      <a:noFill/>
                    </a:lnB>
                  </a:tcPr>
                </a:tc>
              </a:tr>
              <a:tr h="424089">
                <a:tc>
                  <a:txBody>
                    <a:bodyPr/>
                    <a:lstStyle/>
                    <a:p>
                      <a:pPr marL="0" marR="0">
                        <a:lnSpc>
                          <a:spcPct val="115000"/>
                        </a:lnSpc>
                        <a:spcBef>
                          <a:spcPts val="0"/>
                        </a:spcBef>
                        <a:spcAft>
                          <a:spcPts val="0"/>
                        </a:spcAft>
                      </a:pPr>
                      <a:r>
                        <a:rPr lang="en-US" sz="1100" b="1">
                          <a:solidFill>
                            <a:srgbClr val="000000"/>
                          </a:solidFill>
                          <a:latin typeface="Times New Roman"/>
                          <a:ea typeface="Times New Roman"/>
                          <a:cs typeface="Times New Roman"/>
                        </a:rPr>
                        <a:t>Manufacturer's knowledge stock </a:t>
                      </a:r>
                      <a:r>
                        <a:rPr lang="en-US" sz="1100">
                          <a:solidFill>
                            <a:srgbClr val="000000"/>
                          </a:solidFill>
                          <a:latin typeface="Times New Roman"/>
                          <a:ea typeface="Times New Roman"/>
                          <a:cs typeface="Times New Roman"/>
                        </a:rPr>
                        <a:t>(Decay rate = 0.15)</a:t>
                      </a:r>
                      <a:r>
                        <a:rPr lang="en-US" sz="1100" b="1">
                          <a:solidFill>
                            <a:srgbClr val="000000"/>
                          </a:solidFill>
                          <a:latin typeface="Times New Roman"/>
                          <a:ea typeface="Times New Roman"/>
                          <a:cs typeface="Times New Roman"/>
                        </a:rPr>
                        <a:t> </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18.40</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36.9</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228.8</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504</a:t>
                      </a:r>
                      <a:endParaRPr lang="en-US" sz="1100">
                        <a:latin typeface="Calibri"/>
                        <a:ea typeface="SimSun"/>
                        <a:cs typeface="Times New Roman"/>
                      </a:endParaRPr>
                    </a:p>
                  </a:txBody>
                  <a:tcPr marL="56712" marR="56712" marT="0" marB="0" anchor="b">
                    <a:lnL>
                      <a:noFill/>
                    </a:lnL>
                    <a:lnR>
                      <a:noFill/>
                    </a:lnR>
                    <a:lnT>
                      <a:noFill/>
                    </a:lnT>
                    <a:lnB>
                      <a:noFill/>
                    </a:lnB>
                  </a:tcPr>
                </a:tc>
              </a:tr>
              <a:tr h="424089">
                <a:tc>
                  <a:txBody>
                    <a:bodyPr/>
                    <a:lstStyle/>
                    <a:p>
                      <a:pPr marL="0" marR="0">
                        <a:lnSpc>
                          <a:spcPct val="115000"/>
                        </a:lnSpc>
                        <a:spcBef>
                          <a:spcPts val="0"/>
                        </a:spcBef>
                        <a:spcAft>
                          <a:spcPts val="0"/>
                        </a:spcAft>
                      </a:pPr>
                      <a:r>
                        <a:rPr lang="en-US" sz="1100" b="1">
                          <a:solidFill>
                            <a:srgbClr val="000000"/>
                          </a:solidFill>
                          <a:latin typeface="Times New Roman"/>
                          <a:ea typeface="Times New Roman"/>
                          <a:cs typeface="Times New Roman"/>
                        </a:rPr>
                        <a:t>Manufacturer's cumulative installed capacity </a:t>
                      </a:r>
                      <a:r>
                        <a:rPr lang="en-US" sz="1100">
                          <a:solidFill>
                            <a:srgbClr val="000000"/>
                          </a:solidFill>
                          <a:latin typeface="Times New Roman"/>
                          <a:ea typeface="Times New Roman"/>
                          <a:cs typeface="Times New Roman"/>
                        </a:rPr>
                        <a:t>(GW)</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0.685</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0.777</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2.621</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504</a:t>
                      </a:r>
                      <a:endParaRPr lang="en-US" sz="1100">
                        <a:latin typeface="Calibri"/>
                        <a:ea typeface="SimSun"/>
                        <a:cs typeface="Times New Roman"/>
                      </a:endParaRPr>
                    </a:p>
                  </a:txBody>
                  <a:tcPr marL="56712" marR="56712" marT="0" marB="0" anchor="b">
                    <a:lnL>
                      <a:noFill/>
                    </a:lnL>
                    <a:lnR>
                      <a:noFill/>
                    </a:lnR>
                    <a:lnT>
                      <a:noFill/>
                    </a:lnT>
                    <a:lnB>
                      <a:noFill/>
                    </a:lnB>
                  </a:tcPr>
                </a:tc>
              </a:tr>
              <a:tr h="492396">
                <a:tc>
                  <a:txBody>
                    <a:bodyPr/>
                    <a:lstStyle/>
                    <a:p>
                      <a:pPr marL="0" marR="0">
                        <a:lnSpc>
                          <a:spcPct val="115000"/>
                        </a:lnSpc>
                        <a:spcBef>
                          <a:spcPts val="0"/>
                        </a:spcBef>
                        <a:spcAft>
                          <a:spcPts val="0"/>
                        </a:spcAft>
                      </a:pPr>
                      <a:r>
                        <a:rPr lang="en-US" sz="1100" b="1" dirty="0">
                          <a:solidFill>
                            <a:srgbClr val="000000"/>
                          </a:solidFill>
                          <a:latin typeface="Times New Roman"/>
                          <a:ea typeface="Times New Roman"/>
                          <a:cs typeface="Times New Roman"/>
                        </a:rPr>
                        <a:t>Developer's cumulative installed capacity in CDM projects </a:t>
                      </a:r>
                      <a:r>
                        <a:rPr lang="en-US" sz="1100" dirty="0">
                          <a:solidFill>
                            <a:srgbClr val="000000"/>
                          </a:solidFill>
                          <a:latin typeface="Times New Roman"/>
                          <a:ea typeface="Times New Roman"/>
                          <a:cs typeface="Times New Roman"/>
                        </a:rPr>
                        <a:t>(GW)</a:t>
                      </a:r>
                      <a:endParaRPr lang="en-US" sz="1100" dirty="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dirty="0">
                          <a:solidFill>
                            <a:srgbClr val="000000"/>
                          </a:solidFill>
                          <a:latin typeface="Times New Roman"/>
                          <a:ea typeface="Times New Roman"/>
                          <a:cs typeface="Times New Roman"/>
                        </a:rPr>
                        <a:t>0.722</a:t>
                      </a:r>
                      <a:endParaRPr lang="en-US" sz="1100" dirty="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0.965</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3.338</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510</a:t>
                      </a:r>
                      <a:endParaRPr lang="en-US" sz="1100">
                        <a:latin typeface="Calibri"/>
                        <a:ea typeface="SimSun"/>
                        <a:cs typeface="Times New Roman"/>
                      </a:endParaRPr>
                    </a:p>
                  </a:txBody>
                  <a:tcPr marL="56712" marR="56712" marT="0" marB="0" anchor="b">
                    <a:lnL>
                      <a:noFill/>
                    </a:lnL>
                    <a:lnR>
                      <a:noFill/>
                    </a:lnR>
                    <a:lnT>
                      <a:noFill/>
                    </a:lnT>
                    <a:lnB>
                      <a:noFill/>
                    </a:lnB>
                  </a:tcPr>
                </a:tc>
              </a:tr>
              <a:tr h="424089">
                <a:tc>
                  <a:txBody>
                    <a:bodyPr/>
                    <a:lstStyle/>
                    <a:p>
                      <a:pPr marL="0" marR="0">
                        <a:lnSpc>
                          <a:spcPct val="115000"/>
                        </a:lnSpc>
                        <a:spcBef>
                          <a:spcPts val="0"/>
                        </a:spcBef>
                        <a:spcAft>
                          <a:spcPts val="0"/>
                        </a:spcAft>
                      </a:pPr>
                      <a:r>
                        <a:rPr lang="en-US" sz="1100" b="1">
                          <a:solidFill>
                            <a:srgbClr val="000000"/>
                          </a:solidFill>
                          <a:latin typeface="Times New Roman"/>
                          <a:ea typeface="Times New Roman"/>
                          <a:cs typeface="Times New Roman"/>
                        </a:rPr>
                        <a:t>Cooperating installed capacity in CDM projects </a:t>
                      </a:r>
                      <a:r>
                        <a:rPr lang="en-US" sz="1100">
                          <a:solidFill>
                            <a:srgbClr val="000000"/>
                          </a:solidFill>
                          <a:latin typeface="Times New Roman"/>
                          <a:ea typeface="Times New Roman"/>
                          <a:cs typeface="Times New Roman"/>
                        </a:rPr>
                        <a:t>(GW)</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0.123</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dirty="0">
                          <a:solidFill>
                            <a:srgbClr val="000000"/>
                          </a:solidFill>
                          <a:latin typeface="Times New Roman"/>
                          <a:ea typeface="Times New Roman"/>
                          <a:cs typeface="Times New Roman"/>
                        </a:rPr>
                        <a:t>0.214</a:t>
                      </a:r>
                      <a:endParaRPr lang="en-US" sz="1100" dirty="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0.938</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510</a:t>
                      </a:r>
                      <a:endParaRPr lang="en-US" sz="1100">
                        <a:latin typeface="Calibri"/>
                        <a:ea typeface="SimSun"/>
                        <a:cs typeface="Times New Roman"/>
                      </a:endParaRPr>
                    </a:p>
                  </a:txBody>
                  <a:tcPr marL="56712" marR="56712" marT="0" marB="0" anchor="b">
                    <a:lnL>
                      <a:noFill/>
                    </a:lnL>
                    <a:lnR>
                      <a:noFill/>
                    </a:lnR>
                    <a:lnT>
                      <a:noFill/>
                    </a:lnT>
                    <a:lnB>
                      <a:noFill/>
                    </a:lnB>
                  </a:tcPr>
                </a:tc>
              </a:tr>
              <a:tr h="424089">
                <a:tc>
                  <a:txBody>
                    <a:bodyPr/>
                    <a:lstStyle/>
                    <a:p>
                      <a:pPr marL="0" marR="0">
                        <a:lnSpc>
                          <a:spcPct val="115000"/>
                        </a:lnSpc>
                        <a:spcBef>
                          <a:spcPts val="0"/>
                        </a:spcBef>
                        <a:spcAft>
                          <a:spcPts val="0"/>
                        </a:spcAft>
                      </a:pPr>
                      <a:r>
                        <a:rPr lang="en-US" sz="1100" b="1">
                          <a:solidFill>
                            <a:srgbClr val="000000"/>
                          </a:solidFill>
                          <a:latin typeface="Times New Roman"/>
                          <a:ea typeface="Times New Roman"/>
                          <a:cs typeface="Times New Roman"/>
                        </a:rPr>
                        <a:t>Province level cumulative installed capacity </a:t>
                      </a:r>
                      <a:r>
                        <a:rPr lang="en-US" sz="1100">
                          <a:solidFill>
                            <a:srgbClr val="000000"/>
                          </a:solidFill>
                          <a:latin typeface="Times New Roman"/>
                          <a:ea typeface="Times New Roman"/>
                          <a:cs typeface="Times New Roman"/>
                        </a:rPr>
                        <a:t>(GW)</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0.791</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dirty="0">
                          <a:solidFill>
                            <a:srgbClr val="000000"/>
                          </a:solidFill>
                          <a:latin typeface="Times New Roman"/>
                          <a:ea typeface="Times New Roman"/>
                          <a:cs typeface="Times New Roman"/>
                        </a:rPr>
                        <a:t>1.029</a:t>
                      </a:r>
                      <a:endParaRPr lang="en-US" sz="1100" dirty="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3.679</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510</a:t>
                      </a:r>
                      <a:endParaRPr lang="en-US" sz="1100">
                        <a:latin typeface="Calibri"/>
                        <a:ea typeface="SimSun"/>
                        <a:cs typeface="Times New Roman"/>
                      </a:endParaRPr>
                    </a:p>
                  </a:txBody>
                  <a:tcPr marL="56712" marR="56712" marT="0" marB="0" anchor="b">
                    <a:lnL>
                      <a:noFill/>
                    </a:lnL>
                    <a:lnR>
                      <a:noFill/>
                    </a:lnR>
                    <a:lnT>
                      <a:noFill/>
                    </a:lnT>
                    <a:lnB>
                      <a:noFill/>
                    </a:lnB>
                  </a:tcPr>
                </a:tc>
              </a:tr>
              <a:tr h="424089">
                <a:tc>
                  <a:txBody>
                    <a:bodyPr/>
                    <a:lstStyle/>
                    <a:p>
                      <a:pPr marL="0" marR="0">
                        <a:lnSpc>
                          <a:spcPct val="115000"/>
                        </a:lnSpc>
                        <a:spcBef>
                          <a:spcPts val="0"/>
                        </a:spcBef>
                        <a:spcAft>
                          <a:spcPts val="0"/>
                        </a:spcAft>
                      </a:pPr>
                      <a:r>
                        <a:rPr lang="en-US" sz="1100" b="1">
                          <a:solidFill>
                            <a:srgbClr val="000000"/>
                          </a:solidFill>
                          <a:latin typeface="Times New Roman"/>
                          <a:ea typeface="Times New Roman"/>
                          <a:cs typeface="Times New Roman"/>
                        </a:rPr>
                        <a:t>Industrial level cumulative installed capacity </a:t>
                      </a:r>
                      <a:r>
                        <a:rPr lang="en-US" sz="1100">
                          <a:solidFill>
                            <a:srgbClr val="000000"/>
                          </a:solidFill>
                          <a:latin typeface="Times New Roman"/>
                          <a:ea typeface="Times New Roman"/>
                          <a:cs typeface="Times New Roman"/>
                        </a:rPr>
                        <a:t>(GW)</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3.518</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dirty="0">
                          <a:solidFill>
                            <a:srgbClr val="000000"/>
                          </a:solidFill>
                          <a:latin typeface="Times New Roman"/>
                          <a:ea typeface="Times New Roman"/>
                          <a:cs typeface="Times New Roman"/>
                        </a:rPr>
                        <a:t>2.420</a:t>
                      </a:r>
                      <a:endParaRPr lang="en-US" sz="1100" dirty="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6.602</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0.056</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510</a:t>
                      </a:r>
                      <a:endParaRPr lang="en-US" sz="1100">
                        <a:latin typeface="Calibri"/>
                        <a:ea typeface="SimSun"/>
                        <a:cs typeface="Times New Roman"/>
                      </a:endParaRPr>
                    </a:p>
                  </a:txBody>
                  <a:tcPr marL="56712" marR="56712" marT="0" marB="0" anchor="b">
                    <a:lnL>
                      <a:noFill/>
                    </a:lnL>
                    <a:lnR>
                      <a:noFill/>
                    </a:lnR>
                    <a:lnT>
                      <a:noFill/>
                    </a:lnT>
                    <a:lnB>
                      <a:noFill/>
                    </a:lnB>
                  </a:tcPr>
                </a:tc>
              </a:tr>
              <a:tr h="212045">
                <a:tc>
                  <a:txBody>
                    <a:bodyPr/>
                    <a:lstStyle/>
                    <a:p>
                      <a:pPr marL="0" marR="0">
                        <a:lnSpc>
                          <a:spcPct val="115000"/>
                        </a:lnSpc>
                        <a:spcBef>
                          <a:spcPts val="0"/>
                        </a:spcBef>
                        <a:spcAft>
                          <a:spcPts val="0"/>
                        </a:spcAft>
                      </a:pPr>
                      <a:r>
                        <a:rPr lang="en-US" sz="1100" b="1">
                          <a:solidFill>
                            <a:srgbClr val="000000"/>
                          </a:solidFill>
                          <a:latin typeface="Times New Roman"/>
                          <a:ea typeface="Times New Roman"/>
                          <a:cs typeface="Times New Roman"/>
                        </a:rPr>
                        <a:t>Average turbine size </a:t>
                      </a:r>
                      <a:r>
                        <a:rPr lang="en-US" sz="1100">
                          <a:solidFill>
                            <a:srgbClr val="000000"/>
                          </a:solidFill>
                          <a:latin typeface="Times New Roman"/>
                          <a:ea typeface="Times New Roman"/>
                          <a:cs typeface="Times New Roman"/>
                        </a:rPr>
                        <a:t>(MW)</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tabLst>
                          <a:tab pos="2971800" algn="ctr"/>
                          <a:tab pos="5943600" algn="r"/>
                        </a:tabLst>
                      </a:pPr>
                      <a:r>
                        <a:rPr lang="en-US" sz="1100">
                          <a:solidFill>
                            <a:srgbClr val="000000"/>
                          </a:solidFill>
                          <a:latin typeface="Times New Roman"/>
                          <a:ea typeface="Times New Roman"/>
                          <a:cs typeface="Times New Roman"/>
                        </a:rPr>
                        <a:t>1.34</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tabLst>
                          <a:tab pos="2971800" algn="ctr"/>
                          <a:tab pos="5943600" algn="r"/>
                        </a:tabLst>
                      </a:pPr>
                      <a:r>
                        <a:rPr lang="en-US" sz="1100">
                          <a:solidFill>
                            <a:srgbClr val="000000"/>
                          </a:solidFill>
                          <a:latin typeface="Times New Roman"/>
                          <a:ea typeface="Times New Roman"/>
                          <a:cs typeface="Times New Roman"/>
                        </a:rPr>
                        <a:t>0.38</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tabLst>
                          <a:tab pos="2971800" algn="ctr"/>
                          <a:tab pos="5943600" algn="r"/>
                        </a:tabLst>
                      </a:pPr>
                      <a:r>
                        <a:rPr lang="en-US" sz="1100" dirty="0">
                          <a:solidFill>
                            <a:srgbClr val="000000"/>
                          </a:solidFill>
                          <a:latin typeface="Times New Roman"/>
                          <a:ea typeface="Times New Roman"/>
                          <a:cs typeface="Times New Roman"/>
                        </a:rPr>
                        <a:t>3</a:t>
                      </a:r>
                      <a:endParaRPr lang="en-US" sz="1100" dirty="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tabLst>
                          <a:tab pos="2971800" algn="ctr"/>
                          <a:tab pos="5943600" algn="r"/>
                        </a:tabLst>
                      </a:pPr>
                      <a:r>
                        <a:rPr lang="en-US" sz="1100">
                          <a:solidFill>
                            <a:srgbClr val="000000"/>
                          </a:solidFill>
                          <a:latin typeface="Times New Roman"/>
                          <a:ea typeface="Times New Roman"/>
                          <a:cs typeface="Times New Roman"/>
                        </a:rPr>
                        <a:t>0.6</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tabLst>
                          <a:tab pos="2971800" algn="ctr"/>
                          <a:tab pos="5943600" algn="r"/>
                        </a:tabLst>
                      </a:pPr>
                      <a:r>
                        <a:rPr lang="en-US" sz="1100">
                          <a:solidFill>
                            <a:srgbClr val="000000"/>
                          </a:solidFill>
                          <a:latin typeface="Times New Roman"/>
                          <a:ea typeface="Times New Roman"/>
                          <a:cs typeface="Times New Roman"/>
                        </a:rPr>
                        <a:t>510</a:t>
                      </a:r>
                      <a:endParaRPr lang="en-US" sz="1100">
                        <a:latin typeface="Calibri"/>
                        <a:ea typeface="SimSun"/>
                        <a:cs typeface="Times New Roman"/>
                      </a:endParaRPr>
                    </a:p>
                  </a:txBody>
                  <a:tcPr marL="56712" marR="56712" marT="0" marB="0" anchor="b">
                    <a:lnL>
                      <a:noFill/>
                    </a:lnL>
                    <a:lnR>
                      <a:noFill/>
                    </a:lnR>
                    <a:lnT>
                      <a:noFill/>
                    </a:lnT>
                    <a:lnB>
                      <a:noFill/>
                    </a:lnB>
                  </a:tcPr>
                </a:tc>
              </a:tr>
              <a:tr h="212045">
                <a:tc>
                  <a:txBody>
                    <a:bodyPr/>
                    <a:lstStyle/>
                    <a:p>
                      <a:pPr marL="0" marR="0">
                        <a:lnSpc>
                          <a:spcPct val="115000"/>
                        </a:lnSpc>
                        <a:spcBef>
                          <a:spcPts val="0"/>
                        </a:spcBef>
                        <a:spcAft>
                          <a:spcPts val="0"/>
                        </a:spcAft>
                      </a:pPr>
                      <a:r>
                        <a:rPr lang="en-US" sz="1100" b="1">
                          <a:solidFill>
                            <a:srgbClr val="000000"/>
                          </a:solidFill>
                          <a:latin typeface="Times New Roman"/>
                          <a:ea typeface="Times New Roman"/>
                          <a:cs typeface="Times New Roman"/>
                        </a:rPr>
                        <a:t>CDM project size </a:t>
                      </a:r>
                      <a:r>
                        <a:rPr lang="en-US" sz="1100">
                          <a:solidFill>
                            <a:srgbClr val="000000"/>
                          </a:solidFill>
                          <a:latin typeface="Times New Roman"/>
                          <a:ea typeface="Times New Roman"/>
                          <a:cs typeface="Times New Roman"/>
                        </a:rPr>
                        <a:t>(GW)</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0.059</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0.048</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0.4005</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0.00935</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510</a:t>
                      </a:r>
                      <a:endParaRPr lang="en-US" sz="1100">
                        <a:latin typeface="Calibri"/>
                        <a:ea typeface="SimSun"/>
                        <a:cs typeface="Times New Roman"/>
                      </a:endParaRPr>
                    </a:p>
                  </a:txBody>
                  <a:tcPr marL="56712" marR="56712" marT="0" marB="0" anchor="b">
                    <a:lnL>
                      <a:noFill/>
                    </a:lnL>
                    <a:lnR>
                      <a:noFill/>
                    </a:lnR>
                    <a:lnT>
                      <a:noFill/>
                    </a:lnT>
                    <a:lnB>
                      <a:noFill/>
                    </a:lnB>
                  </a:tcPr>
                </a:tc>
              </a:tr>
              <a:tr h="212045">
                <a:tc>
                  <a:txBody>
                    <a:bodyPr/>
                    <a:lstStyle/>
                    <a:p>
                      <a:pPr marL="0" marR="0">
                        <a:lnSpc>
                          <a:spcPct val="115000"/>
                        </a:lnSpc>
                        <a:spcBef>
                          <a:spcPts val="0"/>
                        </a:spcBef>
                        <a:spcAft>
                          <a:spcPts val="0"/>
                        </a:spcAft>
                      </a:pPr>
                      <a:r>
                        <a:rPr lang="en-US" sz="1100" b="1">
                          <a:solidFill>
                            <a:srgbClr val="000000"/>
                          </a:solidFill>
                          <a:latin typeface="Times New Roman"/>
                          <a:ea typeface="Times New Roman"/>
                          <a:cs typeface="Times New Roman"/>
                        </a:rPr>
                        <a:t>Foreign manufacturer</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0.176</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0.382</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1</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510</a:t>
                      </a:r>
                      <a:endParaRPr lang="en-US" sz="1100">
                        <a:latin typeface="Calibri"/>
                        <a:ea typeface="SimSun"/>
                        <a:cs typeface="Times New Roman"/>
                      </a:endParaRPr>
                    </a:p>
                  </a:txBody>
                  <a:tcPr marL="56712" marR="56712" marT="0" marB="0" anchor="b">
                    <a:lnL>
                      <a:noFill/>
                    </a:lnL>
                    <a:lnR>
                      <a:noFill/>
                    </a:lnR>
                    <a:lnT>
                      <a:noFill/>
                    </a:lnT>
                    <a:lnB>
                      <a:noFill/>
                    </a:lnB>
                  </a:tcPr>
                </a:tc>
              </a:tr>
              <a:tr h="226292">
                <a:tc>
                  <a:txBody>
                    <a:bodyPr/>
                    <a:lstStyle/>
                    <a:p>
                      <a:pPr marL="0" marR="0">
                        <a:lnSpc>
                          <a:spcPct val="115000"/>
                        </a:lnSpc>
                        <a:spcBef>
                          <a:spcPts val="0"/>
                        </a:spcBef>
                        <a:spcAft>
                          <a:spcPts val="0"/>
                        </a:spcAft>
                      </a:pPr>
                      <a:r>
                        <a:rPr lang="en-US" sz="1100" b="1">
                          <a:solidFill>
                            <a:srgbClr val="000000"/>
                          </a:solidFill>
                          <a:latin typeface="Times New Roman"/>
                          <a:ea typeface="Times New Roman"/>
                          <a:cs typeface="Times New Roman"/>
                        </a:rPr>
                        <a:t>Central SOE developer</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0.70</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0.46</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1</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dirty="0">
                          <a:solidFill>
                            <a:srgbClr val="000000"/>
                          </a:solidFill>
                          <a:latin typeface="Times New Roman"/>
                          <a:ea typeface="Times New Roman"/>
                          <a:cs typeface="Times New Roman"/>
                        </a:rPr>
                        <a:t>0</a:t>
                      </a:r>
                      <a:endParaRPr lang="en-US" sz="1100" dirty="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510</a:t>
                      </a:r>
                      <a:endParaRPr lang="en-US" sz="1100">
                        <a:latin typeface="Calibri"/>
                        <a:ea typeface="SimSun"/>
                        <a:cs typeface="Times New Roman"/>
                      </a:endParaRPr>
                    </a:p>
                  </a:txBody>
                  <a:tcPr marL="56712" marR="56712" marT="0" marB="0" anchor="b">
                    <a:lnL>
                      <a:noFill/>
                    </a:lnL>
                    <a:lnR>
                      <a:noFill/>
                    </a:lnR>
                    <a:lnT>
                      <a:noFill/>
                    </a:lnT>
                    <a:lnB>
                      <a:noFill/>
                    </a:lnB>
                  </a:tcPr>
                </a:tc>
              </a:tr>
              <a:tr h="212045">
                <a:tc>
                  <a:txBody>
                    <a:bodyPr/>
                    <a:lstStyle/>
                    <a:p>
                      <a:pPr marL="0" marR="0">
                        <a:lnSpc>
                          <a:spcPct val="115000"/>
                        </a:lnSpc>
                        <a:spcBef>
                          <a:spcPts val="0"/>
                        </a:spcBef>
                        <a:spcAft>
                          <a:spcPts val="0"/>
                        </a:spcAft>
                      </a:pPr>
                      <a:r>
                        <a:rPr lang="en-US" sz="1100" b="1">
                          <a:solidFill>
                            <a:srgbClr val="000000"/>
                          </a:solidFill>
                          <a:latin typeface="Times New Roman"/>
                          <a:ea typeface="Times New Roman"/>
                          <a:cs typeface="Times New Roman"/>
                        </a:rPr>
                        <a:t>Local SOE developer</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0.11</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0.32</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1</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dirty="0">
                          <a:solidFill>
                            <a:srgbClr val="000000"/>
                          </a:solidFill>
                          <a:latin typeface="Times New Roman"/>
                          <a:ea typeface="Times New Roman"/>
                          <a:cs typeface="Times New Roman"/>
                        </a:rPr>
                        <a:t>0</a:t>
                      </a:r>
                      <a:endParaRPr lang="en-US" sz="1100" dirty="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510</a:t>
                      </a:r>
                      <a:endParaRPr lang="en-US" sz="1100">
                        <a:latin typeface="Calibri"/>
                        <a:ea typeface="SimSun"/>
                        <a:cs typeface="Times New Roman"/>
                      </a:endParaRPr>
                    </a:p>
                  </a:txBody>
                  <a:tcPr marL="56712" marR="56712" marT="0" marB="0" anchor="b">
                    <a:lnL>
                      <a:noFill/>
                    </a:lnL>
                    <a:lnR>
                      <a:noFill/>
                    </a:lnR>
                    <a:lnT>
                      <a:noFill/>
                    </a:lnT>
                    <a:lnB>
                      <a:noFill/>
                    </a:lnB>
                  </a:tcPr>
                </a:tc>
              </a:tr>
              <a:tr h="212045">
                <a:tc>
                  <a:txBody>
                    <a:bodyPr/>
                    <a:lstStyle/>
                    <a:p>
                      <a:pPr marL="0" marR="0">
                        <a:lnSpc>
                          <a:spcPct val="115000"/>
                        </a:lnSpc>
                        <a:spcBef>
                          <a:spcPts val="0"/>
                        </a:spcBef>
                        <a:spcAft>
                          <a:spcPts val="0"/>
                        </a:spcAft>
                      </a:pPr>
                      <a:r>
                        <a:rPr lang="en-US" sz="1100" b="1">
                          <a:solidFill>
                            <a:srgbClr val="000000"/>
                          </a:solidFill>
                          <a:latin typeface="Times New Roman"/>
                          <a:ea typeface="Times New Roman"/>
                          <a:cs typeface="Times New Roman"/>
                        </a:rPr>
                        <a:t>Private developer</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0.19</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0.39</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1</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dirty="0">
                          <a:solidFill>
                            <a:srgbClr val="000000"/>
                          </a:solidFill>
                          <a:latin typeface="Times New Roman"/>
                          <a:ea typeface="Times New Roman"/>
                          <a:cs typeface="Times New Roman"/>
                        </a:rPr>
                        <a:t>0</a:t>
                      </a:r>
                      <a:endParaRPr lang="en-US" sz="1100" dirty="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510</a:t>
                      </a:r>
                      <a:endParaRPr lang="en-US" sz="1100">
                        <a:latin typeface="Calibri"/>
                        <a:ea typeface="SimSun"/>
                        <a:cs typeface="Times New Roman"/>
                      </a:endParaRPr>
                    </a:p>
                  </a:txBody>
                  <a:tcPr marL="56712" marR="56712" marT="0" marB="0" anchor="b">
                    <a:lnL>
                      <a:noFill/>
                    </a:lnL>
                    <a:lnR>
                      <a:noFill/>
                    </a:lnR>
                    <a:lnT>
                      <a:noFill/>
                    </a:lnT>
                    <a:lnB>
                      <a:noFill/>
                    </a:lnB>
                  </a:tcPr>
                </a:tc>
              </a:tr>
              <a:tr h="212045">
                <a:tc>
                  <a:txBody>
                    <a:bodyPr/>
                    <a:lstStyle/>
                    <a:p>
                      <a:pPr marL="0" marR="0">
                        <a:lnSpc>
                          <a:spcPct val="115000"/>
                        </a:lnSpc>
                        <a:spcBef>
                          <a:spcPts val="0"/>
                        </a:spcBef>
                        <a:spcAft>
                          <a:spcPts val="0"/>
                        </a:spcAft>
                      </a:pPr>
                      <a:r>
                        <a:rPr lang="en-US" sz="1100" b="1">
                          <a:solidFill>
                            <a:srgbClr val="000000"/>
                          </a:solidFill>
                          <a:latin typeface="Times New Roman"/>
                          <a:ea typeface="Times New Roman"/>
                          <a:cs typeface="Times New Roman"/>
                        </a:rPr>
                        <a:t>Wind category 1</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0.2</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0.400</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1</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dirty="0">
                          <a:solidFill>
                            <a:srgbClr val="000000"/>
                          </a:solidFill>
                          <a:latin typeface="Times New Roman"/>
                          <a:ea typeface="Times New Roman"/>
                          <a:cs typeface="Times New Roman"/>
                        </a:rPr>
                        <a:t>0</a:t>
                      </a:r>
                      <a:endParaRPr lang="en-US" sz="1100" dirty="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dirty="0">
                          <a:solidFill>
                            <a:srgbClr val="000000"/>
                          </a:solidFill>
                          <a:latin typeface="Times New Roman"/>
                          <a:ea typeface="Times New Roman"/>
                          <a:cs typeface="Times New Roman"/>
                        </a:rPr>
                        <a:t>510</a:t>
                      </a:r>
                      <a:endParaRPr lang="en-US" sz="1100" dirty="0">
                        <a:latin typeface="Calibri"/>
                        <a:ea typeface="SimSun"/>
                        <a:cs typeface="Times New Roman"/>
                      </a:endParaRPr>
                    </a:p>
                  </a:txBody>
                  <a:tcPr marL="56712" marR="56712" marT="0" marB="0" anchor="b">
                    <a:lnL>
                      <a:noFill/>
                    </a:lnL>
                    <a:lnR>
                      <a:noFill/>
                    </a:lnR>
                    <a:lnT>
                      <a:noFill/>
                    </a:lnT>
                    <a:lnB>
                      <a:noFill/>
                    </a:lnB>
                  </a:tcPr>
                </a:tc>
              </a:tr>
              <a:tr h="212045">
                <a:tc>
                  <a:txBody>
                    <a:bodyPr/>
                    <a:lstStyle/>
                    <a:p>
                      <a:pPr marL="0" marR="0">
                        <a:lnSpc>
                          <a:spcPct val="115000"/>
                        </a:lnSpc>
                        <a:spcBef>
                          <a:spcPts val="0"/>
                        </a:spcBef>
                        <a:spcAft>
                          <a:spcPts val="0"/>
                        </a:spcAft>
                      </a:pPr>
                      <a:r>
                        <a:rPr lang="en-US" sz="1100" b="1">
                          <a:solidFill>
                            <a:srgbClr val="000000"/>
                          </a:solidFill>
                          <a:latin typeface="Times New Roman"/>
                          <a:ea typeface="Times New Roman"/>
                          <a:cs typeface="Times New Roman"/>
                        </a:rPr>
                        <a:t>Wind category 2</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0.288</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0.453</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1</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dirty="0">
                          <a:solidFill>
                            <a:srgbClr val="000000"/>
                          </a:solidFill>
                          <a:latin typeface="Times New Roman"/>
                          <a:ea typeface="Times New Roman"/>
                          <a:cs typeface="Times New Roman"/>
                        </a:rPr>
                        <a:t>510</a:t>
                      </a:r>
                      <a:endParaRPr lang="en-US" sz="1100" dirty="0">
                        <a:latin typeface="Calibri"/>
                        <a:ea typeface="SimSun"/>
                        <a:cs typeface="Times New Roman"/>
                      </a:endParaRPr>
                    </a:p>
                  </a:txBody>
                  <a:tcPr marL="56712" marR="56712" marT="0" marB="0" anchor="b">
                    <a:lnL>
                      <a:noFill/>
                    </a:lnL>
                    <a:lnR>
                      <a:noFill/>
                    </a:lnR>
                    <a:lnT>
                      <a:noFill/>
                    </a:lnT>
                    <a:lnB>
                      <a:noFill/>
                    </a:lnB>
                  </a:tcPr>
                </a:tc>
              </a:tr>
              <a:tr h="212045">
                <a:tc>
                  <a:txBody>
                    <a:bodyPr/>
                    <a:lstStyle/>
                    <a:p>
                      <a:pPr marL="0" marR="0">
                        <a:lnSpc>
                          <a:spcPct val="115000"/>
                        </a:lnSpc>
                        <a:spcBef>
                          <a:spcPts val="0"/>
                        </a:spcBef>
                        <a:spcAft>
                          <a:spcPts val="0"/>
                        </a:spcAft>
                      </a:pPr>
                      <a:r>
                        <a:rPr lang="en-US" sz="1100" b="1">
                          <a:solidFill>
                            <a:srgbClr val="000000"/>
                          </a:solidFill>
                          <a:latin typeface="Times New Roman"/>
                          <a:ea typeface="Times New Roman"/>
                          <a:cs typeface="Times New Roman"/>
                        </a:rPr>
                        <a:t>Wind category 3</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0.125</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0.332</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1</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a:t>
                      </a:r>
                      <a:endParaRPr lang="en-US" sz="1100">
                        <a:latin typeface="Calibri"/>
                        <a:ea typeface="SimSun"/>
                        <a:cs typeface="Times New Roman"/>
                      </a:endParaRPr>
                    </a:p>
                  </a:txBody>
                  <a:tcPr marL="56712" marR="56712" marT="0" marB="0" anchor="b">
                    <a:lnL>
                      <a:noFill/>
                    </a:lnL>
                    <a:lnR>
                      <a:noFill/>
                    </a:lnR>
                    <a:lnT>
                      <a:noFill/>
                    </a:lnT>
                    <a:lnB>
                      <a:noFill/>
                    </a:lnB>
                  </a:tcPr>
                </a:tc>
                <a:tc>
                  <a:txBody>
                    <a:bodyPr/>
                    <a:lstStyle/>
                    <a:p>
                      <a:pPr marL="0" marR="0">
                        <a:lnSpc>
                          <a:spcPct val="115000"/>
                        </a:lnSpc>
                        <a:spcBef>
                          <a:spcPts val="0"/>
                        </a:spcBef>
                        <a:spcAft>
                          <a:spcPts val="0"/>
                        </a:spcAft>
                      </a:pPr>
                      <a:r>
                        <a:rPr lang="en-US" sz="1100" dirty="0">
                          <a:solidFill>
                            <a:srgbClr val="000000"/>
                          </a:solidFill>
                          <a:latin typeface="Times New Roman"/>
                          <a:ea typeface="Times New Roman"/>
                          <a:cs typeface="Times New Roman"/>
                        </a:rPr>
                        <a:t>510</a:t>
                      </a:r>
                      <a:endParaRPr lang="en-US" sz="1100" dirty="0">
                        <a:latin typeface="Calibri"/>
                        <a:ea typeface="SimSun"/>
                        <a:cs typeface="Times New Roman"/>
                      </a:endParaRPr>
                    </a:p>
                  </a:txBody>
                  <a:tcPr marL="56712" marR="56712" marT="0" marB="0" anchor="b">
                    <a:lnL>
                      <a:noFill/>
                    </a:lnL>
                    <a:lnR>
                      <a:noFill/>
                    </a:lnR>
                    <a:lnT>
                      <a:noFill/>
                    </a:lnT>
                    <a:lnB>
                      <a:noFill/>
                    </a:lnB>
                  </a:tcPr>
                </a:tc>
              </a:tr>
              <a:tr h="212045">
                <a:tc>
                  <a:txBody>
                    <a:bodyPr/>
                    <a:lstStyle/>
                    <a:p>
                      <a:pPr marL="0" marR="0">
                        <a:lnSpc>
                          <a:spcPct val="115000"/>
                        </a:lnSpc>
                        <a:spcBef>
                          <a:spcPts val="0"/>
                        </a:spcBef>
                        <a:spcAft>
                          <a:spcPts val="0"/>
                        </a:spcAft>
                      </a:pPr>
                      <a:r>
                        <a:rPr lang="en-US" sz="1100" b="1">
                          <a:solidFill>
                            <a:srgbClr val="000000"/>
                          </a:solidFill>
                          <a:latin typeface="Times New Roman"/>
                          <a:ea typeface="Times New Roman"/>
                          <a:cs typeface="Times New Roman"/>
                        </a:rPr>
                        <a:t>Wind category 4</a:t>
                      </a:r>
                      <a:endParaRPr lang="en-US" sz="1100">
                        <a:latin typeface="Calibri"/>
                        <a:ea typeface="SimSun"/>
                        <a:cs typeface="Times New Roman"/>
                      </a:endParaRPr>
                    </a:p>
                  </a:txBody>
                  <a:tcPr marL="56712" marR="56712"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0.387</a:t>
                      </a:r>
                      <a:endParaRPr lang="en-US" sz="1100">
                        <a:latin typeface="Calibri"/>
                        <a:ea typeface="SimSun"/>
                        <a:cs typeface="Times New Roman"/>
                      </a:endParaRPr>
                    </a:p>
                  </a:txBody>
                  <a:tcPr marL="56712" marR="56712"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0.487</a:t>
                      </a:r>
                      <a:endParaRPr lang="en-US" sz="1100">
                        <a:latin typeface="Calibri"/>
                        <a:ea typeface="SimSun"/>
                        <a:cs typeface="Times New Roman"/>
                      </a:endParaRPr>
                    </a:p>
                  </a:txBody>
                  <a:tcPr marL="56712" marR="56712"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1</a:t>
                      </a:r>
                      <a:endParaRPr lang="en-US" sz="1100">
                        <a:latin typeface="Calibri"/>
                        <a:ea typeface="SimSun"/>
                        <a:cs typeface="Times New Roman"/>
                      </a:endParaRPr>
                    </a:p>
                  </a:txBody>
                  <a:tcPr marL="56712" marR="56712"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latin typeface="Times New Roman"/>
                          <a:ea typeface="Times New Roman"/>
                          <a:cs typeface="Times New Roman"/>
                        </a:rPr>
                        <a:t>0</a:t>
                      </a:r>
                      <a:endParaRPr lang="en-US" sz="1100">
                        <a:latin typeface="Calibri"/>
                        <a:ea typeface="SimSun"/>
                        <a:cs typeface="Times New Roman"/>
                      </a:endParaRPr>
                    </a:p>
                  </a:txBody>
                  <a:tcPr marL="56712" marR="56712"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solidFill>
                            <a:srgbClr val="000000"/>
                          </a:solidFill>
                          <a:latin typeface="Times New Roman"/>
                          <a:ea typeface="Times New Roman"/>
                          <a:cs typeface="Times New Roman"/>
                        </a:rPr>
                        <a:t>510</a:t>
                      </a:r>
                      <a:endParaRPr lang="en-US" sz="1100" dirty="0">
                        <a:latin typeface="Calibri"/>
                        <a:ea typeface="SimSun"/>
                        <a:cs typeface="Times New Roman"/>
                      </a:endParaRPr>
                    </a:p>
                  </a:txBody>
                  <a:tcPr marL="56712" marR="56712" marT="0" marB="0" anchor="b">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228600"/>
            <a:ext cx="8229600" cy="1143000"/>
          </a:xfrm>
        </p:spPr>
        <p:txBody>
          <a:bodyPr>
            <a:normAutofit fontScale="90000"/>
          </a:bodyPr>
          <a:lstStyle/>
          <a:p>
            <a:r>
              <a:rPr lang="en-US" altLang="zh-CN" sz="3600" b="1" dirty="0" smtClean="0"/>
              <a:t>Background: CDM as a Demand-Side Policy for Wind Technology</a:t>
            </a:r>
            <a:endParaRPr lang="zh-CN" altLang="en-US" sz="3600" b="1" dirty="0"/>
          </a:p>
        </p:txBody>
      </p:sp>
      <p:sp>
        <p:nvSpPr>
          <p:cNvPr id="3" name="内容占位符 2"/>
          <p:cNvSpPr>
            <a:spLocks noGrp="1"/>
          </p:cNvSpPr>
          <p:nvPr>
            <p:ph idx="1"/>
          </p:nvPr>
        </p:nvSpPr>
        <p:spPr>
          <a:xfrm>
            <a:off x="304800" y="1219200"/>
            <a:ext cx="8305800" cy="5257800"/>
          </a:xfrm>
        </p:spPr>
        <p:txBody>
          <a:bodyPr>
            <a:normAutofit/>
          </a:bodyPr>
          <a:lstStyle/>
          <a:p>
            <a:pPr>
              <a:buNone/>
            </a:pPr>
            <a:endParaRPr lang="en-US" sz="2800" dirty="0" smtClean="0"/>
          </a:p>
          <a:p>
            <a:pPr>
              <a:buNone/>
            </a:pPr>
            <a:endParaRPr lang="en-US" altLang="zh-CN" sz="2600" dirty="0" smtClean="0"/>
          </a:p>
          <a:p>
            <a:pPr>
              <a:buNone/>
            </a:pPr>
            <a:endParaRPr lang="en-US" altLang="zh-CN" sz="2400" dirty="0" smtClean="0"/>
          </a:p>
          <a:p>
            <a:endParaRPr lang="en-US" altLang="zh-CN" sz="2400" dirty="0" smtClean="0"/>
          </a:p>
          <a:p>
            <a:endParaRPr lang="zh-CN" altLang="en-US" sz="2400" dirty="0"/>
          </a:p>
        </p:txBody>
      </p:sp>
      <p:graphicFrame>
        <p:nvGraphicFramePr>
          <p:cNvPr id="4" name="表格 3"/>
          <p:cNvGraphicFramePr>
            <a:graphicFrameLocks noGrp="1"/>
          </p:cNvGraphicFramePr>
          <p:nvPr/>
        </p:nvGraphicFramePr>
        <p:xfrm>
          <a:off x="685800" y="1447800"/>
          <a:ext cx="8077200" cy="4876800"/>
        </p:xfrm>
        <a:graphic>
          <a:graphicData uri="http://schemas.openxmlformats.org/drawingml/2006/table">
            <a:tbl>
              <a:tblPr firstRow="1" bandRow="1">
                <a:tableStyleId>{BC89EF96-8CEA-46FF-86C4-4CE0E7609802}</a:tableStyleId>
              </a:tblPr>
              <a:tblGrid>
                <a:gridCol w="1211580"/>
                <a:gridCol w="4280916"/>
                <a:gridCol w="2584704"/>
              </a:tblGrid>
              <a:tr h="530087">
                <a:tc>
                  <a:txBody>
                    <a:bodyPr/>
                    <a:lstStyle/>
                    <a:p>
                      <a:endParaRPr lang="en-US" dirty="0"/>
                    </a:p>
                  </a:txBody>
                  <a:tcPr/>
                </a:tc>
                <a:tc>
                  <a:txBody>
                    <a:bodyPr/>
                    <a:lstStyle/>
                    <a:p>
                      <a:r>
                        <a:rPr lang="en-US" dirty="0" smtClean="0"/>
                        <a:t>Domestic </a:t>
                      </a:r>
                      <a:endParaRPr lang="en-US" b="1" dirty="0"/>
                    </a:p>
                  </a:txBody>
                  <a:tcPr/>
                </a:tc>
                <a:tc>
                  <a:txBody>
                    <a:bodyPr/>
                    <a:lstStyle/>
                    <a:p>
                      <a:r>
                        <a:rPr lang="en-US" dirty="0" smtClean="0"/>
                        <a:t>International </a:t>
                      </a:r>
                      <a:endParaRPr lang="en-US" b="1" dirty="0"/>
                    </a:p>
                  </a:txBody>
                  <a:tcPr/>
                </a:tc>
              </a:tr>
              <a:tr h="2014331">
                <a:tc>
                  <a:txBody>
                    <a:bodyPr/>
                    <a:lstStyle/>
                    <a:p>
                      <a:r>
                        <a:rPr lang="en-US" b="1" dirty="0" smtClean="0"/>
                        <a:t>Supply</a:t>
                      </a:r>
                      <a:r>
                        <a:rPr lang="en-US" b="1" baseline="0" dirty="0" smtClean="0"/>
                        <a:t> Side</a:t>
                      </a:r>
                      <a:endParaRPr lang="en-US" b="1" dirty="0"/>
                    </a:p>
                  </a:txBody>
                  <a:tcPr/>
                </a:tc>
                <a:tc>
                  <a:txBody>
                    <a:bodyPr/>
                    <a:lstStyle/>
                    <a:p>
                      <a:pPr>
                        <a:buFontTx/>
                        <a:buChar char="-"/>
                      </a:pPr>
                      <a:r>
                        <a:rPr lang="en-US" dirty="0" smtClean="0"/>
                        <a:t>National</a:t>
                      </a:r>
                      <a:r>
                        <a:rPr lang="en-US" baseline="0" dirty="0" smtClean="0"/>
                        <a:t> basic research program (973 Program, 1997)</a:t>
                      </a:r>
                    </a:p>
                    <a:p>
                      <a:pPr>
                        <a:buFontTx/>
                        <a:buChar char="-"/>
                      </a:pPr>
                      <a:r>
                        <a:rPr lang="en-US" baseline="0" dirty="0" smtClean="0"/>
                        <a:t>National high-tech R&amp;D program (863 Program, 1986)</a:t>
                      </a:r>
                    </a:p>
                    <a:p>
                      <a:pPr>
                        <a:buFontTx/>
                        <a:buChar char="-"/>
                      </a:pPr>
                      <a:r>
                        <a:rPr lang="en-US" baseline="0" dirty="0" smtClean="0"/>
                        <a:t> National key technology R&amp;D program (TKPs, 1982)</a:t>
                      </a:r>
                      <a:endParaRPr lang="en-US" dirty="0"/>
                    </a:p>
                  </a:txBody>
                  <a:tcPr/>
                </a:tc>
                <a:tc>
                  <a:txBody>
                    <a:bodyPr/>
                    <a:lstStyle/>
                    <a:p>
                      <a:endParaRPr lang="en-US" dirty="0"/>
                    </a:p>
                  </a:txBody>
                  <a:tcPr/>
                </a:tc>
              </a:tr>
              <a:tr h="2332382">
                <a:tc>
                  <a:txBody>
                    <a:bodyPr/>
                    <a:lstStyle/>
                    <a:p>
                      <a:r>
                        <a:rPr lang="en-US" b="1" dirty="0" smtClean="0"/>
                        <a:t>Demand Side</a:t>
                      </a:r>
                      <a:endParaRPr lang="en-US" b="1" dirty="0"/>
                    </a:p>
                  </a:txBody>
                  <a:tcPr/>
                </a:tc>
                <a:tc>
                  <a:txBody>
                    <a:bodyPr/>
                    <a:lstStyle/>
                    <a:p>
                      <a:r>
                        <a:rPr lang="en-US" dirty="0" smtClean="0"/>
                        <a:t>- National</a:t>
                      </a:r>
                      <a:r>
                        <a:rPr lang="en-US" baseline="0" dirty="0" smtClean="0"/>
                        <a:t> wind  concession program (2003-2008)</a:t>
                      </a:r>
                    </a:p>
                    <a:p>
                      <a:pPr>
                        <a:buFontTx/>
                        <a:buChar char="-"/>
                      </a:pPr>
                      <a:r>
                        <a:rPr lang="en-US" baseline="0" dirty="0" smtClean="0"/>
                        <a:t>Mandatory renewable market share (1997)</a:t>
                      </a:r>
                    </a:p>
                    <a:p>
                      <a:pPr>
                        <a:buFontTx/>
                        <a:buChar char="-"/>
                      </a:pPr>
                      <a:r>
                        <a:rPr lang="en-US" baseline="0" dirty="0" smtClean="0"/>
                        <a:t>Power surcharge for wind power (2006)</a:t>
                      </a:r>
                    </a:p>
                    <a:p>
                      <a:pPr>
                        <a:buFontTx/>
                        <a:buChar char="-"/>
                      </a:pPr>
                      <a:r>
                        <a:rPr lang="en-US" baseline="0" dirty="0" smtClean="0"/>
                        <a:t>Relief of VAT and import tax for wind turbines (2008)</a:t>
                      </a:r>
                      <a:endParaRPr lang="en-US" dirty="0"/>
                    </a:p>
                  </a:txBody>
                  <a:tcPr/>
                </a:tc>
                <a:tc>
                  <a:txBody>
                    <a:bodyPr/>
                    <a:lstStyle/>
                    <a:p>
                      <a:r>
                        <a:rPr lang="en-US" dirty="0" smtClean="0"/>
                        <a:t>Clean</a:t>
                      </a:r>
                      <a:r>
                        <a:rPr lang="en-US" baseline="0" dirty="0" smtClean="0"/>
                        <a:t> Development  Mechanisms (CDM)</a:t>
                      </a:r>
                      <a:endParaRPr lang="en-US"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6200"/>
            <a:ext cx="8229600" cy="838200"/>
          </a:xfrm>
        </p:spPr>
        <p:txBody>
          <a:bodyPr>
            <a:normAutofit/>
          </a:bodyPr>
          <a:lstStyle/>
          <a:p>
            <a:r>
              <a:rPr lang="en-US" altLang="zh-CN" sz="3600" b="1" dirty="0" smtClean="0"/>
              <a:t>Contributions to the Literature</a:t>
            </a:r>
            <a:endParaRPr lang="zh-CN" altLang="en-US" sz="3600" b="1"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xmlns="" val="3877216709"/>
              </p:ext>
            </p:extLst>
          </p:nvPr>
        </p:nvGraphicFramePr>
        <p:xfrm>
          <a:off x="457200" y="914400"/>
          <a:ext cx="8229600" cy="5730240"/>
        </p:xfrm>
        <a:graphic>
          <a:graphicData uri="http://schemas.openxmlformats.org/drawingml/2006/table">
            <a:tbl>
              <a:tblPr firstRow="1" bandRow="1">
                <a:tableStyleId>{BC89EF96-8CEA-46FF-86C4-4CE0E7609802}</a:tableStyleId>
              </a:tblPr>
              <a:tblGrid>
                <a:gridCol w="1752600"/>
                <a:gridCol w="3200400"/>
                <a:gridCol w="3276600"/>
              </a:tblGrid>
              <a:tr h="418018">
                <a:tc>
                  <a:txBody>
                    <a:bodyPr/>
                    <a:lstStyle/>
                    <a:p>
                      <a:endParaRPr lang="en-US" sz="2200" dirty="0"/>
                    </a:p>
                  </a:txBody>
                  <a:tcPr/>
                </a:tc>
                <a:tc>
                  <a:txBody>
                    <a:bodyPr/>
                    <a:lstStyle/>
                    <a:p>
                      <a:r>
                        <a:rPr lang="en-US" sz="2200" dirty="0" smtClean="0"/>
                        <a:t>Existing Literature</a:t>
                      </a:r>
                      <a:endParaRPr lang="en-US" sz="2200" dirty="0"/>
                    </a:p>
                  </a:txBody>
                  <a:tcPr/>
                </a:tc>
                <a:tc>
                  <a:txBody>
                    <a:bodyPr/>
                    <a:lstStyle/>
                    <a:p>
                      <a:r>
                        <a:rPr lang="en-US" sz="2200" dirty="0" smtClean="0"/>
                        <a:t>This Research</a:t>
                      </a:r>
                      <a:endParaRPr lang="en-US" sz="2200" dirty="0"/>
                    </a:p>
                  </a:txBody>
                  <a:tcPr/>
                </a:tc>
              </a:tr>
              <a:tr h="2179667">
                <a:tc>
                  <a:txBody>
                    <a:bodyPr/>
                    <a:lstStyle/>
                    <a:p>
                      <a:r>
                        <a:rPr lang="en-US" sz="2200" b="1" dirty="0" smtClean="0"/>
                        <a:t>Learning</a:t>
                      </a:r>
                      <a:r>
                        <a:rPr lang="en-US" sz="2200" b="1" baseline="0" dirty="0" smtClean="0"/>
                        <a:t> process in wind power</a:t>
                      </a:r>
                      <a:endParaRPr lang="en-US" sz="2200" b="1" dirty="0"/>
                    </a:p>
                  </a:txBody>
                  <a:tcPr/>
                </a:tc>
                <a:tc>
                  <a:txBody>
                    <a:bodyPr/>
                    <a:lstStyle/>
                    <a:p>
                      <a:pPr algn="l" fontAlgn="ctr"/>
                      <a:r>
                        <a:rPr lang="en-US" altLang="zh-CN" sz="2000" dirty="0" smtClean="0"/>
                        <a:t>Focus on:</a:t>
                      </a:r>
                      <a:r>
                        <a:rPr lang="en-US" altLang="zh-CN" sz="2000" baseline="0" dirty="0" smtClean="0"/>
                        <a:t> </a:t>
                      </a:r>
                    </a:p>
                    <a:p>
                      <a:pPr algn="l" fontAlgn="ctr">
                        <a:buFontTx/>
                        <a:buChar char="-"/>
                      </a:pPr>
                      <a:r>
                        <a:rPr lang="en-US" sz="2000" baseline="0" dirty="0" smtClean="0"/>
                        <a:t>Learning through R&amp;D</a:t>
                      </a:r>
                    </a:p>
                    <a:p>
                      <a:pPr algn="l" fontAlgn="ctr">
                        <a:buFontTx/>
                        <a:buChar char="-"/>
                      </a:pPr>
                      <a:r>
                        <a:rPr lang="en-US" sz="2000" baseline="0" dirty="0" smtClean="0"/>
                        <a:t> Learning by doing </a:t>
                      </a:r>
                    </a:p>
                    <a:p>
                      <a:pPr algn="l" fontAlgn="ctr">
                        <a:buFontTx/>
                        <a:buChar char="-"/>
                      </a:pPr>
                      <a:endParaRPr lang="en-US" sz="2000" baseline="0" dirty="0" smtClean="0"/>
                    </a:p>
                    <a:p>
                      <a:pPr algn="l" fontAlgn="ctr">
                        <a:buFontTx/>
                        <a:buNone/>
                      </a:pPr>
                      <a:r>
                        <a:rPr lang="en-US" altLang="zh-CN" sz="1600" dirty="0" smtClean="0"/>
                        <a:t>(</a:t>
                      </a:r>
                      <a:r>
                        <a:rPr lang="en-US" altLang="zh-CN" sz="1600" dirty="0" err="1" smtClean="0"/>
                        <a:t>Goulder</a:t>
                      </a:r>
                      <a:r>
                        <a:rPr lang="en-US" altLang="zh-CN" sz="1600" dirty="0" smtClean="0"/>
                        <a:t>, 2004; </a:t>
                      </a:r>
                      <a:r>
                        <a:rPr lang="en-US" altLang="zh-CN" sz="1600" dirty="0" err="1" smtClean="0"/>
                        <a:t>Junginger</a:t>
                      </a:r>
                      <a:r>
                        <a:rPr lang="en-US" altLang="zh-CN" sz="1600" dirty="0" smtClean="0"/>
                        <a:t>, et al,  2005; </a:t>
                      </a:r>
                      <a:r>
                        <a:rPr lang="en-US" altLang="zh-CN" sz="1600" dirty="0" err="1" smtClean="0"/>
                        <a:t>Nemet</a:t>
                      </a:r>
                      <a:r>
                        <a:rPr lang="en-US" altLang="zh-CN" sz="1600" dirty="0" smtClean="0"/>
                        <a:t>, 2012; </a:t>
                      </a:r>
                      <a:r>
                        <a:rPr lang="en-US" altLang="zh-CN" sz="1600" dirty="0" err="1" smtClean="0"/>
                        <a:t>Qiu</a:t>
                      </a:r>
                      <a:r>
                        <a:rPr lang="en-US" altLang="zh-CN" sz="1600" dirty="0" smtClean="0"/>
                        <a:t> et al, 2012)</a:t>
                      </a:r>
                      <a:endParaRPr lang="en-US" sz="1600" dirty="0"/>
                    </a:p>
                  </a:txBody>
                  <a:tcPr/>
                </a:tc>
                <a:tc>
                  <a:txBody>
                    <a:bodyPr/>
                    <a:lstStyle/>
                    <a:p>
                      <a:pPr algn="l" fontAlgn="ctr">
                        <a:buFontTx/>
                        <a:buChar char="-"/>
                      </a:pPr>
                      <a:r>
                        <a:rPr lang="en-US" altLang="zh-CN" sz="2000" dirty="0" smtClean="0"/>
                        <a:t>Provide empirical evidence on the learning by interacting effect. </a:t>
                      </a:r>
                    </a:p>
                    <a:p>
                      <a:pPr algn="l" fontAlgn="ctr">
                        <a:buFontTx/>
                        <a:buNone/>
                      </a:pPr>
                      <a:endParaRPr lang="en-US" altLang="zh-CN" sz="2000" dirty="0" smtClean="0"/>
                    </a:p>
                    <a:p>
                      <a:pPr algn="l" fontAlgn="ctr">
                        <a:buFontTx/>
                        <a:buChar char="-"/>
                      </a:pPr>
                      <a:r>
                        <a:rPr lang="en-US" sz="2000" dirty="0" smtClean="0"/>
                        <a:t> Highlight</a:t>
                      </a:r>
                      <a:r>
                        <a:rPr lang="en-US" sz="2000" baseline="0" dirty="0" smtClean="0"/>
                        <a:t> the importance of partnership and collaboration in technological change</a:t>
                      </a:r>
                      <a:endParaRPr lang="en-US" sz="2000" dirty="0"/>
                    </a:p>
                  </a:txBody>
                  <a:tcPr/>
                </a:tc>
              </a:tr>
              <a:tr h="15824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200" b="1" dirty="0" smtClean="0"/>
                        <a:t>Technological change in China’s wind industry</a:t>
                      </a:r>
                    </a:p>
                  </a:txBody>
                  <a:tcPr/>
                </a:tc>
                <a:tc>
                  <a:txBody>
                    <a:bodyPr/>
                    <a:lstStyle/>
                    <a:p>
                      <a:pPr algn="l" fontAlgn="ctr"/>
                      <a:r>
                        <a:rPr lang="en-US" altLang="zh-CN" sz="2000" dirty="0" smtClean="0"/>
                        <a:t>- Qualitative</a:t>
                      </a:r>
                      <a:r>
                        <a:rPr lang="en-US" altLang="zh-CN" sz="2000" baseline="0" dirty="0" smtClean="0"/>
                        <a:t> </a:t>
                      </a:r>
                      <a:r>
                        <a:rPr lang="en-US" altLang="zh-CN" sz="2000" dirty="0" smtClean="0"/>
                        <a:t>study</a:t>
                      </a:r>
                    </a:p>
                    <a:p>
                      <a:pPr algn="l" fontAlgn="ctr"/>
                      <a:r>
                        <a:rPr lang="en-US" altLang="zh-CN" sz="2000" dirty="0" smtClean="0"/>
                        <a:t>- Concentrated</a:t>
                      </a:r>
                      <a:r>
                        <a:rPr lang="en-US" altLang="zh-CN" sz="2000" baseline="0" dirty="0" smtClean="0"/>
                        <a:t> on</a:t>
                      </a:r>
                    </a:p>
                    <a:p>
                      <a:pPr algn="l" fontAlgn="ctr"/>
                      <a:r>
                        <a:rPr lang="en-US" altLang="zh-CN" sz="2000" dirty="0" smtClean="0"/>
                        <a:t>domestic policies</a:t>
                      </a:r>
                    </a:p>
                  </a:txBody>
                  <a:tcPr/>
                </a:tc>
                <a:tc>
                  <a:txBody>
                    <a:bodyPr/>
                    <a:lstStyle/>
                    <a:p>
                      <a:pPr algn="l" fontAlgn="ctr">
                        <a:buFontTx/>
                        <a:buChar char="-"/>
                      </a:pPr>
                      <a:r>
                        <a:rPr lang="en-US" altLang="zh-CN" sz="2000" dirty="0" smtClean="0"/>
                        <a:t>First empirical research on</a:t>
                      </a:r>
                      <a:r>
                        <a:rPr lang="en-US" altLang="zh-CN" sz="2000" baseline="0" dirty="0" smtClean="0"/>
                        <a:t>  </a:t>
                      </a:r>
                      <a:r>
                        <a:rPr lang="en-US" altLang="zh-CN" sz="2000" dirty="0" smtClean="0"/>
                        <a:t>CDM projects</a:t>
                      </a:r>
                    </a:p>
                    <a:p>
                      <a:pPr algn="l" fontAlgn="ctr">
                        <a:buFontTx/>
                        <a:buNone/>
                      </a:pPr>
                      <a:endParaRPr lang="en-US" altLang="zh-CN" sz="2000" dirty="0" smtClean="0"/>
                    </a:p>
                    <a:p>
                      <a:pPr algn="l" fontAlgn="ctr">
                        <a:buFontTx/>
                        <a:buChar char="-"/>
                      </a:pPr>
                      <a:r>
                        <a:rPr lang="en-US" sz="2000" dirty="0" smtClean="0"/>
                        <a:t> Data improvement </a:t>
                      </a:r>
                      <a:r>
                        <a:rPr lang="en-US" sz="2000" baseline="0" dirty="0" smtClean="0"/>
                        <a:t>on electricity production cost</a:t>
                      </a:r>
                      <a:endParaRPr lang="en-US" sz="2000" dirty="0"/>
                    </a:p>
                  </a:txBody>
                  <a:tcPr/>
                </a:tc>
              </a:tr>
              <a:tr h="1458616">
                <a:tc>
                  <a:txBody>
                    <a:bodyPr/>
                    <a:lstStyle/>
                    <a:p>
                      <a:r>
                        <a:rPr lang="en-US" sz="2200" b="1" dirty="0" smtClean="0"/>
                        <a:t>Collaboration</a:t>
                      </a:r>
                      <a:endParaRPr lang="en-US" sz="2200" b="1" dirty="0"/>
                    </a:p>
                  </a:txBody>
                  <a:tcPr/>
                </a:tc>
                <a:tc>
                  <a:txBody>
                    <a:bodyPr/>
                    <a:lstStyle/>
                    <a:p>
                      <a:pPr algn="l" fontAlgn="ctr"/>
                      <a:r>
                        <a:rPr lang="en-US" altLang="zh-CN" sz="2000" baseline="0" dirty="0" smtClean="0"/>
                        <a:t>Concentrated on public service delivery such as welfare program, health, education etc. </a:t>
                      </a:r>
                      <a:endParaRPr lang="en-US" altLang="zh-CN" sz="2000" dirty="0" smtClean="0"/>
                    </a:p>
                  </a:txBody>
                  <a:tcPr/>
                </a:tc>
                <a:tc>
                  <a:txBody>
                    <a:bodyPr/>
                    <a:lstStyle/>
                    <a:p>
                      <a:pPr algn="l" fontAlgn="ctr">
                        <a:buFontTx/>
                        <a:buNone/>
                      </a:pPr>
                      <a:r>
                        <a:rPr lang="en-US" sz="1800" kern="1200" baseline="0" dirty="0" smtClean="0">
                          <a:solidFill>
                            <a:schemeClr val="tx1"/>
                          </a:solidFill>
                          <a:latin typeface="+mn-lt"/>
                          <a:ea typeface="+mn-ea"/>
                          <a:cs typeface="+mn-cs"/>
                        </a:rPr>
                        <a:t>E</a:t>
                      </a:r>
                      <a:r>
                        <a:rPr lang="en-US" sz="1800" kern="1200" dirty="0" smtClean="0">
                          <a:solidFill>
                            <a:schemeClr val="tx1"/>
                          </a:solidFill>
                          <a:latin typeface="+mn-lt"/>
                          <a:ea typeface="+mn-ea"/>
                          <a:cs typeface="+mn-cs"/>
                        </a:rPr>
                        <a:t>xtends empirical study on collaboration  to international collaboration</a:t>
                      </a:r>
                      <a:r>
                        <a:rPr lang="en-US" sz="1800" kern="1200" baseline="0" dirty="0" smtClean="0">
                          <a:solidFill>
                            <a:schemeClr val="tx1"/>
                          </a:solidFill>
                          <a:latin typeface="+mn-lt"/>
                          <a:ea typeface="+mn-ea"/>
                          <a:cs typeface="+mn-cs"/>
                        </a:rPr>
                        <a:t> on carbon reduction and  renewable energy technology diffusion.</a:t>
                      </a:r>
                      <a:endParaRPr lang="en-US" sz="2000" dirty="0"/>
                    </a:p>
                  </a:txBody>
                  <a:tcPr/>
                </a:tc>
              </a:tr>
            </a:tbl>
          </a:graphicData>
        </a:graphic>
      </p:graphicFrame>
    </p:spTree>
  </p:cSld>
  <p:clrMapOvr>
    <a:masterClrMapping/>
  </p:clrMapOvr>
  <p:transition advTm="88203"/>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81000" y="152400"/>
            <a:ext cx="8229600" cy="381000"/>
          </a:xfrm>
        </p:spPr>
        <p:txBody>
          <a:bodyPr>
            <a:noAutofit/>
          </a:bodyPr>
          <a:lstStyle/>
          <a:p>
            <a:r>
              <a:rPr lang="en-US" altLang="zh-CN" sz="2400" b="1" dirty="0" smtClean="0"/>
              <a:t>Effects of Aggregate Level Experience</a:t>
            </a:r>
            <a:endParaRPr lang="en-US" sz="2400" dirty="0"/>
          </a:p>
        </p:txBody>
      </p:sp>
      <p:sp>
        <p:nvSpPr>
          <p:cNvPr id="8" name="矩形 7"/>
          <p:cNvSpPr/>
          <p:nvPr/>
        </p:nvSpPr>
        <p:spPr>
          <a:xfrm>
            <a:off x="1371600" y="5715000"/>
            <a:ext cx="6705600" cy="584775"/>
          </a:xfrm>
          <a:prstGeom prst="rect">
            <a:avLst/>
          </a:prstGeom>
        </p:spPr>
        <p:txBody>
          <a:bodyPr wrap="square">
            <a:spAutoFit/>
          </a:bodyPr>
          <a:lstStyle/>
          <a:p>
            <a:r>
              <a:rPr lang="en-US" sz="1600" dirty="0" smtClean="0"/>
              <a:t>Robust standard errors in parentheses, *** p&lt;0.01, ** p&lt;0.05, * p&lt;0.1.</a:t>
            </a:r>
          </a:p>
          <a:p>
            <a:r>
              <a:rPr lang="en-US" sz="1600" dirty="0" smtClean="0"/>
              <a:t>Industrial </a:t>
            </a:r>
            <a:r>
              <a:rPr lang="en-US" sz="1600" dirty="0"/>
              <a:t>level experience omitted in all models </a:t>
            </a:r>
            <a:r>
              <a:rPr lang="en-US" sz="1600" dirty="0" smtClean="0"/>
              <a:t>due </a:t>
            </a:r>
            <a:r>
              <a:rPr lang="en-US" sz="1600" dirty="0"/>
              <a:t>to the </a:t>
            </a:r>
            <a:r>
              <a:rPr lang="en-US" sz="1600" dirty="0" err="1" smtClean="0"/>
              <a:t>multicollinearity</a:t>
            </a:r>
            <a:r>
              <a:rPr lang="en-US" sz="1600" dirty="0" smtClean="0"/>
              <a:t>.</a:t>
            </a:r>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xmlns="" val="1610828281"/>
              </p:ext>
            </p:extLst>
          </p:nvPr>
        </p:nvGraphicFramePr>
        <p:xfrm>
          <a:off x="1411254" y="685800"/>
          <a:ext cx="6361145" cy="4946523"/>
        </p:xfrm>
        <a:graphic>
          <a:graphicData uri="http://schemas.openxmlformats.org/drawingml/2006/table">
            <a:tbl>
              <a:tblPr/>
              <a:tblGrid>
                <a:gridCol w="2149034"/>
                <a:gridCol w="1203460"/>
                <a:gridCol w="1528317"/>
                <a:gridCol w="1480334"/>
              </a:tblGrid>
              <a:tr h="190500">
                <a:tc>
                  <a:txBody>
                    <a:bodyPr/>
                    <a:lstStyle/>
                    <a:p>
                      <a:pPr marL="0" marR="0" algn="l">
                        <a:lnSpc>
                          <a:spcPct val="115000"/>
                        </a:lnSpc>
                        <a:spcBef>
                          <a:spcPts val="0"/>
                        </a:spcBef>
                        <a:spcAft>
                          <a:spcPts val="0"/>
                        </a:spcAft>
                      </a:pPr>
                      <a:r>
                        <a:rPr lang="en-US" sz="105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80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(2) </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80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w="19050" cap="flat" cmpd="sng" algn="ctr">
                      <a:solidFill>
                        <a:srgbClr val="000000"/>
                      </a:solidFill>
                      <a:prstDash val="solid"/>
                      <a:round/>
                      <a:headEnd type="none" w="med" len="med"/>
                      <a:tailEnd type="none" w="med" len="med"/>
                    </a:lnT>
                    <a:lnB>
                      <a:noFill/>
                    </a:lnB>
                  </a:tcPr>
                </a:tc>
              </a:tr>
              <a:tr h="190500">
                <a:tc>
                  <a:txBody>
                    <a:bodyPr/>
                    <a:lstStyle/>
                    <a:p>
                      <a:pPr marL="0" marR="0" algn="l">
                        <a:lnSpc>
                          <a:spcPct val="115000"/>
                        </a:lnSpc>
                        <a:spcBef>
                          <a:spcPts val="0"/>
                        </a:spcBef>
                        <a:spcAft>
                          <a:spcPts val="0"/>
                        </a:spcAft>
                      </a:pPr>
                      <a:r>
                        <a:rPr lang="en-US" sz="1050" b="1">
                          <a:effectLst/>
                          <a:latin typeface="Times New Roman" panose="02020603050405020304" pitchFamily="18" charset="0"/>
                          <a:ea typeface="Times New Roman" panose="02020603050405020304" pitchFamily="18" charset="0"/>
                          <a:cs typeface="Times New Roman" panose="02020603050405020304" pitchFamily="18" charset="0"/>
                        </a:rPr>
                        <a:t>Dependent Variables</a:t>
                      </a:r>
                      <a:endParaRPr lang="en-US" sz="105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err="1">
                          <a:effectLst/>
                          <a:latin typeface="Times New Roman" panose="02020603050405020304" pitchFamily="18" charset="0"/>
                          <a:ea typeface="Times New Roman" panose="02020603050405020304" pitchFamily="18" charset="0"/>
                          <a:cs typeface="Times New Roman" panose="02020603050405020304" pitchFamily="18" charset="0"/>
                        </a:rPr>
                        <a:t>ln</a:t>
                      </a: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(unit cost)</a:t>
                      </a:r>
                      <a:endParaRPr lang="en-US" sz="80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ln(unit capital cost)</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ln(capacity factor)</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w="19050" cap="flat" cmpd="sng" algn="ctr">
                      <a:solidFill>
                        <a:srgbClr val="000000"/>
                      </a:solidFill>
                      <a:prstDash val="solid"/>
                      <a:round/>
                      <a:headEnd type="none" w="med" len="med"/>
                      <a:tailEnd type="none" w="med" len="med"/>
                    </a:lnB>
                  </a:tcPr>
                </a:tc>
              </a:tr>
              <a:tr h="190500">
                <a:tc>
                  <a:txBody>
                    <a:bodyPr/>
                    <a:lstStyle/>
                    <a:p>
                      <a:pPr marL="0" marR="0" algn="l">
                        <a:lnSpc>
                          <a:spcPct val="115000"/>
                        </a:lnSpc>
                        <a:spcBef>
                          <a:spcPts val="0"/>
                        </a:spcBef>
                        <a:spcAft>
                          <a:spcPts val="0"/>
                        </a:spcAft>
                      </a:pPr>
                      <a:r>
                        <a:rPr lang="en-US" sz="1050" b="1" dirty="0" smtClean="0">
                          <a:effectLst/>
                          <a:latin typeface="Times New Roman" panose="02020603050405020304" pitchFamily="18" charset="0"/>
                          <a:ea typeface="Times New Roman" panose="02020603050405020304" pitchFamily="18" charset="0"/>
                          <a:cs typeface="Times New Roman" panose="02020603050405020304" pitchFamily="18" charset="0"/>
                        </a:rPr>
                        <a:t>Manufacturer’s knowledge </a:t>
                      </a:r>
                      <a:r>
                        <a:rPr lang="en-US" sz="1050" b="1" dirty="0">
                          <a:effectLst/>
                          <a:latin typeface="Times New Roman" panose="02020603050405020304" pitchFamily="18" charset="0"/>
                          <a:ea typeface="Times New Roman" panose="02020603050405020304" pitchFamily="18" charset="0"/>
                          <a:cs typeface="Times New Roman" panose="02020603050405020304" pitchFamily="18" charset="0"/>
                        </a:rPr>
                        <a:t>stock </a:t>
                      </a:r>
                      <a:endParaRPr lang="en-US" sz="105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-0.00037**</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-0.00042**</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0.00032***</a:t>
                      </a:r>
                      <a:endParaRPr lang="en-US" sz="80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w="19050" cap="flat" cmpd="sng" algn="ctr">
                      <a:solidFill>
                        <a:srgbClr val="000000"/>
                      </a:solidFill>
                      <a:prstDash val="solid"/>
                      <a:round/>
                      <a:headEnd type="none" w="med" len="med"/>
                      <a:tailEnd type="none" w="med" len="med"/>
                    </a:lnT>
                    <a:lnB>
                      <a:noFill/>
                    </a:lnB>
                  </a:tcPr>
                </a:tc>
              </a:tr>
              <a:tr h="190500">
                <a:tc>
                  <a:txBody>
                    <a:bodyPr/>
                    <a:lstStyle/>
                    <a:p>
                      <a:pPr marL="0" marR="0" algn="l">
                        <a:lnSpc>
                          <a:spcPct val="115000"/>
                        </a:lnSpc>
                        <a:spcBef>
                          <a:spcPts val="0"/>
                        </a:spcBef>
                        <a:spcAft>
                          <a:spcPts val="0"/>
                        </a:spcAft>
                      </a:pPr>
                      <a:endParaRPr lang="en-US" sz="105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(0.00015)</a:t>
                      </a:r>
                      <a:endParaRPr lang="en-US" sz="80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(0.00021)</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(0.00012)</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r>
              <a:tr h="190500">
                <a:tc>
                  <a:txBody>
                    <a:bodyPr/>
                    <a:lstStyle/>
                    <a:p>
                      <a:pPr marL="0" marR="0" algn="l">
                        <a:lnSpc>
                          <a:spcPct val="115000"/>
                        </a:lnSpc>
                        <a:spcBef>
                          <a:spcPts val="0"/>
                        </a:spcBef>
                        <a:spcAft>
                          <a:spcPts val="0"/>
                        </a:spcAft>
                      </a:pPr>
                      <a:r>
                        <a:rPr lang="en-US" sz="1050" b="1" dirty="0">
                          <a:effectLst/>
                          <a:latin typeface="Times New Roman" panose="02020603050405020304" pitchFamily="18" charset="0"/>
                          <a:ea typeface="Times New Roman" panose="02020603050405020304" pitchFamily="18" charset="0"/>
                          <a:cs typeface="Times New Roman" panose="02020603050405020304" pitchFamily="18" charset="0"/>
                        </a:rPr>
                        <a:t>Province level </a:t>
                      </a:r>
                      <a:r>
                        <a:rPr lang="en-US" sz="1050" b="1" dirty="0" smtClean="0">
                          <a:effectLst/>
                          <a:latin typeface="Times New Roman" panose="02020603050405020304" pitchFamily="18" charset="0"/>
                          <a:ea typeface="Times New Roman" panose="02020603050405020304" pitchFamily="18" charset="0"/>
                          <a:cs typeface="Times New Roman" panose="02020603050405020304" pitchFamily="18" charset="0"/>
                        </a:rPr>
                        <a:t>experience (GW)</a:t>
                      </a:r>
                      <a:endParaRPr lang="en-US" sz="105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0.00457</a:t>
                      </a:r>
                      <a:endParaRPr lang="en-US" sz="80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-0.00296</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-0.00875</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r>
              <a:tr h="190500">
                <a:tc>
                  <a:txBody>
                    <a:bodyPr/>
                    <a:lstStyle/>
                    <a:p>
                      <a:pPr marL="0" marR="0" algn="l">
                        <a:lnSpc>
                          <a:spcPct val="115000"/>
                        </a:lnSpc>
                        <a:spcBef>
                          <a:spcPts val="0"/>
                        </a:spcBef>
                        <a:spcAft>
                          <a:spcPts val="0"/>
                        </a:spcAft>
                      </a:pPr>
                      <a:endParaRPr lang="en-US" sz="105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(0.00723)</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(0.00888)</a:t>
                      </a:r>
                      <a:endParaRPr lang="en-US" sz="80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(0.00595)</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r>
              <a:tr h="190500">
                <a:tc>
                  <a:txBody>
                    <a:bodyPr/>
                    <a:lstStyle/>
                    <a:p>
                      <a:pPr marL="0" marR="0" algn="l">
                        <a:lnSpc>
                          <a:spcPct val="115000"/>
                        </a:lnSpc>
                        <a:spcBef>
                          <a:spcPts val="0"/>
                        </a:spcBef>
                        <a:spcAft>
                          <a:spcPts val="0"/>
                        </a:spcAft>
                      </a:pPr>
                      <a:r>
                        <a:rPr lang="en-US" sz="1050" b="1" dirty="0">
                          <a:effectLst/>
                          <a:latin typeface="Times New Roman" panose="02020603050405020304" pitchFamily="18" charset="0"/>
                          <a:ea typeface="Times New Roman" panose="02020603050405020304" pitchFamily="18" charset="0"/>
                          <a:cs typeface="Times New Roman" panose="02020603050405020304" pitchFamily="18" charset="0"/>
                        </a:rPr>
                        <a:t>Turbine </a:t>
                      </a:r>
                      <a:r>
                        <a:rPr lang="en-US" sz="1050" b="1" dirty="0" smtClean="0">
                          <a:effectLst/>
                          <a:latin typeface="Times New Roman" panose="02020603050405020304" pitchFamily="18" charset="0"/>
                          <a:ea typeface="Times New Roman" panose="02020603050405020304" pitchFamily="18" charset="0"/>
                          <a:cs typeface="Times New Roman" panose="02020603050405020304" pitchFamily="18" charset="0"/>
                        </a:rPr>
                        <a:t>size (MW)</a:t>
                      </a:r>
                      <a:endParaRPr lang="en-US" sz="105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0.01149</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0.03683**</a:t>
                      </a:r>
                      <a:endParaRPr lang="en-US" sz="80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0.05319***</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r>
              <a:tr h="190500">
                <a:tc>
                  <a:txBody>
                    <a:bodyPr/>
                    <a:lstStyle/>
                    <a:p>
                      <a:pPr marL="0" marR="0" algn="l">
                        <a:lnSpc>
                          <a:spcPct val="115000"/>
                        </a:lnSpc>
                        <a:spcBef>
                          <a:spcPts val="0"/>
                        </a:spcBef>
                        <a:spcAft>
                          <a:spcPts val="0"/>
                        </a:spcAft>
                      </a:pPr>
                      <a:endParaRPr lang="en-US" sz="105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(0.01503)</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(0.01858)</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(0.01097)</a:t>
                      </a:r>
                      <a:endParaRPr lang="en-US" sz="80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r>
              <a:tr h="190500">
                <a:tc>
                  <a:txBody>
                    <a:bodyPr/>
                    <a:lstStyle/>
                    <a:p>
                      <a:pPr marL="0" marR="0" algn="l">
                        <a:lnSpc>
                          <a:spcPct val="115000"/>
                        </a:lnSpc>
                        <a:spcBef>
                          <a:spcPts val="0"/>
                        </a:spcBef>
                        <a:spcAft>
                          <a:spcPts val="0"/>
                        </a:spcAft>
                      </a:pPr>
                      <a:r>
                        <a:rPr lang="en-US" sz="1050" b="1" dirty="0">
                          <a:effectLst/>
                          <a:latin typeface="Times New Roman" panose="02020603050405020304" pitchFamily="18" charset="0"/>
                          <a:ea typeface="Times New Roman" panose="02020603050405020304" pitchFamily="18" charset="0"/>
                          <a:cs typeface="Times New Roman" panose="02020603050405020304" pitchFamily="18" charset="0"/>
                        </a:rPr>
                        <a:t>Project </a:t>
                      </a:r>
                      <a:r>
                        <a:rPr lang="en-US" sz="1050" b="1" dirty="0" smtClean="0">
                          <a:effectLst/>
                          <a:latin typeface="Times New Roman" panose="02020603050405020304" pitchFamily="18" charset="0"/>
                          <a:ea typeface="Times New Roman" panose="02020603050405020304" pitchFamily="18" charset="0"/>
                          <a:cs typeface="Times New Roman" panose="02020603050405020304" pitchFamily="18" charset="0"/>
                        </a:rPr>
                        <a:t>size (GW)</a:t>
                      </a:r>
                      <a:endParaRPr lang="en-US" sz="105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-0.32164***</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-0.33291**</a:t>
                      </a:r>
                      <a:endParaRPr lang="en-US" sz="80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0.13045*</a:t>
                      </a:r>
                      <a:endParaRPr lang="en-US" sz="80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r>
              <a:tr h="190500">
                <a:tc>
                  <a:txBody>
                    <a:bodyPr/>
                    <a:lstStyle/>
                    <a:p>
                      <a:pPr marL="0" marR="0" algn="l">
                        <a:lnSpc>
                          <a:spcPct val="115000"/>
                        </a:lnSpc>
                        <a:spcBef>
                          <a:spcPts val="0"/>
                        </a:spcBef>
                        <a:spcAft>
                          <a:spcPts val="0"/>
                        </a:spcAft>
                      </a:pPr>
                      <a:endParaRPr lang="en-US" sz="105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(0.12414)</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(0.13833)</a:t>
                      </a:r>
                      <a:endParaRPr lang="en-US" sz="80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(0.07282)</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r>
              <a:tr h="152400">
                <a:tc>
                  <a:txBody>
                    <a:bodyPr/>
                    <a:lstStyle/>
                    <a:p>
                      <a:pPr marL="0" marR="0" algn="l">
                        <a:lnSpc>
                          <a:spcPct val="115000"/>
                        </a:lnSpc>
                        <a:spcBef>
                          <a:spcPts val="0"/>
                        </a:spcBef>
                        <a:spcAft>
                          <a:spcPts val="0"/>
                        </a:spcAft>
                      </a:pPr>
                      <a:r>
                        <a:rPr lang="en-US" sz="1050" b="1">
                          <a:effectLst/>
                          <a:latin typeface="Times New Roman" panose="02020603050405020304" pitchFamily="18" charset="0"/>
                          <a:ea typeface="Times New Roman" panose="02020603050405020304" pitchFamily="18" charset="0"/>
                          <a:cs typeface="Times New Roman" panose="02020603050405020304" pitchFamily="18" charset="0"/>
                        </a:rPr>
                        <a:t>Wind category 1</a:t>
                      </a:r>
                      <a:endParaRPr lang="en-US" sz="105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-0.13557***</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-0.20836***</a:t>
                      </a:r>
                      <a:endParaRPr lang="en-US" sz="80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0.13308***</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r>
              <a:tr h="190500">
                <a:tc>
                  <a:txBody>
                    <a:bodyPr/>
                    <a:lstStyle/>
                    <a:p>
                      <a:pPr marL="0" marR="0" algn="l">
                        <a:lnSpc>
                          <a:spcPct val="115000"/>
                        </a:lnSpc>
                        <a:spcBef>
                          <a:spcPts val="0"/>
                        </a:spcBef>
                        <a:spcAft>
                          <a:spcPts val="0"/>
                        </a:spcAft>
                      </a:pPr>
                      <a:r>
                        <a:rPr lang="en-US" sz="105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(0.02839)</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(0.02820)</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(0.03098)</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r>
              <a:tr h="190500">
                <a:tc>
                  <a:txBody>
                    <a:bodyPr/>
                    <a:lstStyle/>
                    <a:p>
                      <a:pPr marL="0" marR="0" algn="l">
                        <a:lnSpc>
                          <a:spcPct val="115000"/>
                        </a:lnSpc>
                        <a:spcBef>
                          <a:spcPts val="0"/>
                        </a:spcBef>
                        <a:spcAft>
                          <a:spcPts val="0"/>
                        </a:spcAft>
                      </a:pPr>
                      <a:r>
                        <a:rPr lang="en-US" sz="1050" b="1">
                          <a:effectLst/>
                          <a:latin typeface="Times New Roman" panose="02020603050405020304" pitchFamily="18" charset="0"/>
                          <a:ea typeface="Times New Roman" panose="02020603050405020304" pitchFamily="18" charset="0"/>
                          <a:cs typeface="Times New Roman" panose="02020603050405020304" pitchFamily="18" charset="0"/>
                        </a:rPr>
                        <a:t>Wind category 2</a:t>
                      </a:r>
                      <a:endParaRPr lang="en-US" sz="105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-0.09914***</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-0.17539***</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0.10357***</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r>
              <a:tr h="190500">
                <a:tc>
                  <a:txBody>
                    <a:bodyPr/>
                    <a:lstStyle/>
                    <a:p>
                      <a:pPr marL="0" marR="0" algn="l">
                        <a:lnSpc>
                          <a:spcPct val="115000"/>
                        </a:lnSpc>
                        <a:spcBef>
                          <a:spcPts val="0"/>
                        </a:spcBef>
                        <a:spcAft>
                          <a:spcPts val="0"/>
                        </a:spcAft>
                      </a:pPr>
                      <a:r>
                        <a:rPr lang="en-US" sz="105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(0.02696)</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(0.02607)</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(0.03064)</a:t>
                      </a:r>
                      <a:endParaRPr lang="en-US" sz="80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r>
              <a:tr h="190500">
                <a:tc>
                  <a:txBody>
                    <a:bodyPr/>
                    <a:lstStyle/>
                    <a:p>
                      <a:pPr marL="0" marR="0" algn="l">
                        <a:lnSpc>
                          <a:spcPct val="115000"/>
                        </a:lnSpc>
                        <a:spcBef>
                          <a:spcPts val="0"/>
                        </a:spcBef>
                        <a:spcAft>
                          <a:spcPts val="0"/>
                        </a:spcAft>
                      </a:pPr>
                      <a:r>
                        <a:rPr lang="en-US" sz="1050" b="1">
                          <a:effectLst/>
                          <a:latin typeface="Times New Roman" panose="02020603050405020304" pitchFamily="18" charset="0"/>
                          <a:ea typeface="Times New Roman" panose="02020603050405020304" pitchFamily="18" charset="0"/>
                          <a:cs typeface="Times New Roman" panose="02020603050405020304" pitchFamily="18" charset="0"/>
                        </a:rPr>
                        <a:t>Wind category 3</a:t>
                      </a:r>
                      <a:endParaRPr lang="en-US" sz="105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-0.00948</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-0.02110</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-0.00796</a:t>
                      </a:r>
                      <a:endParaRPr lang="en-US" sz="80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r>
              <a:tr h="190500">
                <a:tc>
                  <a:txBody>
                    <a:bodyPr/>
                    <a:lstStyle/>
                    <a:p>
                      <a:pPr marL="0" marR="0" algn="l">
                        <a:lnSpc>
                          <a:spcPct val="115000"/>
                        </a:lnSpc>
                        <a:spcBef>
                          <a:spcPts val="0"/>
                        </a:spcBef>
                        <a:spcAft>
                          <a:spcPts val="0"/>
                        </a:spcAft>
                      </a:pPr>
                      <a:r>
                        <a:rPr lang="en-US" sz="105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(0.02184)</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(0.02033)</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(0.01626)</a:t>
                      </a:r>
                      <a:endParaRPr lang="en-US" sz="80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r>
              <a:tr h="190500">
                <a:tc>
                  <a:txBody>
                    <a:bodyPr/>
                    <a:lstStyle/>
                    <a:p>
                      <a:pPr marL="0" marR="0" algn="l">
                        <a:lnSpc>
                          <a:spcPct val="115000"/>
                        </a:lnSpc>
                        <a:spcBef>
                          <a:spcPts val="0"/>
                        </a:spcBef>
                        <a:spcAft>
                          <a:spcPts val="0"/>
                        </a:spcAft>
                      </a:pPr>
                      <a:r>
                        <a:rPr lang="en-US" sz="1050" b="1">
                          <a:effectLst/>
                          <a:latin typeface="Times New Roman" panose="02020603050405020304" pitchFamily="18" charset="0"/>
                          <a:ea typeface="Times New Roman" panose="02020603050405020304" pitchFamily="18" charset="0"/>
                          <a:cs typeface="Times New Roman" panose="02020603050405020304" pitchFamily="18" charset="0"/>
                        </a:rPr>
                        <a:t>Foreign manufacturer</a:t>
                      </a:r>
                      <a:endParaRPr lang="en-US" sz="105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0.03793**</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0.04489**</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0.00644</a:t>
                      </a:r>
                      <a:endParaRPr lang="en-US" sz="80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r>
              <a:tr h="190500">
                <a:tc>
                  <a:txBody>
                    <a:bodyPr/>
                    <a:lstStyle/>
                    <a:p>
                      <a:pPr marL="0" marR="0" algn="l">
                        <a:lnSpc>
                          <a:spcPct val="115000"/>
                        </a:lnSpc>
                        <a:spcBef>
                          <a:spcPts val="0"/>
                        </a:spcBef>
                        <a:spcAft>
                          <a:spcPts val="0"/>
                        </a:spcAft>
                      </a:pPr>
                      <a:r>
                        <a:rPr lang="en-US" sz="105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(0.01609)</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(0.01961)</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(0.01397)</a:t>
                      </a:r>
                      <a:endParaRPr lang="en-US" sz="80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r>
              <a:tr h="190500">
                <a:tc>
                  <a:txBody>
                    <a:bodyPr/>
                    <a:lstStyle/>
                    <a:p>
                      <a:pPr marL="0" marR="0" algn="l">
                        <a:lnSpc>
                          <a:spcPct val="115000"/>
                        </a:lnSpc>
                        <a:spcBef>
                          <a:spcPts val="0"/>
                        </a:spcBef>
                        <a:spcAft>
                          <a:spcPts val="0"/>
                        </a:spcAft>
                      </a:pPr>
                      <a:r>
                        <a:rPr lang="en-US" sz="1050" b="1">
                          <a:effectLst/>
                          <a:latin typeface="Times New Roman" panose="02020603050405020304" pitchFamily="18" charset="0"/>
                          <a:ea typeface="Times New Roman" panose="02020603050405020304" pitchFamily="18" charset="0"/>
                          <a:cs typeface="Times New Roman" panose="02020603050405020304" pitchFamily="18" charset="0"/>
                        </a:rPr>
                        <a:t>Central SOE developer</a:t>
                      </a:r>
                      <a:endParaRPr lang="en-US" sz="105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-0.04186***</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-0.08436***</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0.01837**</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r>
              <a:tr h="190500">
                <a:tc>
                  <a:txBody>
                    <a:bodyPr/>
                    <a:lstStyle/>
                    <a:p>
                      <a:pPr marL="0" marR="0" algn="l">
                        <a:lnSpc>
                          <a:spcPct val="115000"/>
                        </a:lnSpc>
                        <a:spcBef>
                          <a:spcPts val="0"/>
                        </a:spcBef>
                        <a:spcAft>
                          <a:spcPts val="0"/>
                        </a:spcAft>
                      </a:pPr>
                      <a:r>
                        <a:rPr lang="en-US" sz="105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(0.01008)</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(0.02092)</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(0.00859)</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r>
              <a:tr h="190500">
                <a:tc>
                  <a:txBody>
                    <a:bodyPr/>
                    <a:lstStyle/>
                    <a:p>
                      <a:pPr marL="0" marR="0" algn="l">
                        <a:lnSpc>
                          <a:spcPct val="115000"/>
                        </a:lnSpc>
                        <a:spcBef>
                          <a:spcPts val="0"/>
                        </a:spcBef>
                        <a:spcAft>
                          <a:spcPts val="0"/>
                        </a:spcAft>
                      </a:pPr>
                      <a:r>
                        <a:rPr lang="en-US" sz="1050" b="1">
                          <a:effectLst/>
                          <a:latin typeface="Times New Roman" panose="02020603050405020304" pitchFamily="18" charset="0"/>
                          <a:ea typeface="Times New Roman" panose="02020603050405020304" pitchFamily="18" charset="0"/>
                          <a:cs typeface="Times New Roman" panose="02020603050405020304" pitchFamily="18" charset="0"/>
                        </a:rPr>
                        <a:t>Local SOE developer</a:t>
                      </a:r>
                      <a:endParaRPr lang="en-US" sz="105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0.02352</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-0.04343*</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-0.01271</a:t>
                      </a:r>
                      <a:endParaRPr lang="en-US" sz="80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r>
              <a:tr h="190500">
                <a:tc>
                  <a:txBody>
                    <a:bodyPr/>
                    <a:lstStyle/>
                    <a:p>
                      <a:pPr marL="0" marR="0" algn="l">
                        <a:lnSpc>
                          <a:spcPct val="115000"/>
                        </a:lnSpc>
                        <a:spcBef>
                          <a:spcPts val="0"/>
                        </a:spcBef>
                        <a:spcAft>
                          <a:spcPts val="0"/>
                        </a:spcAft>
                      </a:pPr>
                      <a:r>
                        <a:rPr lang="en-US" sz="105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(0.01862)</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(0.02403)</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(0.01521)</a:t>
                      </a:r>
                      <a:endParaRPr lang="en-US" sz="80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r>
              <a:tr h="190500">
                <a:tc>
                  <a:txBody>
                    <a:bodyPr/>
                    <a:lstStyle/>
                    <a:p>
                      <a:pPr marL="0" marR="0" algn="l">
                        <a:lnSpc>
                          <a:spcPct val="115000"/>
                        </a:lnSpc>
                        <a:spcBef>
                          <a:spcPts val="0"/>
                        </a:spcBef>
                        <a:spcAft>
                          <a:spcPts val="0"/>
                        </a:spcAft>
                      </a:pPr>
                      <a:r>
                        <a:rPr lang="en-US" sz="1050" b="1" dirty="0">
                          <a:effectLst/>
                          <a:latin typeface="Times New Roman" panose="02020603050405020304" pitchFamily="18" charset="0"/>
                          <a:ea typeface="Times New Roman" panose="02020603050405020304" pitchFamily="18" charset="0"/>
                          <a:cs typeface="Times New Roman" panose="02020603050405020304" pitchFamily="18" charset="0"/>
                        </a:rPr>
                        <a:t>Province fixed effects</a:t>
                      </a:r>
                      <a:endParaRPr lang="en-US" sz="105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Yes</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Yes</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Yes</a:t>
                      </a:r>
                      <a:endParaRPr lang="en-US" sz="80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r>
              <a:tr h="190500">
                <a:tc>
                  <a:txBody>
                    <a:bodyPr/>
                    <a:lstStyle/>
                    <a:p>
                      <a:pPr marL="0" marR="0" algn="l">
                        <a:lnSpc>
                          <a:spcPct val="115000"/>
                        </a:lnSpc>
                        <a:spcBef>
                          <a:spcPts val="0"/>
                        </a:spcBef>
                        <a:spcAft>
                          <a:spcPts val="0"/>
                        </a:spcAft>
                      </a:pPr>
                      <a:r>
                        <a:rPr lang="en-US" sz="1050" b="1">
                          <a:effectLst/>
                          <a:latin typeface="Times New Roman" panose="02020603050405020304" pitchFamily="18" charset="0"/>
                          <a:ea typeface="Times New Roman" panose="02020603050405020304" pitchFamily="18" charset="0"/>
                          <a:cs typeface="Times New Roman" panose="02020603050405020304" pitchFamily="18" charset="0"/>
                        </a:rPr>
                        <a:t>Year fixed effects</a:t>
                      </a:r>
                      <a:endParaRPr lang="en-US" sz="105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Yes</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Yes</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Yes</a:t>
                      </a:r>
                      <a:endParaRPr lang="en-US" sz="80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r>
              <a:tr h="190500">
                <a:tc>
                  <a:txBody>
                    <a:bodyPr/>
                    <a:lstStyle/>
                    <a:p>
                      <a:pPr marL="0" marR="0" algn="l">
                        <a:lnSpc>
                          <a:spcPct val="115000"/>
                        </a:lnSpc>
                        <a:spcBef>
                          <a:spcPts val="0"/>
                        </a:spcBef>
                        <a:spcAft>
                          <a:spcPts val="0"/>
                        </a:spcAft>
                      </a:pPr>
                      <a:r>
                        <a:rPr lang="en-US" sz="1050" b="1" dirty="0">
                          <a:effectLst/>
                          <a:latin typeface="Times New Roman" panose="02020603050405020304" pitchFamily="18" charset="0"/>
                          <a:ea typeface="Times New Roman" panose="02020603050405020304" pitchFamily="18" charset="0"/>
                          <a:cs typeface="Times New Roman" panose="02020603050405020304" pitchFamily="18" charset="0"/>
                        </a:rPr>
                        <a:t>Observations</a:t>
                      </a:r>
                      <a:endParaRPr lang="en-US" sz="105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486</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486</a:t>
                      </a:r>
                      <a:endParaRPr lang="en-US" sz="800" b="1">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c>
                  <a:txBody>
                    <a:bodyPr/>
                    <a:lstStyle/>
                    <a:p>
                      <a:pPr marL="0" marR="0" algn="ctr">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502</a:t>
                      </a:r>
                      <a:endParaRPr lang="en-US" sz="80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a:noFill/>
                    </a:lnB>
                  </a:tcPr>
                </a:tc>
              </a:tr>
              <a:tr h="190500">
                <a:tc>
                  <a:txBody>
                    <a:bodyPr/>
                    <a:lstStyle/>
                    <a:p>
                      <a:pPr marL="0" marR="0" algn="l">
                        <a:lnSpc>
                          <a:spcPct val="115000"/>
                        </a:lnSpc>
                        <a:spcBef>
                          <a:spcPts val="0"/>
                        </a:spcBef>
                        <a:spcAft>
                          <a:spcPts val="0"/>
                        </a:spcAft>
                      </a:pPr>
                      <a:r>
                        <a:rPr lang="en-US" sz="1050" b="1" dirty="0">
                          <a:effectLst/>
                          <a:latin typeface="Times New Roman" panose="02020603050405020304" pitchFamily="18" charset="0"/>
                          <a:ea typeface="Times New Roman" panose="02020603050405020304" pitchFamily="18" charset="0"/>
                          <a:cs typeface="Times New Roman" panose="02020603050405020304" pitchFamily="18" charset="0"/>
                        </a:rPr>
                        <a:t>R-squared</a:t>
                      </a:r>
                      <a:endParaRPr lang="en-US" sz="1050" b="1"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Times New Roman" panose="02020603050405020304" pitchFamily="18" charset="0"/>
                          <a:ea typeface="Times New Roman" panose="02020603050405020304" pitchFamily="18" charset="0"/>
                          <a:cs typeface="Times New Roman" panose="02020603050405020304" pitchFamily="18" charset="0"/>
                        </a:rPr>
                        <a:t>0.668</a:t>
                      </a:r>
                      <a:endParaRPr lang="en-US" sz="80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Times New Roman" panose="02020603050405020304" pitchFamily="18" charset="0"/>
                          <a:ea typeface="Times New Roman" panose="02020603050405020304" pitchFamily="18" charset="0"/>
                          <a:cs typeface="Times New Roman" panose="02020603050405020304" pitchFamily="18" charset="0"/>
                        </a:rPr>
                        <a:t>0.579</a:t>
                      </a:r>
                      <a:endParaRPr lang="en-US" sz="80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0.603</a:t>
                      </a:r>
                      <a:endParaRPr lang="en-US" sz="800" dirty="0">
                        <a:effectLst/>
                        <a:latin typeface="Calibri" panose="020F0502020204030204" pitchFamily="34" charset="0"/>
                        <a:ea typeface="SimSun" panose="02010600030101010101" pitchFamily="2" charset="-122"/>
                        <a:cs typeface="Times New Roman" panose="02020603050405020304" pitchFamily="18" charset="0"/>
                      </a:endParaRPr>
                    </a:p>
                  </a:txBody>
                  <a:tcPr marL="34163" marR="34163" marT="0" marB="0">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
        <p:nvSpPr>
          <p:cNvPr id="9" name="矩形 8"/>
          <p:cNvSpPr/>
          <p:nvPr/>
        </p:nvSpPr>
        <p:spPr>
          <a:xfrm>
            <a:off x="1391815" y="1070892"/>
            <a:ext cx="6151985" cy="364123"/>
          </a:xfrm>
          <a:prstGeom prst="rect">
            <a:avLst/>
          </a:prstGeom>
          <a:noFill/>
          <a:ln w="1905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矩形 9"/>
          <p:cNvSpPr/>
          <p:nvPr/>
        </p:nvSpPr>
        <p:spPr>
          <a:xfrm>
            <a:off x="1371600" y="3733800"/>
            <a:ext cx="6075785" cy="3810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矩形 11"/>
          <p:cNvSpPr/>
          <p:nvPr/>
        </p:nvSpPr>
        <p:spPr>
          <a:xfrm>
            <a:off x="1371600" y="1447800"/>
            <a:ext cx="6172200" cy="381000"/>
          </a:xfrm>
          <a:prstGeom prst="rect">
            <a:avLst/>
          </a:prstGeom>
          <a:noFill/>
          <a:ln w="1905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custDataLst>
      <p:tags r:id="rId1"/>
    </p:custDataLst>
  </p:cSld>
  <p:clrMapOvr>
    <a:masterClrMapping/>
  </p:clrMapOvr>
  <p:transition advTm="14299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P spid="12"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81000" y="152400"/>
            <a:ext cx="8229600" cy="381000"/>
          </a:xfrm>
        </p:spPr>
        <p:txBody>
          <a:bodyPr>
            <a:noAutofit/>
          </a:bodyPr>
          <a:lstStyle/>
          <a:p>
            <a:r>
              <a:rPr lang="en-US" altLang="zh-CN" sz="2400" b="1" dirty="0" smtClean="0"/>
              <a:t>Effects of Developer’s Internal Experience and Spillover</a:t>
            </a:r>
            <a:endParaRPr lang="en-US" sz="2400" dirty="0"/>
          </a:p>
        </p:txBody>
      </p:sp>
      <p:sp>
        <p:nvSpPr>
          <p:cNvPr id="9" name="矩形 8"/>
          <p:cNvSpPr/>
          <p:nvPr/>
        </p:nvSpPr>
        <p:spPr>
          <a:xfrm>
            <a:off x="1066800" y="1676400"/>
            <a:ext cx="6553200" cy="304800"/>
          </a:xfrm>
          <a:prstGeom prst="rect">
            <a:avLst/>
          </a:prstGeom>
          <a:noFill/>
          <a:ln w="1905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矩形 9"/>
          <p:cNvSpPr/>
          <p:nvPr/>
        </p:nvSpPr>
        <p:spPr>
          <a:xfrm>
            <a:off x="1066800" y="1981200"/>
            <a:ext cx="6553200" cy="3810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矩形 7"/>
          <p:cNvSpPr/>
          <p:nvPr/>
        </p:nvSpPr>
        <p:spPr>
          <a:xfrm>
            <a:off x="1143000" y="6392615"/>
            <a:ext cx="6705600" cy="338554"/>
          </a:xfrm>
          <a:prstGeom prst="rect">
            <a:avLst/>
          </a:prstGeom>
        </p:spPr>
        <p:txBody>
          <a:bodyPr wrap="square">
            <a:spAutoFit/>
          </a:bodyPr>
          <a:lstStyle/>
          <a:p>
            <a:r>
              <a:rPr lang="en-US" sz="1600" dirty="0" smtClean="0"/>
              <a:t>Robust standard errors in parentheses, *** p&lt;0.01, ** p&lt;0.05, * p&lt;0.1</a:t>
            </a:r>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xmlns="" val="482582840"/>
              </p:ext>
            </p:extLst>
          </p:nvPr>
        </p:nvGraphicFramePr>
        <p:xfrm>
          <a:off x="1066800" y="609608"/>
          <a:ext cx="6477001" cy="5705120"/>
        </p:xfrm>
        <a:graphic>
          <a:graphicData uri="http://schemas.openxmlformats.org/drawingml/2006/table">
            <a:tbl>
              <a:tblPr/>
              <a:tblGrid>
                <a:gridCol w="1993039"/>
                <a:gridCol w="1349438"/>
                <a:gridCol w="1628738"/>
                <a:gridCol w="1505786"/>
              </a:tblGrid>
              <a:tr h="178285">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0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Dependent Variables</a:t>
                      </a:r>
                      <a:endParaRPr kumimoji="0" lang="en-US" sz="900" b="1" i="0" u="none" strike="noStrike" kern="1200" cap="none" spc="0" normalizeH="0" baseline="0" noProof="0" dirty="0" smtClean="0">
                        <a:ln>
                          <a:noFill/>
                        </a:ln>
                        <a:solidFill>
                          <a:prstClr val="black"/>
                        </a:solidFill>
                        <a:effectLst/>
                        <a:uLnTx/>
                        <a:uFillTx/>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(2) </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w="12700" cap="flat" cmpd="sng" algn="ctr">
                      <a:solidFill>
                        <a:srgbClr val="000000"/>
                      </a:solidFill>
                      <a:prstDash val="solid"/>
                      <a:round/>
                      <a:headEnd type="none" w="med" len="med"/>
                      <a:tailEnd type="none" w="med" len="med"/>
                    </a:lnT>
                    <a:lnB>
                      <a:noFill/>
                    </a:lnB>
                  </a:tcPr>
                </a:tc>
              </a:tr>
              <a:tr h="178285">
                <a:tc>
                  <a:txBody>
                    <a:bodyPr/>
                    <a:lstStyle/>
                    <a:p>
                      <a:pPr marL="0" marR="0">
                        <a:lnSpc>
                          <a:spcPct val="115000"/>
                        </a:lnSpc>
                        <a:spcBef>
                          <a:spcPts val="0"/>
                        </a:spcBef>
                        <a:spcAft>
                          <a:spcPts val="0"/>
                        </a:spcAft>
                      </a:pP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err="1">
                          <a:effectLst/>
                          <a:latin typeface="Times New Roman" panose="02020603050405020304" pitchFamily="18" charset="0"/>
                          <a:ea typeface="Times New Roman" panose="02020603050405020304" pitchFamily="18" charset="0"/>
                          <a:cs typeface="Times New Roman" panose="02020603050405020304" pitchFamily="18" charset="0"/>
                        </a:rPr>
                        <a:t>ln</a:t>
                      </a: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(unit cost)</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err="1">
                          <a:effectLst/>
                          <a:latin typeface="Times New Roman" panose="02020603050405020304" pitchFamily="18" charset="0"/>
                          <a:ea typeface="Times New Roman" panose="02020603050405020304" pitchFamily="18" charset="0"/>
                          <a:cs typeface="Times New Roman" panose="02020603050405020304" pitchFamily="18" charset="0"/>
                        </a:rPr>
                        <a:t>ln</a:t>
                      </a: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 (unit capital cost)</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err="1">
                          <a:effectLst/>
                          <a:latin typeface="Times New Roman" panose="02020603050405020304" pitchFamily="18" charset="0"/>
                          <a:ea typeface="Times New Roman" panose="02020603050405020304" pitchFamily="18" charset="0"/>
                          <a:cs typeface="Times New Roman" panose="02020603050405020304" pitchFamily="18" charset="0"/>
                        </a:rPr>
                        <a:t>ln</a:t>
                      </a: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(capacity factor)</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w="12700" cap="flat" cmpd="sng" algn="ctr">
                      <a:solidFill>
                        <a:srgbClr val="000000"/>
                      </a:solidFill>
                      <a:prstDash val="solid"/>
                      <a:round/>
                      <a:headEnd type="none" w="med" len="med"/>
                      <a:tailEnd type="none" w="med" len="med"/>
                    </a:lnB>
                  </a:tcPr>
                </a:tc>
              </a:tr>
              <a:tr h="178285">
                <a:tc>
                  <a:txBody>
                    <a:bodyPr/>
                    <a:lstStyle/>
                    <a:p>
                      <a:pPr marL="0" marR="0">
                        <a:lnSpc>
                          <a:spcPct val="115000"/>
                        </a:lnSpc>
                        <a:spcBef>
                          <a:spcPts val="0"/>
                        </a:spcBef>
                        <a:spcAft>
                          <a:spcPts val="0"/>
                        </a:spcAft>
                      </a:pPr>
                      <a:r>
                        <a:rPr lang="en-US" sz="900" b="1" dirty="0" smtClean="0">
                          <a:effectLst/>
                          <a:latin typeface="Times New Roman" panose="02020603050405020304" pitchFamily="18" charset="0"/>
                          <a:ea typeface="Times New Roman" panose="02020603050405020304" pitchFamily="18" charset="0"/>
                          <a:cs typeface="Times New Roman" panose="02020603050405020304" pitchFamily="18" charset="0"/>
                        </a:rPr>
                        <a:t>Manufacturer’s knowledge </a:t>
                      </a: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stock </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-0.00029**</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-0.00031*</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0.00028**</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w="12700" cap="flat" cmpd="sng" algn="ctr">
                      <a:solidFill>
                        <a:srgbClr val="000000"/>
                      </a:solidFill>
                      <a:prstDash val="solid"/>
                      <a:round/>
                      <a:headEnd type="none" w="med" len="med"/>
                      <a:tailEnd type="none" w="med" len="med"/>
                    </a:lnT>
                    <a:lnB>
                      <a:noFill/>
                    </a:lnB>
                  </a:tcPr>
                </a:tc>
              </a:tr>
              <a:tr h="178285">
                <a:tc>
                  <a:txBody>
                    <a:bodyPr/>
                    <a:lstStyle/>
                    <a:p>
                      <a:pPr marL="0" marR="0">
                        <a:lnSpc>
                          <a:spcPct val="115000"/>
                        </a:lnSpc>
                        <a:spcBef>
                          <a:spcPts val="0"/>
                        </a:spcBef>
                        <a:spcAft>
                          <a:spcPts val="0"/>
                        </a:spcAft>
                      </a:pP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(0.00013)</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(0.00018)</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(0.00012)</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Manufacturer’ experience </a:t>
                      </a:r>
                      <a:r>
                        <a:rPr lang="en-US" sz="900" b="1" dirty="0" smtClean="0">
                          <a:effectLst/>
                          <a:latin typeface="Times New Roman" panose="02020603050405020304" pitchFamily="18" charset="0"/>
                          <a:ea typeface="Times New Roman" panose="02020603050405020304" pitchFamily="18" charset="0"/>
                          <a:cs typeface="Times New Roman" panose="02020603050405020304" pitchFamily="18" charset="0"/>
                        </a:rPr>
                        <a:t>(GW)</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-0.01816</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-0.02013</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0.00529</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(0.02285)</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(0.02752)</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(0.00471)</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Developer’s experience in </a:t>
                      </a:r>
                      <a:r>
                        <a:rPr lang="en-US" sz="900" b="1" dirty="0" smtClean="0">
                          <a:effectLst/>
                          <a:latin typeface="Times New Roman" panose="02020603050405020304" pitchFamily="18" charset="0"/>
                          <a:ea typeface="Times New Roman" panose="02020603050405020304" pitchFamily="18" charset="0"/>
                          <a:cs typeface="Times New Roman" panose="02020603050405020304" pitchFamily="18" charset="0"/>
                        </a:rPr>
                        <a:t>CDM</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-0.03938*</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-0.04638*</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0.01094**</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900" b="1" dirty="0" smtClean="0">
                          <a:effectLst/>
                          <a:latin typeface="Times New Roman" panose="02020603050405020304" pitchFamily="18" charset="0"/>
                          <a:ea typeface="Times New Roman" panose="02020603050405020304" pitchFamily="18" charset="0"/>
                          <a:cs typeface="Times New Roman" panose="02020603050405020304" pitchFamily="18" charset="0"/>
                        </a:rPr>
                        <a:t>projects </a:t>
                      </a: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(GW)</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(0.02017)</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(0.02475)</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(0.00446)</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Spillover from </a:t>
                      </a:r>
                      <a:r>
                        <a:rPr lang="en-US" sz="900" b="1" dirty="0" smtClean="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900" b="1"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industry (GW)</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-0.01605</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-0.01245</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0.00107</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(0.02444)</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(0.02942)</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(0.00345)</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Turbine size (MW)</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0.01068</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0.03342*</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0.05349***</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(0.01481)</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(0.01817)</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(0.01085)</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Project size (GW)</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-0.34063***</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-0.34582***</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0.14495*</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(0.12296)</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(0.13293)</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(0.07389)</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Wind category 1</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-0.14092***</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-0.21581***</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0.13587***</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(0.02805)</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(0.02739)</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(0.02877)</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Wind category 2</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-0.09387***</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-0.16919***</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0.10083***</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(0.02688)</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(0.02500)</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(0.02837)</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Wind category 3</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-0.01251</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-0.02476</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-0.00556</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(0.01974)</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(0.01851)</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(0.01512)</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Foreign manufacturer</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0.03097*</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0.03535*</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0.01231</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(0.01607)</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(0.01951)</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(0.01405)</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Central SOE developer</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-0.01624</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-0.00684</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0.00791</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(0.01126)</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(0.01453)</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(0.00974)</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Local SOE developer</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0.03259*</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0.05485**</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-0.01550</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(0.01885)</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(0.02443)</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(0.01528)</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Province fixed effects</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Yes</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Yes</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Yes</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Year fixed effects</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Yes</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Yes</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Yes</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Constant</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-0.45777***</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-0.64313***</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-1.62209***</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(0.10299)</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(0.10847)</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(0.07938)</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Observations</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486</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486</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502</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a:noFill/>
                    </a:lnB>
                  </a:tcPr>
                </a:tc>
              </a:tr>
              <a:tr h="178285">
                <a:tc>
                  <a:txBody>
                    <a:bodyPr/>
                    <a:lstStyle/>
                    <a:p>
                      <a:pPr marL="0" marR="0">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R-squared</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0.684</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Times New Roman" panose="02020603050405020304" pitchFamily="18" charset="0"/>
                          <a:ea typeface="Times New Roman" panose="02020603050405020304" pitchFamily="18" charset="0"/>
                          <a:cs typeface="Times New Roman" panose="02020603050405020304" pitchFamily="18" charset="0"/>
                        </a:rPr>
                        <a:t>0.607</a:t>
                      </a:r>
                      <a:endParaRPr lang="en-US" sz="900" b="1">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0.606</a:t>
                      </a:r>
                      <a:endParaRPr lang="en-US" sz="900" b="1" dirty="0">
                        <a:effectLst/>
                        <a:latin typeface="Calibri" panose="020F0502020204030204" pitchFamily="34" charset="0"/>
                        <a:ea typeface="SimSun" panose="02010600030101010101" pitchFamily="2" charset="-122"/>
                        <a:cs typeface="Times New Roman" panose="02020603050405020304" pitchFamily="18" charset="0"/>
                      </a:endParaRPr>
                    </a:p>
                  </a:txBody>
                  <a:tcPr marL="38965" marR="38965"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7" name="线形标注 1 6"/>
          <p:cNvSpPr/>
          <p:nvPr/>
        </p:nvSpPr>
        <p:spPr>
          <a:xfrm>
            <a:off x="6096000" y="3276600"/>
            <a:ext cx="2590800" cy="2133600"/>
          </a:xfrm>
          <a:prstGeom prst="borderCallout1">
            <a:avLst>
              <a:gd name="adj1" fmla="val 2719"/>
              <a:gd name="adj2" fmla="val 7"/>
              <a:gd name="adj3" fmla="val -64907"/>
              <a:gd name="adj4" fmla="val -23161"/>
            </a:avLst>
          </a:prstGeom>
          <a:ln w="38100"/>
        </p:spPr>
        <p:style>
          <a:lnRef idx="2">
            <a:schemeClr val="accent6"/>
          </a:lnRef>
          <a:fillRef idx="1">
            <a:schemeClr val="lt1"/>
          </a:fillRef>
          <a:effectRef idx="0">
            <a:schemeClr val="accent6"/>
          </a:effectRef>
          <a:fontRef idx="minor">
            <a:schemeClr val="dk1"/>
          </a:fontRef>
        </p:style>
        <p:txBody>
          <a:bodyPr rtlCol="0" anchor="ctr"/>
          <a:lstStyle/>
          <a:p>
            <a:r>
              <a:rPr lang="en-US" dirty="0" smtClean="0"/>
              <a:t>The unit capital cost will fall by 4.64% and the capacity factor will increase by 1.1% if the developer increases additional 1 GW installed capacity in CDM projects. </a:t>
            </a:r>
            <a:endParaRPr lang="zh-CN" altLang="en-US" dirty="0"/>
          </a:p>
        </p:txBody>
      </p:sp>
    </p:spTree>
    <p:custDataLst>
      <p:tags r:id="rId1"/>
    </p:custDataLst>
    <p:extLst>
      <p:ext uri="{BB962C8B-B14F-4D97-AF65-F5344CB8AC3E}">
        <p14:creationId xmlns:p14="http://schemas.microsoft.com/office/powerpoint/2010/main" xmlns="" val="713186519"/>
      </p:ext>
    </p:extLst>
  </p:cSld>
  <p:clrMapOvr>
    <a:masterClrMapping/>
  </p:clrMapOvr>
  <p:transition advTm="14299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0" grpId="1"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228600" y="0"/>
            <a:ext cx="8610600" cy="1143000"/>
          </a:xfrm>
        </p:spPr>
        <p:txBody>
          <a:bodyPr>
            <a:normAutofit fontScale="90000"/>
          </a:bodyPr>
          <a:lstStyle/>
          <a:p>
            <a:r>
              <a:rPr lang="en-US" sz="3600" b="1" dirty="0" smtClean="0"/>
              <a:t>Background: </a:t>
            </a:r>
            <a:r>
              <a:rPr lang="en-US" altLang="zh-CN" sz="3600" b="1" dirty="0" smtClean="0"/>
              <a:t>CDM and China’s Wind Industry</a:t>
            </a:r>
            <a:endParaRPr lang="zh-CN" altLang="en-US" sz="3600" b="1" dirty="0"/>
          </a:p>
        </p:txBody>
      </p:sp>
      <p:sp>
        <p:nvSpPr>
          <p:cNvPr id="3" name="内容占位符 2"/>
          <p:cNvSpPr>
            <a:spLocks noGrp="1"/>
          </p:cNvSpPr>
          <p:nvPr>
            <p:ph idx="1"/>
          </p:nvPr>
        </p:nvSpPr>
        <p:spPr>
          <a:xfrm>
            <a:off x="381000" y="1066800"/>
            <a:ext cx="8534400" cy="5638800"/>
          </a:xfrm>
        </p:spPr>
        <p:txBody>
          <a:bodyPr>
            <a:normAutofit fontScale="92500" lnSpcReduction="10000"/>
          </a:bodyPr>
          <a:lstStyle/>
          <a:p>
            <a:r>
              <a:rPr lang="en-US" altLang="zh-CN" sz="2400" b="1" dirty="0" smtClean="0"/>
              <a:t>CDM</a:t>
            </a:r>
            <a:r>
              <a:rPr lang="en-US" altLang="zh-CN" sz="2400" dirty="0" smtClean="0"/>
              <a:t>: </a:t>
            </a:r>
            <a:r>
              <a:rPr lang="en-US" altLang="zh-CN" sz="2600" dirty="0" smtClean="0"/>
              <a:t> </a:t>
            </a:r>
            <a:r>
              <a:rPr lang="en-US" altLang="zh-CN" sz="2600" b="1" dirty="0" smtClean="0"/>
              <a:t>A </a:t>
            </a:r>
            <a:r>
              <a:rPr lang="en-US" altLang="zh-CN" sz="2600" dirty="0" smtClean="0"/>
              <a:t> </a:t>
            </a:r>
            <a:r>
              <a:rPr lang="en-US" altLang="zh-CN" sz="2600" b="1" i="1" dirty="0" smtClean="0"/>
              <a:t>project-based</a:t>
            </a:r>
            <a:r>
              <a:rPr lang="en-US" altLang="zh-CN" sz="2600" dirty="0" smtClean="0"/>
              <a:t> </a:t>
            </a:r>
            <a:r>
              <a:rPr lang="en-US" altLang="zh-CN" sz="2600" b="1" i="1" dirty="0" smtClean="0"/>
              <a:t>carbon transaction mechanism </a:t>
            </a:r>
            <a:r>
              <a:rPr lang="en-US" altLang="zh-CN" sz="2600" dirty="0" smtClean="0"/>
              <a:t>under the </a:t>
            </a:r>
            <a:r>
              <a:rPr lang="en-US" altLang="zh-CN" sz="2600" u="sng" dirty="0" smtClean="0"/>
              <a:t>Kyoto Protocol  </a:t>
            </a:r>
            <a:r>
              <a:rPr lang="en-US" altLang="zh-CN" sz="2600" dirty="0" smtClean="0"/>
              <a:t>that allows </a:t>
            </a:r>
            <a:r>
              <a:rPr lang="en-US" altLang="zh-CN" sz="2600" u="sng" dirty="0" smtClean="0"/>
              <a:t>developed countries </a:t>
            </a:r>
            <a:r>
              <a:rPr lang="en-US" altLang="zh-CN" sz="2600" dirty="0" smtClean="0"/>
              <a:t>with emission constraints to </a:t>
            </a:r>
            <a:r>
              <a:rPr lang="en-US" altLang="zh-CN" sz="2600" b="1" dirty="0" smtClean="0"/>
              <a:t>purchase emission credits by financing projects </a:t>
            </a:r>
            <a:r>
              <a:rPr lang="en-US" altLang="zh-CN" sz="2600" dirty="0" smtClean="0"/>
              <a:t>that reduce carbon emissions in </a:t>
            </a:r>
            <a:r>
              <a:rPr lang="en-US" altLang="zh-CN" sz="2600" u="sng" dirty="0" smtClean="0"/>
              <a:t>developing countries</a:t>
            </a:r>
            <a:r>
              <a:rPr lang="en-US" altLang="zh-CN" sz="2600" dirty="0" smtClean="0"/>
              <a:t>. </a:t>
            </a:r>
          </a:p>
          <a:p>
            <a:pPr>
              <a:buNone/>
            </a:pPr>
            <a:endParaRPr lang="en-US" altLang="zh-CN" sz="2400" dirty="0" smtClean="0"/>
          </a:p>
          <a:p>
            <a:r>
              <a:rPr lang="en-US" altLang="zh-CN" sz="2400" b="1" dirty="0" smtClean="0"/>
              <a:t>Goals of CDM: </a:t>
            </a:r>
            <a:endParaRPr lang="en-US" altLang="zh-CN" sz="2400" dirty="0" smtClean="0"/>
          </a:p>
          <a:p>
            <a:pPr>
              <a:buFontTx/>
              <a:buChar char="-"/>
            </a:pPr>
            <a:r>
              <a:rPr lang="en-US" altLang="zh-CN" sz="2600" dirty="0" smtClean="0"/>
              <a:t>Help developing countries reduce carbon emissions</a:t>
            </a:r>
          </a:p>
          <a:p>
            <a:pPr>
              <a:buFontTx/>
              <a:buChar char="-"/>
            </a:pPr>
            <a:r>
              <a:rPr lang="en-US" altLang="zh-CN" sz="2600" dirty="0" smtClean="0"/>
              <a:t>Stimulate sustainable development in developing countries through technology transfer from developed countries</a:t>
            </a:r>
          </a:p>
          <a:p>
            <a:pPr>
              <a:buNone/>
            </a:pPr>
            <a:endParaRPr lang="en-US" altLang="zh-CN" sz="2600" dirty="0" smtClean="0"/>
          </a:p>
          <a:p>
            <a:r>
              <a:rPr lang="en-US" altLang="zh-CN" sz="2600" b="1" dirty="0" smtClean="0"/>
              <a:t>The Role of CDM in China’s Wind Industry</a:t>
            </a:r>
          </a:p>
          <a:p>
            <a:pPr>
              <a:buFontTx/>
              <a:buChar char="-"/>
            </a:pPr>
            <a:r>
              <a:rPr lang="en-US" altLang="zh-CN" sz="2600" dirty="0" smtClean="0"/>
              <a:t>China has actively engaged in CDM since 2002 and used it to provide financial support for over 80% of wind projects</a:t>
            </a:r>
          </a:p>
          <a:p>
            <a:pPr>
              <a:buNone/>
            </a:pPr>
            <a:r>
              <a:rPr lang="en-US" altLang="zh-CN" sz="2600" smtClean="0"/>
              <a:t>-    Standardized and transparent process and validated data</a:t>
            </a:r>
          </a:p>
          <a:p>
            <a:pPr>
              <a:buNone/>
            </a:pPr>
            <a:endParaRPr lang="en-US" altLang="zh-CN" sz="2400" b="1" dirty="0" smtClean="0"/>
          </a:p>
          <a:p>
            <a:pPr>
              <a:buFontTx/>
              <a:buChar char="-"/>
            </a:pPr>
            <a:endParaRPr lang="en-US" altLang="zh-CN" sz="2400" dirty="0" smtClean="0"/>
          </a:p>
          <a:p>
            <a:pPr>
              <a:buFontTx/>
              <a:buChar char="-"/>
            </a:pPr>
            <a:endParaRPr lang="en-US" altLang="zh-CN" sz="2400" dirty="0" smtClean="0"/>
          </a:p>
          <a:p>
            <a:pPr>
              <a:buFontTx/>
              <a:buChar char="-"/>
            </a:pPr>
            <a:endParaRPr lang="en-US" altLang="zh-CN" sz="2400" dirty="0" smtClean="0"/>
          </a:p>
          <a:p>
            <a:pPr>
              <a:buNone/>
            </a:pPr>
            <a:endParaRPr lang="en-US" altLang="zh-CN" sz="2400" dirty="0" smtClean="0"/>
          </a:p>
        </p:txBody>
      </p:sp>
    </p:spTree>
    <p:custDataLst>
      <p:tags r:id="rId1"/>
    </p:custDataLst>
  </p:cSld>
  <p:clrMapOvr>
    <a:masterClrMapping/>
  </p:clrMapOvr>
  <p:transition advTm="10328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228600" y="228600"/>
            <a:ext cx="8610600" cy="1143000"/>
          </a:xfrm>
        </p:spPr>
        <p:txBody>
          <a:bodyPr>
            <a:normAutofit fontScale="90000"/>
          </a:bodyPr>
          <a:lstStyle/>
          <a:p>
            <a:r>
              <a:rPr lang="en-US" sz="3600" b="1" dirty="0" smtClean="0"/>
              <a:t>Background: International Collaboration </a:t>
            </a:r>
            <a:r>
              <a:rPr lang="en-US" altLang="zh-CN" sz="3600" b="1" dirty="0" smtClean="0"/>
              <a:t>in CDM Wind Projects</a:t>
            </a:r>
            <a:endParaRPr lang="zh-CN" altLang="en-US" sz="3600" b="1" dirty="0"/>
          </a:p>
        </p:txBody>
      </p:sp>
      <p:sp>
        <p:nvSpPr>
          <p:cNvPr id="3" name="内容占位符 2"/>
          <p:cNvSpPr>
            <a:spLocks noGrp="1"/>
          </p:cNvSpPr>
          <p:nvPr>
            <p:ph idx="1"/>
          </p:nvPr>
        </p:nvSpPr>
        <p:spPr>
          <a:xfrm>
            <a:off x="381000" y="914400"/>
            <a:ext cx="8534400" cy="5791200"/>
          </a:xfrm>
        </p:spPr>
        <p:txBody>
          <a:bodyPr>
            <a:normAutofit/>
          </a:bodyPr>
          <a:lstStyle/>
          <a:p>
            <a:pPr>
              <a:buNone/>
            </a:pPr>
            <a:endParaRPr lang="en-US" altLang="zh-CN" sz="2400" dirty="0" smtClean="0"/>
          </a:p>
          <a:p>
            <a:r>
              <a:rPr lang="en-US" altLang="zh-CN" sz="2400" b="1" dirty="0" smtClean="0"/>
              <a:t>Engage both the public and private sectors of the carbon trading countries, and international organizations</a:t>
            </a:r>
            <a:endParaRPr lang="en-US" altLang="zh-CN" sz="2400" dirty="0" smtClean="0"/>
          </a:p>
        </p:txBody>
      </p:sp>
      <p:graphicFrame>
        <p:nvGraphicFramePr>
          <p:cNvPr id="5" name="表格 4"/>
          <p:cNvGraphicFramePr>
            <a:graphicFrameLocks noGrp="1"/>
          </p:cNvGraphicFramePr>
          <p:nvPr/>
        </p:nvGraphicFramePr>
        <p:xfrm>
          <a:off x="609600" y="2438400"/>
          <a:ext cx="8001000" cy="3773424"/>
        </p:xfrm>
        <a:graphic>
          <a:graphicData uri="http://schemas.openxmlformats.org/drawingml/2006/table">
            <a:tbl>
              <a:tblPr firstRow="1" bandRow="1">
                <a:tableStyleId>{3B4B98B0-60AC-42C2-AFA5-B58CD77FA1E5}</a:tableStyleId>
              </a:tblPr>
              <a:tblGrid>
                <a:gridCol w="3200400"/>
                <a:gridCol w="4800600"/>
              </a:tblGrid>
              <a:tr h="1170432">
                <a:tc>
                  <a:txBody>
                    <a:bodyPr/>
                    <a:lstStyle/>
                    <a:p>
                      <a:r>
                        <a:rPr lang="en-US" sz="2200" b="1" baseline="0" dirty="0" smtClean="0"/>
                        <a:t>CDM Project hosting country</a:t>
                      </a:r>
                      <a:endParaRPr lang="en-US" sz="2200" b="1" dirty="0"/>
                    </a:p>
                  </a:txBody>
                  <a:tcPr/>
                </a:tc>
                <a:tc>
                  <a:txBody>
                    <a:bodyPr/>
                    <a:lstStyle/>
                    <a:p>
                      <a:r>
                        <a:rPr lang="en-US" sz="2200" b="0" dirty="0" smtClean="0"/>
                        <a:t>Central</a:t>
                      </a:r>
                      <a:r>
                        <a:rPr lang="en-US" sz="2200" b="0" baseline="0" dirty="0" smtClean="0"/>
                        <a:t> and local government, wind power companies, carbon trade consultants</a:t>
                      </a:r>
                    </a:p>
                  </a:txBody>
                  <a:tcPr/>
                </a:tc>
              </a:tr>
              <a:tr h="1170432">
                <a:tc>
                  <a:txBody>
                    <a:bodyPr/>
                    <a:lstStyle/>
                    <a:p>
                      <a:r>
                        <a:rPr lang="en-US" sz="2200" b="1" baseline="0" dirty="0" smtClean="0"/>
                        <a:t>Emission credits buying country</a:t>
                      </a:r>
                      <a:endParaRPr lang="en-US" sz="2200" b="1" dirty="0"/>
                    </a:p>
                  </a:txBody>
                  <a:tcPr/>
                </a:tc>
                <a:tc>
                  <a:txBody>
                    <a:bodyPr/>
                    <a:lstStyle/>
                    <a:p>
                      <a:r>
                        <a:rPr lang="en-US" sz="2200" dirty="0" smtClean="0"/>
                        <a:t>Central government, investment</a:t>
                      </a:r>
                      <a:r>
                        <a:rPr lang="en-US" sz="2200" baseline="0" dirty="0" smtClean="0"/>
                        <a:t> banks or carbon trading firms</a:t>
                      </a:r>
                      <a:endParaRPr lang="en-US" sz="2200" dirty="0"/>
                    </a:p>
                  </a:txBody>
                  <a:tcPr/>
                </a:tc>
              </a:tr>
              <a:tr h="1316736">
                <a:tc>
                  <a:txBody>
                    <a:bodyPr/>
                    <a:lstStyle/>
                    <a:p>
                      <a:r>
                        <a:rPr lang="en-US" sz="2200" b="1" dirty="0" smtClean="0"/>
                        <a:t>International  organizations administering</a:t>
                      </a:r>
                      <a:r>
                        <a:rPr lang="en-US" sz="2200" b="1" baseline="0" dirty="0" smtClean="0"/>
                        <a:t> and monitoring CDM process</a:t>
                      </a:r>
                      <a:endParaRPr lang="en-US" sz="2200" b="1" dirty="0"/>
                    </a:p>
                  </a:txBody>
                  <a:tcPr/>
                </a:tc>
                <a:tc>
                  <a:txBody>
                    <a:bodyPr/>
                    <a:lstStyle/>
                    <a:p>
                      <a:r>
                        <a:rPr lang="en-US" sz="2200" dirty="0" smtClean="0"/>
                        <a:t>Executive Board of CDM,</a:t>
                      </a:r>
                      <a:r>
                        <a:rPr lang="en-US" sz="2200" baseline="0" dirty="0" smtClean="0"/>
                        <a:t> 3</a:t>
                      </a:r>
                      <a:r>
                        <a:rPr lang="en-US" sz="2200" baseline="30000" dirty="0" smtClean="0"/>
                        <a:t>rd</a:t>
                      </a:r>
                      <a:r>
                        <a:rPr lang="en-US" sz="2200" baseline="0" dirty="0" smtClean="0"/>
                        <a:t> party validating and monitoring agencies</a:t>
                      </a:r>
                      <a:endParaRPr lang="en-US" sz="2200" dirty="0"/>
                    </a:p>
                  </a:txBody>
                  <a:tcPr/>
                </a:tc>
              </a:tr>
            </a:tbl>
          </a:graphicData>
        </a:graphic>
      </p:graphicFrame>
    </p:spTree>
  </p:cSld>
  <p:clrMapOvr>
    <a:masterClrMapping/>
  </p:clrMapOvr>
  <p:transition advTm="10328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200" y="152400"/>
            <a:ext cx="8686800" cy="944562"/>
          </a:xfrm>
        </p:spPr>
        <p:txBody>
          <a:bodyPr>
            <a:normAutofit/>
          </a:bodyPr>
          <a:lstStyle/>
          <a:p>
            <a:r>
              <a:rPr lang="en-US" altLang="zh-CN" sz="3000" b="1" dirty="0" smtClean="0"/>
              <a:t>Theory: Learning Process and Technological Change</a:t>
            </a:r>
            <a:endParaRPr lang="zh-CN" altLang="en-US" sz="3000" b="1" dirty="0"/>
          </a:p>
        </p:txBody>
      </p:sp>
      <p:sp>
        <p:nvSpPr>
          <p:cNvPr id="3" name="内容占位符 2"/>
          <p:cNvSpPr>
            <a:spLocks noGrp="1"/>
          </p:cNvSpPr>
          <p:nvPr>
            <p:ph idx="1"/>
          </p:nvPr>
        </p:nvSpPr>
        <p:spPr>
          <a:xfrm>
            <a:off x="381000" y="1143000"/>
            <a:ext cx="8229600" cy="4876800"/>
          </a:xfrm>
        </p:spPr>
        <p:txBody>
          <a:bodyPr>
            <a:normAutofit/>
          </a:bodyPr>
          <a:lstStyle/>
          <a:p>
            <a:r>
              <a:rPr lang="en-US" altLang="zh-CN" sz="2600" dirty="0" smtClean="0"/>
              <a:t>Following the </a:t>
            </a:r>
            <a:r>
              <a:rPr lang="en-US" altLang="zh-CN" sz="2600" b="1" dirty="0" smtClean="0"/>
              <a:t>technological learning and collaboration theories</a:t>
            </a:r>
            <a:r>
              <a:rPr lang="en-US" altLang="zh-CN" sz="2600" dirty="0" smtClean="0"/>
              <a:t>, we identify the following </a:t>
            </a:r>
            <a:r>
              <a:rPr lang="en-US" altLang="zh-CN" sz="2600" b="1" i="1" dirty="0" smtClean="0"/>
              <a:t>channels of learning </a:t>
            </a:r>
            <a:r>
              <a:rPr lang="en-US" altLang="zh-CN" sz="2600" dirty="0" smtClean="0"/>
              <a:t>that could lead to the reduction of electricity production cost: </a:t>
            </a:r>
          </a:p>
        </p:txBody>
      </p:sp>
      <p:sp>
        <p:nvSpPr>
          <p:cNvPr id="4" name="矩形 3"/>
          <p:cNvSpPr/>
          <p:nvPr/>
        </p:nvSpPr>
        <p:spPr>
          <a:xfrm>
            <a:off x="5486400" y="3429000"/>
            <a:ext cx="2895600" cy="2057400"/>
          </a:xfrm>
          <a:prstGeom prst="rect">
            <a:avLst/>
          </a:prstGeom>
          <a:solidFill>
            <a:schemeClr val="tx2"/>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200" b="1" u="sng" dirty="0" smtClean="0"/>
              <a:t>Project Developer</a:t>
            </a:r>
          </a:p>
          <a:p>
            <a:pPr>
              <a:buFontTx/>
              <a:buChar char="-"/>
            </a:pPr>
            <a:r>
              <a:rPr lang="en-US" sz="2400" dirty="0" smtClean="0"/>
              <a:t> </a:t>
            </a:r>
            <a:r>
              <a:rPr lang="en-US" dirty="0" smtClean="0"/>
              <a:t>Site selection </a:t>
            </a:r>
          </a:p>
          <a:p>
            <a:r>
              <a:rPr lang="en-US" dirty="0" smtClean="0"/>
              <a:t>- Construction</a:t>
            </a:r>
          </a:p>
          <a:p>
            <a:pPr>
              <a:buFontTx/>
              <a:buChar char="-"/>
            </a:pPr>
            <a:r>
              <a:rPr lang="en-US" dirty="0" smtClean="0"/>
              <a:t> Operation </a:t>
            </a:r>
          </a:p>
          <a:p>
            <a:pPr>
              <a:buFontTx/>
              <a:buChar char="-"/>
            </a:pPr>
            <a:r>
              <a:rPr lang="en-US" dirty="0" smtClean="0"/>
              <a:t> Connecting with the grid for delivery</a:t>
            </a:r>
          </a:p>
          <a:p>
            <a:pPr algn="ctr"/>
            <a:endParaRPr lang="en-US" dirty="0"/>
          </a:p>
        </p:txBody>
      </p:sp>
      <p:sp>
        <p:nvSpPr>
          <p:cNvPr id="5" name="矩形 4"/>
          <p:cNvSpPr/>
          <p:nvPr/>
        </p:nvSpPr>
        <p:spPr>
          <a:xfrm>
            <a:off x="1066800" y="3429000"/>
            <a:ext cx="2895600" cy="19812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200" b="1" u="sng" dirty="0" smtClean="0"/>
              <a:t>Wind Turbine Manufacturer</a:t>
            </a:r>
          </a:p>
          <a:p>
            <a:pPr algn="ctr"/>
            <a:endParaRPr lang="en-US" sz="2200" b="1" u="sng" dirty="0" smtClean="0"/>
          </a:p>
          <a:p>
            <a:pPr>
              <a:buFontTx/>
              <a:buChar char="-"/>
            </a:pPr>
            <a:r>
              <a:rPr lang="en-US" dirty="0" smtClean="0"/>
              <a:t>Research and development</a:t>
            </a:r>
          </a:p>
          <a:p>
            <a:pPr>
              <a:buFontTx/>
              <a:buChar char="-"/>
            </a:pPr>
            <a:r>
              <a:rPr lang="en-US" dirty="0" smtClean="0"/>
              <a:t>Produce wind turbines</a:t>
            </a:r>
          </a:p>
          <a:p>
            <a:endParaRPr lang="en-US" b="1" dirty="0"/>
          </a:p>
        </p:txBody>
      </p:sp>
      <p:sp>
        <p:nvSpPr>
          <p:cNvPr id="6" name="右箭头 5"/>
          <p:cNvSpPr/>
          <p:nvPr/>
        </p:nvSpPr>
        <p:spPr>
          <a:xfrm>
            <a:off x="4191000" y="4038600"/>
            <a:ext cx="12192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左右箭头 6"/>
          <p:cNvSpPr/>
          <p:nvPr/>
        </p:nvSpPr>
        <p:spPr>
          <a:xfrm rot="10800000">
            <a:off x="4191000" y="4572000"/>
            <a:ext cx="1219200" cy="5334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962400" y="3124200"/>
            <a:ext cx="1546770" cy="646331"/>
          </a:xfrm>
          <a:prstGeom prst="rect">
            <a:avLst/>
          </a:prstGeom>
          <a:noFill/>
        </p:spPr>
        <p:txBody>
          <a:bodyPr wrap="none" rtlCol="0">
            <a:spAutoFit/>
          </a:bodyPr>
          <a:lstStyle/>
          <a:p>
            <a:r>
              <a:rPr lang="en-US" dirty="0" smtClean="0"/>
              <a:t>Installation, </a:t>
            </a:r>
          </a:p>
          <a:p>
            <a:r>
              <a:rPr lang="en-US" dirty="0" smtClean="0"/>
              <a:t>Training, O&amp;M</a:t>
            </a:r>
            <a:endParaRPr lang="en-US" dirty="0"/>
          </a:p>
        </p:txBody>
      </p:sp>
      <p:sp>
        <p:nvSpPr>
          <p:cNvPr id="19" name="上箭头标注 18"/>
          <p:cNvSpPr/>
          <p:nvPr/>
        </p:nvSpPr>
        <p:spPr>
          <a:xfrm>
            <a:off x="304800" y="5410200"/>
            <a:ext cx="2209800" cy="1219200"/>
          </a:xfrm>
          <a:prstGeom prst="up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t>Learning through R&amp;D (Learning by Searching, LBS)</a:t>
            </a:r>
            <a:endParaRPr lang="en-US" b="1" dirty="0"/>
          </a:p>
        </p:txBody>
      </p:sp>
      <p:sp>
        <p:nvSpPr>
          <p:cNvPr id="20" name="上箭头标注 19"/>
          <p:cNvSpPr/>
          <p:nvPr/>
        </p:nvSpPr>
        <p:spPr>
          <a:xfrm>
            <a:off x="6248400" y="5410200"/>
            <a:ext cx="2209800" cy="1219200"/>
          </a:xfrm>
          <a:prstGeom prst="up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t>Learning by doing (LBD)</a:t>
            </a:r>
            <a:endParaRPr lang="en-US" b="1" dirty="0"/>
          </a:p>
        </p:txBody>
      </p:sp>
      <p:sp>
        <p:nvSpPr>
          <p:cNvPr id="21" name="上箭头标注 20"/>
          <p:cNvSpPr/>
          <p:nvPr/>
        </p:nvSpPr>
        <p:spPr>
          <a:xfrm>
            <a:off x="3962400" y="5410200"/>
            <a:ext cx="2209800" cy="1219200"/>
          </a:xfrm>
          <a:prstGeom prst="up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t>Learning by interacting (LBI)</a:t>
            </a:r>
            <a:endParaRPr lang="en-US" b="1" dirty="0"/>
          </a:p>
        </p:txBody>
      </p:sp>
      <p:sp>
        <p:nvSpPr>
          <p:cNvPr id="22" name="上箭头标注 21"/>
          <p:cNvSpPr/>
          <p:nvPr/>
        </p:nvSpPr>
        <p:spPr>
          <a:xfrm>
            <a:off x="2514600" y="5410200"/>
            <a:ext cx="1371600" cy="1219200"/>
          </a:xfrm>
          <a:prstGeom prst="up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t>Learning by doing</a:t>
            </a:r>
            <a:endParaRPr lang="en-US" b="1" dirty="0"/>
          </a:p>
        </p:txBody>
      </p:sp>
      <p:sp>
        <p:nvSpPr>
          <p:cNvPr id="14" name="下箭头标注 13"/>
          <p:cNvSpPr/>
          <p:nvPr/>
        </p:nvSpPr>
        <p:spPr>
          <a:xfrm>
            <a:off x="5867400" y="2514600"/>
            <a:ext cx="2133600" cy="914400"/>
          </a:xfrm>
          <a:prstGeom prst="down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t>Knowledge spillovers</a:t>
            </a:r>
            <a:endParaRPr lang="en-US" b="1" dirty="0"/>
          </a:p>
        </p:txBody>
      </p:sp>
    </p:spTree>
    <p:custDataLst>
      <p:tags r:id="rId1"/>
    </p:custDataLst>
  </p:cSld>
  <p:clrMapOvr>
    <a:masterClrMapping/>
  </p:clrMapOvr>
  <p:transition advTm="24058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0" grpId="0"/>
      <p:bldP spid="19" grpId="0" animBg="1"/>
      <p:bldP spid="20" grpId="0" animBg="1"/>
      <p:bldP spid="21" grpId="0" animBg="1"/>
      <p:bldP spid="22"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6200"/>
            <a:ext cx="8229600" cy="1143000"/>
          </a:xfrm>
        </p:spPr>
        <p:txBody>
          <a:bodyPr>
            <a:normAutofit/>
          </a:bodyPr>
          <a:lstStyle/>
          <a:p>
            <a:r>
              <a:rPr lang="en-US" altLang="zh-CN" sz="3600" b="1" dirty="0" smtClean="0"/>
              <a:t>Data and Empirical Model</a:t>
            </a:r>
            <a:endParaRPr lang="zh-CN" altLang="en-US" sz="3600" b="1" dirty="0"/>
          </a:p>
        </p:txBody>
      </p:sp>
      <p:sp>
        <p:nvSpPr>
          <p:cNvPr id="3" name="内容占位符 2"/>
          <p:cNvSpPr>
            <a:spLocks noGrp="1"/>
          </p:cNvSpPr>
          <p:nvPr>
            <p:ph idx="1"/>
          </p:nvPr>
        </p:nvSpPr>
        <p:spPr>
          <a:xfrm>
            <a:off x="457200" y="1138335"/>
            <a:ext cx="8229600" cy="5715000"/>
          </a:xfrm>
        </p:spPr>
        <p:txBody>
          <a:bodyPr>
            <a:normAutofit/>
          </a:bodyPr>
          <a:lstStyle/>
          <a:p>
            <a:pPr>
              <a:defRPr/>
            </a:pPr>
            <a:r>
              <a:rPr lang="en-US" altLang="zh-CN" sz="2800" b="1" dirty="0" smtClean="0"/>
              <a:t>Unit of Analysis:</a:t>
            </a:r>
            <a:r>
              <a:rPr lang="en-US" altLang="zh-CN" sz="2800" dirty="0" smtClean="0"/>
              <a:t>  CDM wind power project</a:t>
            </a:r>
          </a:p>
          <a:p>
            <a:pPr>
              <a:defRPr/>
            </a:pPr>
            <a:r>
              <a:rPr lang="en-US" altLang="zh-CN" sz="2800" b="1" dirty="0" smtClean="0"/>
              <a:t>Data</a:t>
            </a:r>
          </a:p>
          <a:p>
            <a:pPr fontAlgn="auto">
              <a:spcAft>
                <a:spcPts val="0"/>
              </a:spcAft>
              <a:buFontTx/>
              <a:buChar char="-"/>
              <a:defRPr/>
            </a:pPr>
            <a:r>
              <a:rPr lang="en-US" sz="2600" dirty="0" smtClean="0"/>
              <a:t>Pooled cross-sectional</a:t>
            </a:r>
          </a:p>
          <a:p>
            <a:pPr fontAlgn="auto">
              <a:spcAft>
                <a:spcPts val="0"/>
              </a:spcAft>
              <a:buFontTx/>
              <a:buChar char="-"/>
              <a:defRPr/>
            </a:pPr>
            <a:r>
              <a:rPr lang="en-US" sz="2600" dirty="0"/>
              <a:t>5</a:t>
            </a:r>
            <a:r>
              <a:rPr lang="en-US" sz="2600" dirty="0" smtClean="0"/>
              <a:t>10 registered CDM wind projects in China that started from 2002 to 2009</a:t>
            </a:r>
          </a:p>
          <a:p>
            <a:pPr fontAlgn="auto">
              <a:spcAft>
                <a:spcPts val="0"/>
              </a:spcAft>
              <a:buFontTx/>
              <a:buChar char="-"/>
              <a:defRPr/>
            </a:pPr>
            <a:r>
              <a:rPr lang="en-US" sz="2600" dirty="0" smtClean="0"/>
              <a:t>Including 92 developers and 33 turbine manufacturers </a:t>
            </a:r>
          </a:p>
          <a:p>
            <a:pPr>
              <a:defRPr/>
            </a:pPr>
            <a:r>
              <a:rPr lang="en-US" sz="2600" b="1" dirty="0" smtClean="0"/>
              <a:t>Sources: </a:t>
            </a:r>
          </a:p>
          <a:p>
            <a:pPr marL="514350" indent="-514350" fontAlgn="auto">
              <a:spcAft>
                <a:spcPts val="0"/>
              </a:spcAft>
              <a:buAutoNum type="arabicParenR"/>
              <a:defRPr/>
            </a:pPr>
            <a:r>
              <a:rPr lang="en-US" altLang="zh-CN" sz="2600" dirty="0" smtClean="0"/>
              <a:t>Validated CDM project design document and  its attached financial analysis spreadsheet for each project</a:t>
            </a:r>
          </a:p>
          <a:p>
            <a:pPr marL="514350" indent="-514350" fontAlgn="auto">
              <a:spcAft>
                <a:spcPts val="0"/>
              </a:spcAft>
              <a:buAutoNum type="arabicParenR"/>
              <a:defRPr/>
            </a:pPr>
            <a:r>
              <a:rPr lang="en-US" altLang="zh-CN" sz="2600" dirty="0" smtClean="0"/>
              <a:t>Yearbook from Chinese Wind Energy Association</a:t>
            </a:r>
          </a:p>
          <a:p>
            <a:pPr marL="514350" indent="-514350" fontAlgn="auto">
              <a:spcAft>
                <a:spcPts val="0"/>
              </a:spcAft>
              <a:buAutoNum type="arabicParenR"/>
              <a:defRPr/>
            </a:pPr>
            <a:r>
              <a:rPr lang="en-US" altLang="zh-CN" sz="2600" dirty="0" smtClean="0"/>
              <a:t>DELPHION patent database</a:t>
            </a:r>
          </a:p>
          <a:p>
            <a:pPr marL="514350" indent="-514350" fontAlgn="auto">
              <a:spcAft>
                <a:spcPts val="0"/>
              </a:spcAft>
              <a:buAutoNum type="arabicParenR"/>
              <a:defRPr/>
            </a:pPr>
            <a:endParaRPr lang="en-US" altLang="zh-CN" sz="2600" dirty="0" smtClean="0"/>
          </a:p>
          <a:p>
            <a:pPr>
              <a:buNone/>
            </a:pPr>
            <a:endParaRPr lang="en-US" sz="2600" dirty="0" smtClean="0"/>
          </a:p>
          <a:p>
            <a:pPr marL="514350" indent="-514350" fontAlgn="auto">
              <a:spcAft>
                <a:spcPts val="0"/>
              </a:spcAft>
              <a:buAutoNum type="arabicParenR"/>
              <a:defRPr/>
            </a:pPr>
            <a:endParaRPr lang="en-US" altLang="zh-CN" sz="2600" dirty="0" smtClean="0"/>
          </a:p>
          <a:p>
            <a:pPr marL="514350" indent="-514350" fontAlgn="auto">
              <a:spcAft>
                <a:spcPts val="0"/>
              </a:spcAft>
              <a:buAutoNum type="arabicParenR"/>
              <a:defRPr/>
            </a:pPr>
            <a:endParaRPr lang="en-US" altLang="zh-CN" sz="2600" dirty="0" smtClean="0"/>
          </a:p>
          <a:p>
            <a:pPr fontAlgn="auto">
              <a:spcAft>
                <a:spcPts val="0"/>
              </a:spcAft>
              <a:buNone/>
              <a:defRPr/>
            </a:pPr>
            <a:endParaRPr lang="en-US" altLang="zh-CN" sz="2600" b="1" i="1" dirty="0" smtClean="0"/>
          </a:p>
          <a:p>
            <a:pPr>
              <a:buFontTx/>
              <a:buChar char="-"/>
            </a:pPr>
            <a:endParaRPr lang="zh-CN" altLang="zh-CN" i="1" dirty="0" smtClean="0"/>
          </a:p>
          <a:p>
            <a:pPr>
              <a:buNone/>
            </a:pPr>
            <a:endParaRPr lang="en-US" altLang="zh-CN" dirty="0" smtClean="0"/>
          </a:p>
        </p:txBody>
      </p:sp>
    </p:spTree>
    <p:custDataLst>
      <p:tags r:id="rId1"/>
    </p:custDataLst>
  </p:cSld>
  <p:clrMapOvr>
    <a:masterClrMapping/>
  </p:clrMapOvr>
  <p:transition advTm="8998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4300"/>
            <a:ext cx="8229600" cy="1143000"/>
          </a:xfrm>
        </p:spPr>
        <p:txBody>
          <a:bodyPr>
            <a:normAutofit/>
          </a:bodyPr>
          <a:lstStyle/>
          <a:p>
            <a:r>
              <a:rPr lang="en-US" altLang="zh-CN" sz="3600" b="1" dirty="0" smtClean="0"/>
              <a:t>Data and Empirical Model</a:t>
            </a:r>
            <a:endParaRPr lang="zh-CN" altLang="en-US" sz="3600" b="1" dirty="0"/>
          </a:p>
        </p:txBody>
      </p:sp>
      <p:sp>
        <p:nvSpPr>
          <p:cNvPr id="3" name="内容占位符 2"/>
          <p:cNvSpPr>
            <a:spLocks noGrp="1"/>
          </p:cNvSpPr>
          <p:nvPr>
            <p:ph idx="1"/>
          </p:nvPr>
        </p:nvSpPr>
        <p:spPr>
          <a:xfrm>
            <a:off x="381000" y="1219200"/>
            <a:ext cx="8229600" cy="4876800"/>
          </a:xfrm>
        </p:spPr>
        <p:txBody>
          <a:bodyPr>
            <a:normAutofit/>
          </a:bodyPr>
          <a:lstStyle/>
          <a:p>
            <a:pPr>
              <a:buFontTx/>
              <a:buChar char="-"/>
            </a:pPr>
            <a:endParaRPr lang="zh-CN" altLang="zh-CN" i="1" dirty="0" smtClean="0"/>
          </a:p>
          <a:p>
            <a:pPr>
              <a:buNone/>
            </a:pPr>
            <a:endParaRPr lang="en-US" altLang="zh-CN" dirty="0" smtClean="0"/>
          </a:p>
          <a:p>
            <a:pPr>
              <a:buNone/>
            </a:pPr>
            <a:r>
              <a:rPr lang="en-US" altLang="zh-CN" dirty="0" smtClean="0"/>
              <a:t>  </a:t>
            </a:r>
          </a:p>
          <a:p>
            <a:pPr>
              <a:buNone/>
            </a:pPr>
            <a:endParaRPr lang="en-US" altLang="zh-CN" dirty="0" smtClean="0"/>
          </a:p>
        </p:txBody>
      </p:sp>
      <p:sp>
        <p:nvSpPr>
          <p:cNvPr id="51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0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1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 name="TextBox 8"/>
          <p:cNvSpPr txBox="1"/>
          <p:nvPr/>
        </p:nvSpPr>
        <p:spPr>
          <a:xfrm>
            <a:off x="342900" y="1066800"/>
            <a:ext cx="8458200" cy="6438686"/>
          </a:xfrm>
          <a:prstGeom prst="rect">
            <a:avLst/>
          </a:prstGeom>
          <a:noFill/>
        </p:spPr>
        <p:txBody>
          <a:bodyPr wrap="square" rtlCol="0">
            <a:spAutoFit/>
          </a:bodyPr>
          <a:lstStyle/>
          <a:p>
            <a:pPr marL="457200" indent="-457200">
              <a:buFont typeface="Arial" panose="020B0604020202020204" pitchFamily="34" charset="0"/>
              <a:buChar char="•"/>
            </a:pPr>
            <a:r>
              <a:rPr lang="en-US" sz="2600" b="1" dirty="0" smtClean="0"/>
              <a:t>Dependent Variables:</a:t>
            </a:r>
            <a:endParaRPr lang="en-US" sz="2600" dirty="0" smtClean="0"/>
          </a:p>
          <a:p>
            <a:pPr>
              <a:lnSpc>
                <a:spcPct val="120000"/>
              </a:lnSpc>
            </a:pPr>
            <a:r>
              <a:rPr lang="en-US" sz="2600" dirty="0" smtClean="0"/>
              <a:t> </a:t>
            </a:r>
            <a:r>
              <a:rPr lang="en-US" sz="2800" dirty="0" smtClean="0"/>
              <a:t>1) Projected unit cost of electricity production of project</a:t>
            </a:r>
            <a:r>
              <a:rPr lang="en-US" sz="2800" i="1" dirty="0" smtClean="0">
                <a:cs typeface="Times New Roman" pitchFamily="18" charset="0"/>
              </a:rPr>
              <a:t>      </a:t>
            </a:r>
            <a:r>
              <a:rPr lang="en-US" sz="2800" i="1" dirty="0" err="1" smtClean="0">
                <a:cs typeface="Times New Roman" pitchFamily="18" charset="0"/>
              </a:rPr>
              <a:t>i</a:t>
            </a:r>
            <a:r>
              <a:rPr lang="en-US" sz="2800" i="1" dirty="0" smtClean="0">
                <a:cs typeface="Times New Roman" pitchFamily="18" charset="0"/>
              </a:rPr>
              <a:t> </a:t>
            </a:r>
            <a:r>
              <a:rPr lang="en-US" sz="2800" dirty="0" smtClean="0"/>
              <a:t>started construction in year </a:t>
            </a:r>
            <a:r>
              <a:rPr lang="en-US" sz="2800" i="1" dirty="0" smtClean="0">
                <a:cs typeface="Times New Roman" pitchFamily="18" charset="0"/>
              </a:rPr>
              <a:t>t </a:t>
            </a:r>
          </a:p>
          <a:p>
            <a:pPr marL="342900" indent="-342900">
              <a:lnSpc>
                <a:spcPct val="120000"/>
              </a:lnSpc>
              <a:buFontTx/>
              <a:buChar char="-"/>
            </a:pPr>
            <a:r>
              <a:rPr lang="en-US" sz="2800" i="1" dirty="0" err="1" smtClean="0">
                <a:cs typeface="Times New Roman" pitchFamily="18" charset="0"/>
              </a:rPr>
              <a:t>Levelized</a:t>
            </a:r>
            <a:r>
              <a:rPr lang="en-US" sz="2800" i="1" dirty="0" smtClean="0">
                <a:cs typeface="Times New Roman" pitchFamily="18" charset="0"/>
              </a:rPr>
              <a:t> cost</a:t>
            </a:r>
          </a:p>
          <a:p>
            <a:pPr>
              <a:lnSpc>
                <a:spcPct val="120000"/>
              </a:lnSpc>
            </a:pPr>
            <a:endParaRPr lang="en-US" sz="2800" i="1" dirty="0" smtClean="0"/>
          </a:p>
          <a:p>
            <a:pPr>
              <a:lnSpc>
                <a:spcPct val="120000"/>
              </a:lnSpc>
            </a:pPr>
            <a:r>
              <a:rPr lang="en-US" sz="2800" dirty="0" smtClean="0"/>
              <a:t>2) Projected unit capital cost of project </a:t>
            </a:r>
            <a:r>
              <a:rPr lang="en-US" sz="2800" i="1" dirty="0" err="1" smtClean="0">
                <a:cs typeface="Times New Roman" pitchFamily="18" charset="0"/>
              </a:rPr>
              <a:t>i</a:t>
            </a:r>
            <a:r>
              <a:rPr lang="en-US" sz="2800" i="1" dirty="0" smtClean="0">
                <a:cs typeface="Times New Roman" pitchFamily="18" charset="0"/>
              </a:rPr>
              <a:t> </a:t>
            </a:r>
            <a:r>
              <a:rPr lang="en-US" sz="2800" dirty="0" smtClean="0">
                <a:cs typeface="Times New Roman" pitchFamily="18" charset="0"/>
              </a:rPr>
              <a:t>started in year </a:t>
            </a:r>
            <a:r>
              <a:rPr lang="en-US" sz="2800" i="1" dirty="0" smtClean="0">
                <a:cs typeface="Times New Roman" pitchFamily="18" charset="0"/>
              </a:rPr>
              <a:t>t</a:t>
            </a:r>
            <a:endParaRPr lang="en-US" sz="2800" i="1" dirty="0">
              <a:cs typeface="Times New Roman" pitchFamily="18" charset="0"/>
            </a:endParaRPr>
          </a:p>
          <a:p>
            <a:pPr>
              <a:lnSpc>
                <a:spcPct val="120000"/>
              </a:lnSpc>
            </a:pPr>
            <a:endParaRPr lang="en-US" sz="2800" dirty="0" smtClean="0"/>
          </a:p>
          <a:p>
            <a:pPr>
              <a:lnSpc>
                <a:spcPct val="120000"/>
              </a:lnSpc>
            </a:pPr>
            <a:r>
              <a:rPr lang="en-US" sz="2800" dirty="0" smtClean="0"/>
              <a:t>3) Projected capacity factor of project </a:t>
            </a:r>
            <a:r>
              <a:rPr lang="en-US" sz="2800" i="1" dirty="0" err="1"/>
              <a:t>i</a:t>
            </a:r>
            <a:r>
              <a:rPr lang="en-US" sz="2800" i="1" dirty="0" smtClean="0"/>
              <a:t> </a:t>
            </a:r>
            <a:r>
              <a:rPr lang="en-US" sz="2800" dirty="0">
                <a:cs typeface="Times New Roman" pitchFamily="18" charset="0"/>
              </a:rPr>
              <a:t>started in year </a:t>
            </a:r>
            <a:r>
              <a:rPr lang="en-US" sz="2800" i="1" dirty="0">
                <a:cs typeface="Times New Roman" pitchFamily="18" charset="0"/>
              </a:rPr>
              <a:t>t</a:t>
            </a:r>
          </a:p>
          <a:p>
            <a:pPr>
              <a:lnSpc>
                <a:spcPct val="120000"/>
              </a:lnSpc>
            </a:pPr>
            <a:endParaRPr lang="en-US" sz="2600" b="1" i="1" dirty="0" smtClean="0"/>
          </a:p>
          <a:p>
            <a:endParaRPr lang="en-US" sz="1600" b="1" dirty="0" smtClean="0"/>
          </a:p>
          <a:p>
            <a:endParaRPr lang="en-US" sz="2600" dirty="0" smtClean="0"/>
          </a:p>
          <a:p>
            <a:endParaRPr lang="en-US" sz="2600" dirty="0" smtClean="0"/>
          </a:p>
          <a:p>
            <a:endParaRPr lang="en-US" sz="2600" dirty="0"/>
          </a:p>
          <a:p>
            <a:endParaRPr lang="en-US" sz="2600" dirty="0" smtClean="0"/>
          </a:p>
        </p:txBody>
      </p:sp>
      <p:sp>
        <p:nvSpPr>
          <p:cNvPr id="307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8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ransition advTm="166221"/>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1143000"/>
          </a:xfrm>
        </p:spPr>
        <p:txBody>
          <a:bodyPr>
            <a:normAutofit/>
          </a:bodyPr>
          <a:lstStyle/>
          <a:p>
            <a:r>
              <a:rPr lang="en-US" altLang="zh-CN" sz="3600" b="1" dirty="0" smtClean="0"/>
              <a:t>Data and Empirical Model</a:t>
            </a:r>
            <a:endParaRPr lang="en-US" sz="3600" b="1" dirty="0"/>
          </a:p>
        </p:txBody>
      </p:sp>
      <p:sp>
        <p:nvSpPr>
          <p:cNvPr id="5" name="内容占位符 4"/>
          <p:cNvSpPr>
            <a:spLocks noGrp="1"/>
          </p:cNvSpPr>
          <p:nvPr>
            <p:ph idx="1"/>
          </p:nvPr>
        </p:nvSpPr>
        <p:spPr>
          <a:xfrm>
            <a:off x="685800" y="1066800"/>
            <a:ext cx="8229600" cy="4525963"/>
          </a:xfrm>
        </p:spPr>
        <p:txBody>
          <a:bodyPr/>
          <a:lstStyle/>
          <a:p>
            <a:r>
              <a:rPr lang="en-US" sz="2600" b="1" dirty="0" smtClean="0"/>
              <a:t>Explanatory Variables: Learning Effects</a:t>
            </a:r>
          </a:p>
          <a:p>
            <a:pPr>
              <a:buNone/>
            </a:pPr>
            <a:endParaRPr lang="en-US" dirty="0" smtClean="0"/>
          </a:p>
          <a:p>
            <a:pPr marL="514350" indent="-514350">
              <a:buNone/>
            </a:pPr>
            <a:endParaRPr lang="en-US" dirty="0"/>
          </a:p>
        </p:txBody>
      </p:sp>
      <p:sp>
        <p:nvSpPr>
          <p:cNvPr id="696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9638" name="Object 6"/>
          <p:cNvGraphicFramePr>
            <a:graphicFrameLocks noChangeAspect="1"/>
          </p:cNvGraphicFramePr>
          <p:nvPr>
            <p:extLst>
              <p:ext uri="{D42A27DB-BD31-4B8C-83A1-F6EECF244321}">
                <p14:modId xmlns:p14="http://schemas.microsoft.com/office/powerpoint/2010/main" xmlns="" val="3965254786"/>
              </p:ext>
            </p:extLst>
          </p:nvPr>
        </p:nvGraphicFramePr>
        <p:xfrm>
          <a:off x="531813" y="1724025"/>
          <a:ext cx="9259887" cy="4905375"/>
        </p:xfrm>
        <a:graphic>
          <a:graphicData uri="http://schemas.openxmlformats.org/presentationml/2006/ole">
            <p:oleObj spid="_x0000_s69667" name="文档" r:id="rId4" imgW="6097016" imgH="3238516" progId="Word.Document.12">
              <p:embed/>
            </p:oleObj>
          </a:graphicData>
        </a:graphic>
      </p:graphicFrame>
      <p:sp>
        <p:nvSpPr>
          <p:cNvPr id="7" name="五边形 6"/>
          <p:cNvSpPr/>
          <p:nvPr/>
        </p:nvSpPr>
        <p:spPr>
          <a:xfrm>
            <a:off x="228600" y="1752600"/>
            <a:ext cx="762000" cy="789432"/>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LBS</a:t>
            </a:r>
            <a:endParaRPr lang="en-US" dirty="0"/>
          </a:p>
        </p:txBody>
      </p:sp>
      <p:sp>
        <p:nvSpPr>
          <p:cNvPr id="9" name="五边形 8"/>
          <p:cNvSpPr/>
          <p:nvPr/>
        </p:nvSpPr>
        <p:spPr>
          <a:xfrm>
            <a:off x="304800" y="2895600"/>
            <a:ext cx="762000" cy="789432"/>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LBD</a:t>
            </a:r>
            <a:endParaRPr lang="en-US" dirty="0"/>
          </a:p>
        </p:txBody>
      </p:sp>
      <p:sp>
        <p:nvSpPr>
          <p:cNvPr id="10" name="五边形 9"/>
          <p:cNvSpPr/>
          <p:nvPr/>
        </p:nvSpPr>
        <p:spPr>
          <a:xfrm>
            <a:off x="304800" y="4114800"/>
            <a:ext cx="838200" cy="789432"/>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Spill-over</a:t>
            </a:r>
            <a:endParaRPr lang="en-US" dirty="0"/>
          </a:p>
        </p:txBody>
      </p:sp>
      <p:sp>
        <p:nvSpPr>
          <p:cNvPr id="11" name="五边形 10"/>
          <p:cNvSpPr/>
          <p:nvPr/>
        </p:nvSpPr>
        <p:spPr>
          <a:xfrm>
            <a:off x="381000" y="5334000"/>
            <a:ext cx="762000" cy="789432"/>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LBI</a:t>
            </a:r>
            <a:endParaRPr lang="en-US" dirty="0"/>
          </a:p>
        </p:txBody>
      </p:sp>
    </p:spTree>
  </p:cSld>
  <p:clrMapOvr>
    <a:masterClrMapping/>
  </p:clrMapOvr>
  <p:transition advTm="155892"/>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4210" name="Object 2"/>
          <p:cNvGraphicFramePr>
            <a:graphicFrameLocks noGrp="1" noChangeAspect="1"/>
          </p:cNvGraphicFramePr>
          <p:nvPr>
            <p:ph idx="1"/>
            <p:extLst>
              <p:ext uri="{D42A27DB-BD31-4B8C-83A1-F6EECF244321}">
                <p14:modId xmlns:p14="http://schemas.microsoft.com/office/powerpoint/2010/main" xmlns="" val="1867224495"/>
              </p:ext>
            </p:extLst>
          </p:nvPr>
        </p:nvGraphicFramePr>
        <p:xfrm>
          <a:off x="808038" y="2603500"/>
          <a:ext cx="9167812" cy="2951163"/>
        </p:xfrm>
        <a:graphic>
          <a:graphicData uri="http://schemas.openxmlformats.org/presentationml/2006/ole">
            <p:oleObj spid="_x0000_s94235" name="Document" r:id="rId3" imgW="6145077" imgH="1977713" progId="Word.Document.12">
              <p:embed/>
            </p:oleObj>
          </a:graphicData>
        </a:graphic>
      </p:graphicFrame>
      <p:sp>
        <p:nvSpPr>
          <p:cNvPr id="5" name="标题 1"/>
          <p:cNvSpPr>
            <a:spLocks noGrp="1"/>
          </p:cNvSpPr>
          <p:nvPr>
            <p:ph type="title"/>
          </p:nvPr>
        </p:nvSpPr>
        <p:spPr/>
        <p:txBody>
          <a:bodyPr>
            <a:normAutofit/>
          </a:bodyPr>
          <a:lstStyle/>
          <a:p>
            <a:r>
              <a:rPr lang="en-US" altLang="zh-CN" sz="3600" b="1" dirty="0" smtClean="0"/>
              <a:t>Data and Empirical Model</a:t>
            </a:r>
            <a:endParaRPr lang="en-US" sz="3600" b="1" dirty="0"/>
          </a:p>
        </p:txBody>
      </p:sp>
      <p:sp>
        <p:nvSpPr>
          <p:cNvPr id="6" name="TextBox 5"/>
          <p:cNvSpPr txBox="1"/>
          <p:nvPr/>
        </p:nvSpPr>
        <p:spPr>
          <a:xfrm>
            <a:off x="533400" y="1524000"/>
            <a:ext cx="2133600" cy="523220"/>
          </a:xfrm>
          <a:prstGeom prst="rect">
            <a:avLst/>
          </a:prstGeom>
          <a:noFill/>
        </p:spPr>
        <p:txBody>
          <a:bodyPr wrap="square" rtlCol="0">
            <a:spAutoFit/>
          </a:bodyPr>
          <a:lstStyle/>
          <a:p>
            <a:pPr>
              <a:buFont typeface="Arial" pitchFamily="34" charset="0"/>
              <a:buChar char="•"/>
            </a:pPr>
            <a:r>
              <a:rPr lang="en-US" sz="2800" b="1" dirty="0" smtClean="0"/>
              <a:t> Full Model: </a:t>
            </a:r>
            <a:endParaRPr lang="en-US" sz="2800" b="1" dirty="0"/>
          </a:p>
        </p:txBody>
      </p:sp>
      <p:cxnSp>
        <p:nvCxnSpPr>
          <p:cNvPr id="11" name="直接连接符 10"/>
          <p:cNvCxnSpPr/>
          <p:nvPr/>
        </p:nvCxnSpPr>
        <p:spPr>
          <a:xfrm>
            <a:off x="3352800" y="2971800"/>
            <a:ext cx="9906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4572000" y="2971800"/>
            <a:ext cx="1905000"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6" name="直接连接符 15"/>
          <p:cNvCxnSpPr/>
          <p:nvPr/>
        </p:nvCxnSpPr>
        <p:spPr>
          <a:xfrm>
            <a:off x="6858000" y="2971800"/>
            <a:ext cx="1905000"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7" name="直接连接符 16"/>
          <p:cNvCxnSpPr/>
          <p:nvPr/>
        </p:nvCxnSpPr>
        <p:spPr>
          <a:xfrm>
            <a:off x="1066800" y="3733800"/>
            <a:ext cx="4343400"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21" name="直接连接符 20"/>
          <p:cNvCxnSpPr/>
          <p:nvPr/>
        </p:nvCxnSpPr>
        <p:spPr>
          <a:xfrm>
            <a:off x="5791200" y="3733800"/>
            <a:ext cx="914400"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30" name="线形标注 2 29"/>
          <p:cNvSpPr/>
          <p:nvPr/>
        </p:nvSpPr>
        <p:spPr>
          <a:xfrm>
            <a:off x="3657600" y="1600200"/>
            <a:ext cx="1752600" cy="838200"/>
          </a:xfrm>
          <a:prstGeom prst="borderCallout2">
            <a:avLst>
              <a:gd name="adj1" fmla="val 107841"/>
              <a:gd name="adj2" fmla="val 18624"/>
              <a:gd name="adj3" fmla="val 100568"/>
              <a:gd name="adj4" fmla="val 17246"/>
              <a:gd name="adj5" fmla="val 134694"/>
              <a:gd name="adj6" fmla="val -2529"/>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Manufacturer’s knowledge stock</a:t>
            </a:r>
            <a:endParaRPr lang="en-US" dirty="0"/>
          </a:p>
        </p:txBody>
      </p:sp>
      <p:sp>
        <p:nvSpPr>
          <p:cNvPr id="33" name="矩形 32"/>
          <p:cNvSpPr/>
          <p:nvPr/>
        </p:nvSpPr>
        <p:spPr>
          <a:xfrm>
            <a:off x="5791200" y="1524000"/>
            <a:ext cx="3124200" cy="914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Manufacturer’s experience and developer’s experience</a:t>
            </a:r>
            <a:endParaRPr lang="en-US" dirty="0"/>
          </a:p>
        </p:txBody>
      </p:sp>
      <p:sp>
        <p:nvSpPr>
          <p:cNvPr id="34" name="矩形 33"/>
          <p:cNvSpPr/>
          <p:nvPr/>
        </p:nvSpPr>
        <p:spPr>
          <a:xfrm>
            <a:off x="1524000" y="3810000"/>
            <a:ext cx="33528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Spillover from the industry</a:t>
            </a:r>
            <a:endParaRPr lang="en-US" dirty="0"/>
          </a:p>
        </p:txBody>
      </p:sp>
      <p:sp>
        <p:nvSpPr>
          <p:cNvPr id="35" name="矩形 34"/>
          <p:cNvSpPr/>
          <p:nvPr/>
        </p:nvSpPr>
        <p:spPr>
          <a:xfrm>
            <a:off x="5410200" y="3810000"/>
            <a:ext cx="1676400" cy="4572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Interacting experience</a:t>
            </a:r>
            <a:endParaRPr lang="en-US" dirty="0"/>
          </a:p>
        </p:txBody>
      </p:sp>
      <p:cxnSp>
        <p:nvCxnSpPr>
          <p:cNvPr id="18" name="直接连接符 17"/>
          <p:cNvCxnSpPr/>
          <p:nvPr/>
        </p:nvCxnSpPr>
        <p:spPr>
          <a:xfrm>
            <a:off x="2971800" y="4648200"/>
            <a:ext cx="2590800" cy="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20" name="矩形 19"/>
          <p:cNvSpPr/>
          <p:nvPr/>
        </p:nvSpPr>
        <p:spPr>
          <a:xfrm>
            <a:off x="3276600" y="4724400"/>
            <a:ext cx="1905000" cy="381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Wind resource</a:t>
            </a:r>
            <a:endParaRPr lang="en-US" dirty="0"/>
          </a:p>
        </p:txBody>
      </p:sp>
    </p:spTree>
  </p:cSld>
  <p:clrMapOvr>
    <a:masterClrMapping/>
  </p:clrMapOvr>
  <p:transition advTm="141556"/>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9|0.9|23.1|12.9"/>
</p:tagLst>
</file>

<file path=ppt/tags/tag10.xml><?xml version="1.0" encoding="utf-8"?>
<p:tagLst xmlns:a="http://schemas.openxmlformats.org/drawingml/2006/main" xmlns:r="http://schemas.openxmlformats.org/officeDocument/2006/relationships" xmlns:p="http://schemas.openxmlformats.org/presentationml/2006/main">
  <p:tag name="TIMING" val="|8|12"/>
</p:tagLst>
</file>

<file path=ppt/tags/tag11.xml><?xml version="1.0" encoding="utf-8"?>
<p:tagLst xmlns:a="http://schemas.openxmlformats.org/drawingml/2006/main" xmlns:r="http://schemas.openxmlformats.org/officeDocument/2006/relationships" xmlns:p="http://schemas.openxmlformats.org/presentationml/2006/main">
  <p:tag name="TIMING" val="|0.7|58.9|19.2|0.5"/>
</p:tagLst>
</file>

<file path=ppt/tags/tag12.xml><?xml version="1.0" encoding="utf-8"?>
<p:tagLst xmlns:a="http://schemas.openxmlformats.org/drawingml/2006/main" xmlns:r="http://schemas.openxmlformats.org/officeDocument/2006/relationships" xmlns:p="http://schemas.openxmlformats.org/presentationml/2006/main">
  <p:tag name="TIMING" val="|0.3|0.3"/>
</p:tagLst>
</file>

<file path=ppt/tags/tag13.xml><?xml version="1.0" encoding="utf-8"?>
<p:tagLst xmlns:a="http://schemas.openxmlformats.org/drawingml/2006/main" xmlns:r="http://schemas.openxmlformats.org/officeDocument/2006/relationships" xmlns:p="http://schemas.openxmlformats.org/presentationml/2006/main">
  <p:tag name="TIMING" val="|0.7|0.5"/>
</p:tagLst>
</file>

<file path=ppt/tags/tag14.xml><?xml version="1.0" encoding="utf-8"?>
<p:tagLst xmlns:a="http://schemas.openxmlformats.org/drawingml/2006/main" xmlns:r="http://schemas.openxmlformats.org/officeDocument/2006/relationships" xmlns:p="http://schemas.openxmlformats.org/presentationml/2006/main">
  <p:tag name="TIMING" val="|54.6"/>
</p:tagLst>
</file>

<file path=ppt/tags/tag15.xml><?xml version="1.0" encoding="utf-8"?>
<p:tagLst xmlns:a="http://schemas.openxmlformats.org/drawingml/2006/main" xmlns:r="http://schemas.openxmlformats.org/officeDocument/2006/relationships" xmlns:p="http://schemas.openxmlformats.org/presentationml/2006/main">
  <p:tag name="TIMING" val="|34.4|5.5|0.8|25.7|0.6|0.9|0.5|24.6|0.8|12.1|0.4|8.3|4.3|0.7|28.8"/>
</p:tagLst>
</file>

<file path=ppt/tags/tag16.xml><?xml version="1.0" encoding="utf-8"?>
<p:tagLst xmlns:a="http://schemas.openxmlformats.org/drawingml/2006/main" xmlns:r="http://schemas.openxmlformats.org/officeDocument/2006/relationships" xmlns:p="http://schemas.openxmlformats.org/presentationml/2006/main">
  <p:tag name="TIMING" val="|36|0.4|0.7|0.5"/>
</p:tagLst>
</file>

<file path=ppt/tags/tag17.xml><?xml version="1.0" encoding="utf-8"?>
<p:tagLst xmlns:a="http://schemas.openxmlformats.org/drawingml/2006/main" xmlns:r="http://schemas.openxmlformats.org/officeDocument/2006/relationships" xmlns:p="http://schemas.openxmlformats.org/presentationml/2006/main">
  <p:tag name="TIMING" val="|28.8|6.6|9.7|0.8"/>
</p:tagLst>
</file>

<file path=ppt/tags/tag18.xml><?xml version="1.0" encoding="utf-8"?>
<p:tagLst xmlns:a="http://schemas.openxmlformats.org/drawingml/2006/main" xmlns:r="http://schemas.openxmlformats.org/officeDocument/2006/relationships" xmlns:p="http://schemas.openxmlformats.org/presentationml/2006/main">
  <p:tag name="TIMING" val="|11.3|25.2|6.9|0.5"/>
</p:tagLst>
</file>

<file path=ppt/tags/tag2.xml><?xml version="1.0" encoding="utf-8"?>
<p:tagLst xmlns:a="http://schemas.openxmlformats.org/drawingml/2006/main" xmlns:r="http://schemas.openxmlformats.org/officeDocument/2006/relationships" xmlns:p="http://schemas.openxmlformats.org/presentationml/2006/main">
  <p:tag name="TIMING" val="|1.1|33"/>
</p:tagLst>
</file>

<file path=ppt/tags/tag3.xml><?xml version="1.0" encoding="utf-8"?>
<p:tagLst xmlns:a="http://schemas.openxmlformats.org/drawingml/2006/main" xmlns:r="http://schemas.openxmlformats.org/officeDocument/2006/relationships" xmlns:p="http://schemas.openxmlformats.org/presentationml/2006/main">
  <p:tag name="TIMING" val="|20.3|13.2|22|6.8|4.7|17.7|6.7"/>
</p:tagLst>
</file>

<file path=ppt/tags/tag4.xml><?xml version="1.0" encoding="utf-8"?>
<p:tagLst xmlns:a="http://schemas.openxmlformats.org/drawingml/2006/main" xmlns:r="http://schemas.openxmlformats.org/officeDocument/2006/relationships" xmlns:p="http://schemas.openxmlformats.org/presentationml/2006/main">
  <p:tag name="TIMING" val="|0.5|11.7"/>
</p:tagLst>
</file>

<file path=ppt/tags/tag5.xml><?xml version="1.0" encoding="utf-8"?>
<p:tagLst xmlns:a="http://schemas.openxmlformats.org/drawingml/2006/main" xmlns:r="http://schemas.openxmlformats.org/officeDocument/2006/relationships" xmlns:p="http://schemas.openxmlformats.org/presentationml/2006/main">
  <p:tag name="TIMING" val="|4.3|0.6|0.6"/>
</p:tagLst>
</file>

<file path=ppt/tags/tag6.xml><?xml version="1.0" encoding="utf-8"?>
<p:tagLst xmlns:a="http://schemas.openxmlformats.org/drawingml/2006/main" xmlns:r="http://schemas.openxmlformats.org/officeDocument/2006/relationships" xmlns:p="http://schemas.openxmlformats.org/presentationml/2006/main">
  <p:tag name="TIMING" val="|15.6|23.2|10.4"/>
</p:tagLst>
</file>

<file path=ppt/tags/tag7.xml><?xml version="1.0" encoding="utf-8"?>
<p:tagLst xmlns:a="http://schemas.openxmlformats.org/drawingml/2006/main" xmlns:r="http://schemas.openxmlformats.org/officeDocument/2006/relationships" xmlns:p="http://schemas.openxmlformats.org/presentationml/2006/main">
  <p:tag name="TIMING" val="|49.8"/>
</p:tagLst>
</file>

<file path=ppt/tags/tag8.xml><?xml version="1.0" encoding="utf-8"?>
<p:tagLst xmlns:a="http://schemas.openxmlformats.org/drawingml/2006/main" xmlns:r="http://schemas.openxmlformats.org/officeDocument/2006/relationships" xmlns:p="http://schemas.openxmlformats.org/presentationml/2006/main">
  <p:tag name="TIMING" val="|2.9"/>
</p:tagLst>
</file>

<file path=ppt/tags/tag9.xml><?xml version="1.0" encoding="utf-8"?>
<p:tagLst xmlns:a="http://schemas.openxmlformats.org/drawingml/2006/main" xmlns:r="http://schemas.openxmlformats.org/officeDocument/2006/relationships" xmlns:p="http://schemas.openxmlformats.org/presentationml/2006/main">
  <p:tag name="TIMING" val="|22.9|5.1|16.7|0.7"/>
</p:tagLst>
</file>

<file path=ppt/theme/theme1.xml><?xml version="1.0" encoding="utf-8"?>
<a:theme xmlns:a="http://schemas.openxmlformats.org/drawingml/2006/main" name="Office 主题">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11121</TotalTime>
  <Words>5224</Words>
  <Application>Microsoft Office PowerPoint</Application>
  <PresentationFormat>全屏显示(4:3)</PresentationFormat>
  <Paragraphs>1158</Paragraphs>
  <Slides>29</Slides>
  <Notes>27</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29</vt:i4>
      </vt:variant>
    </vt:vector>
  </HeadingPairs>
  <TitlesOfParts>
    <vt:vector size="32" baseType="lpstr">
      <vt:lpstr>Office 主题</vt:lpstr>
      <vt:lpstr>文档</vt:lpstr>
      <vt:lpstr>Document</vt:lpstr>
      <vt:lpstr> The Learning Process and Technological Change through International  Collaboration: Evidence From China's CDM Wind Projects </vt:lpstr>
      <vt:lpstr>Research Question</vt:lpstr>
      <vt:lpstr>Background: CDM and China’s Wind Industry</vt:lpstr>
      <vt:lpstr>Background: International Collaboration in CDM Wind Projects</vt:lpstr>
      <vt:lpstr>Theory: Learning Process and Technological Change</vt:lpstr>
      <vt:lpstr>Data and Empirical Model</vt:lpstr>
      <vt:lpstr>Data and Empirical Model</vt:lpstr>
      <vt:lpstr>Data and Empirical Model</vt:lpstr>
      <vt:lpstr>Data and Empirical Model</vt:lpstr>
      <vt:lpstr>Descriptive Statistics: Projected Unit Cost of Electricity Production </vt:lpstr>
      <vt:lpstr>Empirical Results</vt:lpstr>
      <vt:lpstr>Empirical Results</vt:lpstr>
      <vt:lpstr>Unit Production Costs</vt:lpstr>
      <vt:lpstr>Empirical Results</vt:lpstr>
      <vt:lpstr>Unit Production Costs</vt:lpstr>
      <vt:lpstr>Empirical Results</vt:lpstr>
      <vt:lpstr>Effects of collaborating experience and technology transfer</vt:lpstr>
      <vt:lpstr>Empirical Results</vt:lpstr>
      <vt:lpstr>Policy Implications</vt:lpstr>
      <vt:lpstr>幻灯片 20</vt:lpstr>
      <vt:lpstr>幻灯片 21</vt:lpstr>
      <vt:lpstr>Motivation: CDM as a Demand-Side Policy for Wind Technology</vt:lpstr>
      <vt:lpstr>Data and Empirical Model</vt:lpstr>
      <vt:lpstr>Descriptive Statistics: Variation of unit costs and capacity factors</vt:lpstr>
      <vt:lpstr>幻灯片 25</vt:lpstr>
      <vt:lpstr>Background: CDM as a Demand-Side Policy for Wind Technology</vt:lpstr>
      <vt:lpstr>Contributions to the Literature</vt:lpstr>
      <vt:lpstr>Effects of Aggregate Level Experience</vt:lpstr>
      <vt:lpstr>Effects of Developer’s Internal Experience and Spillover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User</dc:creator>
  <cp:lastModifiedBy>Tian Tang</cp:lastModifiedBy>
  <cp:revision>575</cp:revision>
  <cp:lastPrinted>2013-10-30T17:50:35Z</cp:lastPrinted>
  <dcterms:created xsi:type="dcterms:W3CDTF">2012-04-21T16:07:32Z</dcterms:created>
  <dcterms:modified xsi:type="dcterms:W3CDTF">2014-05-22T02:53:28Z</dcterms:modified>
</cp:coreProperties>
</file>