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57" r:id="rId4"/>
    <p:sldId id="274" r:id="rId5"/>
    <p:sldId id="258" r:id="rId6"/>
    <p:sldId id="278" r:id="rId7"/>
    <p:sldId id="279" r:id="rId8"/>
    <p:sldId id="280" r:id="rId9"/>
    <p:sldId id="285" r:id="rId10"/>
    <p:sldId id="282" r:id="rId11"/>
    <p:sldId id="26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FA"/>
    <a:srgbClr val="F4E5FF"/>
    <a:srgbClr val="FFCCFF"/>
    <a:srgbClr val="FE00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m\Desktop\LoveinFeb\&#3612;&#3621;&#3585;&#3634;&#3619;&#3624;&#3638;&#3585;&#3625;&#3634;&#3612;&#3641;&#3657;&#3648;&#3626;&#3637;&#3618;&#3616;&#3634;&#3625;&#36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Sheet7!$E$1</c:f>
              <c:strCache>
                <c:ptCount val="1"/>
                <c:pt idx="0">
                  <c:v> Percentage</c:v>
                </c:pt>
              </c:strCache>
            </c:strRef>
          </c:tx>
          <c:dLbls>
            <c:showVal val="1"/>
          </c:dLbls>
          <c:cat>
            <c:strRef>
              <c:f>Sheet7!$C$2:$C$4</c:f>
              <c:strCache>
                <c:ptCount val="3"/>
                <c:pt idx="0">
                  <c:v>tax compliance</c:v>
                </c:pt>
                <c:pt idx="1">
                  <c:v>tax avoidance</c:v>
                </c:pt>
                <c:pt idx="2">
                  <c:v>tax evasion</c:v>
                </c:pt>
              </c:strCache>
            </c:strRef>
          </c:cat>
          <c:val>
            <c:numRef>
              <c:f>Sheet7!$E$2:$E$4</c:f>
              <c:numCache>
                <c:formatCode>General</c:formatCode>
                <c:ptCount val="3"/>
                <c:pt idx="0">
                  <c:v>21</c:v>
                </c:pt>
                <c:pt idx="1">
                  <c:v>46</c:v>
                </c:pt>
                <c:pt idx="2">
                  <c:v>6.5</c:v>
                </c:pt>
              </c:numCache>
            </c:numRef>
          </c:val>
        </c:ser>
        <c:axId val="82553472"/>
        <c:axId val="82740736"/>
      </c:barChart>
      <c:catAx>
        <c:axId val="82553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82740736"/>
        <c:crosses val="autoZero"/>
        <c:auto val="1"/>
        <c:lblAlgn val="ctr"/>
        <c:lblOffset val="100"/>
      </c:catAx>
      <c:valAx>
        <c:axId val="82740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</c:title>
        <c:numFmt formatCode="General" sourceLinked="1"/>
        <c:tickLblPos val="nextTo"/>
        <c:crossAx val="8255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2014/5/22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4048" y="2996952"/>
            <a:ext cx="4139952" cy="2376264"/>
          </a:xfrm>
          <a:prstGeom prst="rect">
            <a:avLst/>
          </a:prstGeom>
          <a:solidFill>
            <a:srgbClr val="F5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827584" y="428604"/>
            <a:ext cx="8102104" cy="141622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Culture of taxation: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new approach for an efficient tax collection</a:t>
            </a:r>
            <a:endParaRPr lang="zh-CN" altLang="en-US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28992" y="1142984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b="1" dirty="0" smtClean="0">
              <a:solidFill>
                <a:srgbClr val="00B0F0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2982431"/>
            <a:ext cx="41044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Pakarang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Chuenjit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PhD Candidate at Faculty of Political Science, </a:t>
            </a:r>
            <a:r>
              <a:rPr lang="en-US" sz="2000" b="1" dirty="0" err="1" smtClean="0"/>
              <a:t>Chulalongkorn</a:t>
            </a:r>
            <a:r>
              <a:rPr lang="en-US" sz="2000" b="1" dirty="0" smtClean="0"/>
              <a:t> University, Thailand</a:t>
            </a:r>
            <a:endParaRPr lang="en-US" sz="800" b="1" dirty="0" smtClean="0"/>
          </a:p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pagarang.ch@gmail.com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836712"/>
            <a:ext cx="7776864" cy="38164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major pattern of the taxpayers’ culture in Thailand is tax avoidance.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Attitudes </a:t>
            </a:r>
            <a:r>
              <a:rPr lang="en-US" sz="2000" dirty="0" smtClean="0"/>
              <a:t>or perceptions towards tax system and tax authorities affected the behaviors of </a:t>
            </a:r>
            <a:r>
              <a:rPr lang="en-US" sz="2000" dirty="0" smtClean="0"/>
              <a:t>taxpayers.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culture of taxation is directly related to the amount of tax revenue.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government should promote the importance of taxes to their </a:t>
            </a:r>
            <a:r>
              <a:rPr lang="en-US" sz="2000" dirty="0" smtClean="0"/>
              <a:t>citizens </a:t>
            </a:r>
            <a:r>
              <a:rPr lang="en-US" sz="2000" dirty="0" smtClean="0"/>
              <a:t>and build the positive attitudes towards taxes and tax authorities. 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 smtClean="0"/>
              <a:t>improvement of tax administration is required. </a:t>
            </a:r>
            <a:endParaRPr lang="en-US" sz="2000" dirty="0" smtClean="0"/>
          </a:p>
        </p:txBody>
      </p:sp>
      <p:sp>
        <p:nvSpPr>
          <p:cNvPr id="5" name="矩形 4"/>
          <p:cNvSpPr>
            <a:spLocks noGrp="1"/>
          </p:cNvSpPr>
          <p:nvPr>
            <p:ph type="body" sz="quarter" idx="11"/>
          </p:nvPr>
        </p:nvSpPr>
        <p:spPr>
          <a:xfrm>
            <a:off x="395536" y="262852"/>
            <a:ext cx="691276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Summary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None/>
            </a:pPr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9792" y="4653136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Tax authorities should work with more accountability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Corruption in tax system should be eradicated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072066" y="500042"/>
            <a:ext cx="3786184" cy="1285896"/>
          </a:xfrm>
        </p:spPr>
        <p:txBody>
          <a:bodyPr/>
          <a:lstStyle/>
          <a:p>
            <a:pPr>
              <a:buNone/>
            </a:pPr>
            <a:r>
              <a:rPr lang="en-US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Thanks!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59832" y="836712"/>
            <a:ext cx="5572136" cy="45365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Statement of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and research question of the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and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矩形 4"/>
          <p:cNvSpPr/>
          <p:nvPr/>
        </p:nvSpPr>
        <p:spPr>
          <a:xfrm>
            <a:off x="611560" y="764704"/>
            <a:ext cx="20162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Outline</a:t>
            </a: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3071242" y="500063"/>
            <a:ext cx="3714750" cy="785812"/>
          </a:xfrm>
        </p:spPr>
        <p:txBody>
          <a:bodyPr/>
          <a:lstStyle/>
          <a:p>
            <a:endParaRPr lang="en-US" altLang="zh-CN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2276872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979984" y="2429272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51520" y="1700808"/>
            <a:ext cx="3024336" cy="26642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Government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collect all the taxes that are under the statutes owed to them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 smtClean="0"/>
              <a:t>average effective tax rate in Thailand during the </a:t>
            </a:r>
            <a:r>
              <a:rPr lang="en-US" dirty="0" smtClean="0"/>
              <a:t>period is only  16.5 </a:t>
            </a:r>
            <a:r>
              <a:rPr lang="en-US" dirty="0" smtClean="0"/>
              <a:t>percent of </a:t>
            </a:r>
            <a:r>
              <a:rPr lang="en-US" dirty="0" smtClean="0"/>
              <a:t>GDP.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矩形 4"/>
          <p:cNvSpPr/>
          <p:nvPr/>
        </p:nvSpPr>
        <p:spPr>
          <a:xfrm>
            <a:off x="611560" y="332656"/>
            <a:ext cx="66665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Statement of the Problem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91880" y="1052736"/>
          <a:ext cx="5328592" cy="2707416"/>
        </p:xfrm>
        <a:graphic>
          <a:graphicData uri="http://schemas.openxmlformats.org/drawingml/2006/table">
            <a:tbl>
              <a:tblPr/>
              <a:tblGrid>
                <a:gridCol w="2868447"/>
                <a:gridCol w="788823"/>
                <a:gridCol w="788823"/>
                <a:gridCol w="882499"/>
              </a:tblGrid>
              <a:tr h="776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ngsana New"/>
                        </a:rPr>
                        <a:t>Table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ngsana New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Thailand Taxes as percentage of GDP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(Billions of Baht)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60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Taxes Revenue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1,473.3 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1,586.7 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1,481.8 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765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Gross domestic product,  (GDP)*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           9,037.8 </a:t>
                      </a:r>
                      <a:endParaRPr lang="en-US" sz="160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           9,658.7 </a:t>
                      </a:r>
                      <a:endParaRPr lang="en-US" sz="160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      9,571.4 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Taxes/GDP 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16.3</a:t>
                      </a:r>
                      <a:endParaRPr lang="en-US" sz="160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16.4</a:t>
                      </a:r>
                      <a:endParaRPr lang="en-US" sz="160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15.4</a:t>
                      </a:r>
                      <a:endParaRPr lang="en-US" sz="1600" dirty="0">
                        <a:latin typeface="CordiaUPC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39344" y="3789040"/>
            <a:ext cx="59046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*</a:t>
            </a:r>
            <a:r>
              <a:rPr lang="en-US" sz="1400" i="1" dirty="0" smtClean="0"/>
              <a:t>Gross Domestic Product at current market prices</a:t>
            </a:r>
            <a:endParaRPr lang="en-US" sz="1400" dirty="0" smtClean="0"/>
          </a:p>
          <a:p>
            <a:r>
              <a:rPr lang="en-US" sz="1400" dirty="0" smtClean="0"/>
              <a:t>Source </a:t>
            </a:r>
            <a:r>
              <a:rPr lang="en-US" sz="1400" dirty="0" smtClean="0"/>
              <a:t>: Government Finance Statistics </a:t>
            </a:r>
            <a:r>
              <a:rPr lang="en-US" sz="1400" dirty="0" smtClean="0"/>
              <a:t>Yearbook 2010,</a:t>
            </a:r>
            <a:r>
              <a:rPr lang="en-US" sz="1400" dirty="0" smtClean="0"/>
              <a:t> International</a:t>
            </a:r>
            <a:r>
              <a:rPr lang="th-TH" sz="1400" dirty="0" smtClean="0"/>
              <a:t> </a:t>
            </a:r>
            <a:r>
              <a:rPr lang="en-US" sz="1400" dirty="0" smtClean="0"/>
              <a:t>Monetary Fund; Office of the National Economic and Social Development Board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19872" y="4653136"/>
            <a:ext cx="4968552" cy="95410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One primary reason for this is  “the culture of taxation</a:t>
            </a:r>
            <a:r>
              <a:rPr lang="en-US" sz="2800" b="1" dirty="0" smtClean="0">
                <a:solidFill>
                  <a:srgbClr val="C00000"/>
                </a:solidFill>
              </a:rPr>
              <a:t>”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87624" y="2132856"/>
            <a:ext cx="7128792" cy="187220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SG" sz="2000" dirty="0" smtClean="0"/>
              <a:t>The main objective </a:t>
            </a:r>
            <a:r>
              <a:rPr lang="en-SG" sz="2000" dirty="0" smtClean="0"/>
              <a:t>is </a:t>
            </a:r>
            <a:r>
              <a:rPr lang="en-SG" sz="2000" dirty="0" smtClean="0"/>
              <a:t>t</a:t>
            </a:r>
            <a:r>
              <a:rPr lang="en-US" sz="2000" dirty="0" smtClean="0"/>
              <a:t>o discover patterns of tax culture and their relation with the effectiveness of tax collection in Thailand</a:t>
            </a:r>
            <a:r>
              <a:rPr lang="en-US" sz="2000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The second objective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is 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to propose the strategies for tax collectors in order to collect tax more efficiently</a:t>
            </a:r>
            <a:r>
              <a:rPr lang="en-US" sz="20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20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矩形 4"/>
          <p:cNvSpPr/>
          <p:nvPr/>
        </p:nvSpPr>
        <p:spPr>
          <a:xfrm>
            <a:off x="755576" y="476672"/>
            <a:ext cx="71705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Purpose of the Study and Research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Q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uestion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5288" y="4581128"/>
            <a:ext cx="6013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It </a:t>
            </a:r>
            <a:r>
              <a:rPr lang="en-US" sz="2000" dirty="0" smtClean="0"/>
              <a:t>is hypothesized that the considerably low level of tax compliance can be explained by the “culture of taxation” in the Thai society.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763688" y="3861048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 The </a:t>
            </a:r>
            <a:r>
              <a:rPr lang="en-US" sz="2000" dirty="0" smtClean="0"/>
              <a:t>research question directs to the nature of tax compliance in Thailand.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1"/>
          </p:nvPr>
        </p:nvSpPr>
        <p:spPr>
          <a:xfrm>
            <a:off x="395536" y="1556792"/>
            <a:ext cx="3744416" cy="2736304"/>
          </a:xfrm>
        </p:spPr>
        <p:txBody>
          <a:bodyPr/>
          <a:lstStyle/>
          <a:p>
            <a:r>
              <a:rPr lang="en-US" sz="1900" dirty="0" smtClean="0"/>
              <a:t>The </a:t>
            </a:r>
            <a:r>
              <a:rPr lang="en-US" sz="1900" dirty="0" smtClean="0"/>
              <a:t>values and attitudes of </a:t>
            </a:r>
            <a:r>
              <a:rPr lang="en-US" sz="1900" dirty="0" smtClean="0"/>
              <a:t>taxpayers. </a:t>
            </a:r>
          </a:p>
          <a:p>
            <a:r>
              <a:rPr lang="en-US" sz="1900" dirty="0" smtClean="0"/>
              <a:t>The behavior of taxpayers. </a:t>
            </a:r>
            <a:endParaRPr lang="en-US" sz="1900" dirty="0" smtClean="0"/>
          </a:p>
          <a:p>
            <a:r>
              <a:rPr lang="en-US" sz="1900" dirty="0" smtClean="0"/>
              <a:t>The Culture of taxation can be observed and investigated its patterns of relationships through symbols, signs and the actions of players in tax system</a:t>
            </a:r>
            <a:r>
              <a:rPr lang="en-US" sz="19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zh-CN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755576" y="404664"/>
            <a:ext cx="757649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What is the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culture of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taxation?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5" name="Picture 14" descr="qw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556792"/>
            <a:ext cx="4068641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3347864" y="4653136"/>
            <a:ext cx="57961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“A </a:t>
            </a:r>
            <a:r>
              <a:rPr lang="en-US" sz="2000" b="1" dirty="0" smtClean="0">
                <a:solidFill>
                  <a:srgbClr val="C00000"/>
                </a:solidFill>
              </a:rPr>
              <a:t>phenomena that refers to the values, expectations, and behaviors which have been embedded in the relationship between </a:t>
            </a:r>
            <a:r>
              <a:rPr lang="en-US" sz="2000" b="1" dirty="0" smtClean="0">
                <a:solidFill>
                  <a:srgbClr val="C00000"/>
                </a:solidFill>
              </a:rPr>
              <a:t>taxpayers”</a:t>
            </a:r>
          </a:p>
          <a:p>
            <a:endParaRPr lang="en-US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21088"/>
            <a:ext cx="2987824" cy="2636912"/>
          </a:xfrm>
          <a:prstGeom prst="rect">
            <a:avLst/>
          </a:prstGeom>
          <a:solidFill>
            <a:srgbClr val="F4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32040" y="1916832"/>
            <a:ext cx="3641601" cy="453650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Personal income tax has been selected as the study area. 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Two </a:t>
            </a:r>
            <a:r>
              <a:rPr lang="en-US" sz="2000" dirty="0" smtClean="0"/>
              <a:t>hundred taxpayers who files personal income tax </a:t>
            </a:r>
            <a:r>
              <a:rPr lang="en-US" sz="2000" dirty="0" smtClean="0"/>
              <a:t>for the year </a:t>
            </a:r>
            <a:r>
              <a:rPr lang="en-US" sz="2000" dirty="0" smtClean="0"/>
              <a:t>2012 </a:t>
            </a:r>
            <a:r>
              <a:rPr lang="en-US" sz="2000" dirty="0" smtClean="0"/>
              <a:t>from </a:t>
            </a:r>
            <a:r>
              <a:rPr lang="en-US" sz="2000" dirty="0" smtClean="0"/>
              <a:t>five different regions were chosen to answer the questionnaires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Multi - stage random sampling was used to find the representative of the population.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/>
          </a:p>
        </p:txBody>
      </p:sp>
      <p:pic>
        <p:nvPicPr>
          <p:cNvPr id="6" name="Picture 5" descr="w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3558542" cy="5373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矩形 4"/>
          <p:cNvSpPr/>
          <p:nvPr/>
        </p:nvSpPr>
        <p:spPr>
          <a:xfrm>
            <a:off x="5220072" y="548680"/>
            <a:ext cx="33419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Methodology</a:t>
            </a: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martArt Placeholder 6"/>
          <p:cNvGraphicFramePr>
            <a:graphicFrameLocks noGrp="1"/>
          </p:cNvGraphicFramePr>
          <p:nvPr>
            <p:ph type="dgm" sz="quarter" idx="10"/>
          </p:nvPr>
        </p:nvGraphicFramePr>
        <p:xfrm>
          <a:off x="3635895" y="1988840"/>
          <a:ext cx="5235356" cy="335978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1778"/>
                <a:gridCol w="1136013"/>
                <a:gridCol w="1567565"/>
              </a:tblGrid>
              <a:tr h="3132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Behavior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Percentage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Pattern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93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1. Filing tax form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  1.1 Correct and legal</a:t>
                      </a:r>
                      <a:endParaRPr lang="en-US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48.5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Tax compliance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  1.2 Incorrect and unlawful</a:t>
                      </a:r>
                      <a:endParaRPr lang="en-US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51.5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Tax evasion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93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2. Declaration of income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    2.1 Complete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78.0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Tax compliance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  2.2 Incomplete</a:t>
                      </a:r>
                      <a:endParaRPr lang="en-US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22.0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Tax evasion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93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3. Calculation of deductions</a:t>
                      </a:r>
                      <a:endParaRPr lang="en-US" sz="1600" b="1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    3.1 Find loopholes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46.0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Tax avoidance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320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    3.2 Do not find loopholes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54.0</a:t>
                      </a:r>
                      <a:endParaRPr lang="en-US" sz="160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Tax compliance</a:t>
                      </a:r>
                      <a:endParaRPr lang="en-US" sz="16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矩形 4"/>
          <p:cNvSpPr/>
          <p:nvPr/>
        </p:nvSpPr>
        <p:spPr>
          <a:xfrm>
            <a:off x="395536" y="441246"/>
            <a:ext cx="8532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Behaviors of Taxpayers in Thailand 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844824"/>
            <a:ext cx="33123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information about personal income taxpayers’ behavior was used to determine the patterns of culture of taxation in Thailand. </a:t>
            </a: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Three types of behavior were calculated.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4"/>
          <p:cNvSpPr>
            <a:spLocks noGrp="1"/>
          </p:cNvSpPr>
          <p:nvPr>
            <p:ph type="body" sz="quarter" idx="11"/>
          </p:nvPr>
        </p:nvSpPr>
        <p:spPr>
          <a:xfrm>
            <a:off x="210319" y="334860"/>
            <a:ext cx="9042201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Attitudes of Taxpayers in Thailand 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7629" y="1646386"/>
            <a:ext cx="182563" cy="198438"/>
          </a:xfrm>
          <a:prstGeom prst="rect">
            <a:avLst/>
          </a:prstGeom>
          <a:noFill/>
        </p:spPr>
      </p:pic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470" y="1628800"/>
            <a:ext cx="182562" cy="198438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411759" y="1340768"/>
          <a:ext cx="6480721" cy="4876800"/>
        </p:xfrm>
        <a:graphic>
          <a:graphicData uri="http://schemas.openxmlformats.org/drawingml/2006/table">
            <a:tbl>
              <a:tblPr/>
              <a:tblGrid>
                <a:gridCol w="1989696"/>
                <a:gridCol w="697430"/>
                <a:gridCol w="758719"/>
                <a:gridCol w="758719"/>
                <a:gridCol w="758719"/>
                <a:gridCol w="758719"/>
                <a:gridCol w="758719"/>
              </a:tblGrid>
              <a:tr h="198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Attitudes of Taxpayers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Group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Sig.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S.D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S.D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Attitude towards taxes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Filed tax correctly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Filed tax incorrectly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thaiDist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Paying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tax is a responsibility that should be willingly accepted by all Thais.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1.34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thaiDist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   Tax is necessary for country’s development.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1.36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Attitude towards tax authorities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Declare Income Completely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Declare Income Incompletely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thaiDist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Government spends more money than it earns and jeopardize for country.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3.74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0.005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thaiDist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Most politicians and civil servants have been corrupted and no longer work properly.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3.92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1.3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4.45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2.95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cs typeface="Tahoma"/>
                        </a:rPr>
                        <a:t>0.005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67544" y="1628800"/>
            <a:ext cx="1656184" cy="2554545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“The </a:t>
            </a:r>
            <a:r>
              <a:rPr lang="en-US" sz="2000" b="1" dirty="0" smtClean="0">
                <a:solidFill>
                  <a:srgbClr val="C00000"/>
                </a:solidFill>
              </a:rPr>
              <a:t>attitudes towards </a:t>
            </a:r>
            <a:r>
              <a:rPr lang="en-US" sz="2000" b="1" dirty="0" smtClean="0">
                <a:solidFill>
                  <a:srgbClr val="C00000"/>
                </a:solidFill>
              </a:rPr>
              <a:t>taxes and tax </a:t>
            </a:r>
            <a:r>
              <a:rPr lang="en-US" sz="2000" b="1" dirty="0" smtClean="0">
                <a:solidFill>
                  <a:srgbClr val="C00000"/>
                </a:solidFill>
              </a:rPr>
              <a:t>authorities related to the behaviors of </a:t>
            </a:r>
            <a:r>
              <a:rPr lang="en-US" sz="2000" b="1" dirty="0" smtClean="0">
                <a:solidFill>
                  <a:srgbClr val="C00000"/>
                </a:solidFill>
              </a:rPr>
              <a:t>taxpayers” 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Grp="1"/>
          </p:cNvSpPr>
          <p:nvPr>
            <p:ph type="body" sz="quarter" idx="11"/>
          </p:nvPr>
        </p:nvSpPr>
        <p:spPr>
          <a:xfrm>
            <a:off x="395536" y="332656"/>
            <a:ext cx="8034089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Patterns of Taxpayers’ Culture in Thailand 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None/>
            </a:pPr>
            <a:endParaRPr lang="zh-CN" altLang="en-US" sz="4400" b="1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6" name="SmartArt Placeholder 4"/>
          <p:cNvGraphicFramePr>
            <a:graphicFrameLocks noGrp="1"/>
          </p:cNvGraphicFramePr>
          <p:nvPr>
            <p:ph type="dgm" sz="quarter" idx="10"/>
          </p:nvPr>
        </p:nvGraphicFramePr>
        <p:xfrm>
          <a:off x="2483768" y="1988840"/>
          <a:ext cx="5976664" cy="392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2204864"/>
            <a:ext cx="2088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“The culture of taxation is directly related to the amount of tax revenue”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251</TotalTime>
  <Words>671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training-01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</dc:creator>
  <cp:lastModifiedBy>Nam</cp:lastModifiedBy>
  <cp:revision>32</cp:revision>
  <dcterms:created xsi:type="dcterms:W3CDTF">2012-01-24T04:39:13Z</dcterms:created>
  <dcterms:modified xsi:type="dcterms:W3CDTF">2014-05-22T06:42:19Z</dcterms:modified>
</cp:coreProperties>
</file>