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6"/>
  </p:notesMasterIdLst>
  <p:sldIdLst>
    <p:sldId id="256" r:id="rId3"/>
    <p:sldId id="257" r:id="rId4"/>
    <p:sldId id="258" r:id="rId5"/>
    <p:sldId id="267" r:id="rId6"/>
    <p:sldId id="259" r:id="rId7"/>
    <p:sldId id="260" r:id="rId8"/>
    <p:sldId id="268" r:id="rId9"/>
    <p:sldId id="261" r:id="rId10"/>
    <p:sldId id="266" r:id="rId11"/>
    <p:sldId id="262" r:id="rId12"/>
    <p:sldId id="263" r:id="rId13"/>
    <p:sldId id="265" r:id="rId14"/>
    <p:sldId id="264"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8887" autoAdjust="0"/>
  </p:normalViewPr>
  <p:slideViewPr>
    <p:cSldViewPr snapToGrid="0">
      <p:cViewPr varScale="1">
        <p:scale>
          <a:sx n="74" d="100"/>
          <a:sy n="74" d="100"/>
        </p:scale>
        <p:origin x="12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p:cNvSpPr>
          <p:nvPr>
            <p:ph type="body"/>
          </p:nvPr>
        </p:nvSpPr>
        <p:spPr>
          <a:xfrm>
            <a:off x="777240" y="4777560"/>
            <a:ext cx="6217560" cy="4525920"/>
          </a:xfrm>
          <a:prstGeom prst="rect">
            <a:avLst/>
          </a:prstGeom>
        </p:spPr>
        <p:txBody>
          <a:bodyPr wrap="none" lIns="0" tIns="0" rIns="0" bIns="0"/>
          <a:lstStyle/>
          <a:p>
            <a:r>
              <a:rPr lang="en-US"/>
              <a:t>Click to edit the notes format</a:t>
            </a:r>
            <a:endParaRPr/>
          </a:p>
        </p:txBody>
      </p:sp>
      <p:sp>
        <p:nvSpPr>
          <p:cNvPr id="83" name="PlaceHolder 2"/>
          <p:cNvSpPr>
            <a:spLocks noGrp="1"/>
          </p:cNvSpPr>
          <p:nvPr>
            <p:ph type="hdr"/>
          </p:nvPr>
        </p:nvSpPr>
        <p:spPr>
          <a:xfrm>
            <a:off x="0" y="0"/>
            <a:ext cx="3372840" cy="502560"/>
          </a:xfrm>
          <a:prstGeom prst="rect">
            <a:avLst/>
          </a:prstGeom>
        </p:spPr>
        <p:txBody>
          <a:bodyPr wrap="none" lIns="0" tIns="0" rIns="0" bIns="0"/>
          <a:lstStyle/>
          <a:p>
            <a:r>
              <a:rPr lang="en-US" dirty="0"/>
              <a:t>&lt;header&gt;</a:t>
            </a:r>
            <a:endParaRPr dirty="0"/>
          </a:p>
        </p:txBody>
      </p:sp>
      <p:sp>
        <p:nvSpPr>
          <p:cNvPr id="84" name="PlaceHolder 3"/>
          <p:cNvSpPr>
            <a:spLocks noGrp="1"/>
          </p:cNvSpPr>
          <p:nvPr>
            <p:ph type="dt"/>
          </p:nvPr>
        </p:nvSpPr>
        <p:spPr>
          <a:xfrm>
            <a:off x="4399200" y="0"/>
            <a:ext cx="3372840" cy="502560"/>
          </a:xfrm>
          <a:prstGeom prst="rect">
            <a:avLst/>
          </a:prstGeom>
        </p:spPr>
        <p:txBody>
          <a:bodyPr wrap="none" lIns="0" tIns="0" rIns="0" bIns="0"/>
          <a:lstStyle/>
          <a:p>
            <a:pPr algn="r"/>
            <a:r>
              <a:rPr lang="en-US" dirty="0"/>
              <a:t>&lt;date/time&gt;</a:t>
            </a:r>
            <a:endParaRPr dirty="0"/>
          </a:p>
        </p:txBody>
      </p:sp>
      <p:sp>
        <p:nvSpPr>
          <p:cNvPr id="85" name="PlaceHolder 4"/>
          <p:cNvSpPr>
            <a:spLocks noGrp="1"/>
          </p:cNvSpPr>
          <p:nvPr>
            <p:ph type="ftr"/>
          </p:nvPr>
        </p:nvSpPr>
        <p:spPr>
          <a:xfrm>
            <a:off x="0" y="9555480"/>
            <a:ext cx="3372840" cy="502560"/>
          </a:xfrm>
          <a:prstGeom prst="rect">
            <a:avLst/>
          </a:prstGeom>
        </p:spPr>
        <p:txBody>
          <a:bodyPr wrap="none" lIns="0" tIns="0" rIns="0" bIns="0" anchor="b"/>
          <a:lstStyle/>
          <a:p>
            <a:r>
              <a:rPr lang="en-US" dirty="0"/>
              <a:t>&lt;footer&gt;</a:t>
            </a:r>
            <a:endParaRPr dirty="0"/>
          </a:p>
        </p:txBody>
      </p:sp>
      <p:sp>
        <p:nvSpPr>
          <p:cNvPr id="86" name="PlaceHolder 5"/>
          <p:cNvSpPr>
            <a:spLocks noGrp="1"/>
          </p:cNvSpPr>
          <p:nvPr>
            <p:ph type="sldNum"/>
          </p:nvPr>
        </p:nvSpPr>
        <p:spPr>
          <a:xfrm>
            <a:off x="4399200" y="9555480"/>
            <a:ext cx="3372840" cy="502560"/>
          </a:xfrm>
          <a:prstGeom prst="rect">
            <a:avLst/>
          </a:prstGeom>
        </p:spPr>
        <p:txBody>
          <a:bodyPr wrap="none" lIns="0" tIns="0" rIns="0" bIns="0" anchor="b"/>
          <a:lstStyle/>
          <a:p>
            <a:pPr algn="r"/>
            <a:fld id="{5392A167-94D2-42B8-8F98-4A62A06D63DC}" type="slidenum">
              <a:rPr lang="en-US"/>
              <a:t>‹#›</a:t>
            </a:fld>
            <a:endParaRPr dirty="0"/>
          </a:p>
        </p:txBody>
      </p:sp>
    </p:spTree>
    <p:extLst>
      <p:ext uri="{BB962C8B-B14F-4D97-AF65-F5344CB8AC3E}">
        <p14:creationId xmlns:p14="http://schemas.microsoft.com/office/powerpoint/2010/main" val="708973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PlaceHolder 1"/>
          <p:cNvSpPr>
            <a:spLocks noGrp="1"/>
          </p:cNvSpPr>
          <p:nvPr>
            <p:ph type="body"/>
          </p:nvPr>
        </p:nvSpPr>
        <p:spPr>
          <a:xfrm>
            <a:off x="702360" y="4421880"/>
            <a:ext cx="5618160" cy="4188600"/>
          </a:xfrm>
          <a:prstGeom prst="rect">
            <a:avLst/>
          </a:prstGeom>
        </p:spPr>
        <p:txBody>
          <a:bodyPr lIns="93240" tIns="46800" rIns="93240" bIns="46800"/>
          <a:lstStyle/>
          <a:p>
            <a:r>
              <a:rPr lang="en-US" dirty="0" smtClean="0"/>
              <a:t>Policy narratives</a:t>
            </a:r>
          </a:p>
          <a:p>
            <a:endParaRPr lang="en-US" dirty="0" smtClean="0"/>
          </a:p>
          <a:p>
            <a:r>
              <a:rPr lang="en-US" dirty="0" smtClean="0"/>
              <a:t>Media</a:t>
            </a:r>
            <a:r>
              <a:rPr lang="en-US" baseline="0" dirty="0" smtClean="0"/>
              <a:t> framing</a:t>
            </a:r>
            <a:endParaRPr dirty="0"/>
          </a:p>
        </p:txBody>
      </p:sp>
      <p:sp>
        <p:nvSpPr>
          <p:cNvPr id="109" name="TextShape 2"/>
          <p:cNvSpPr txBox="1"/>
          <p:nvPr/>
        </p:nvSpPr>
        <p:spPr>
          <a:xfrm>
            <a:off x="3978000" y="8841960"/>
            <a:ext cx="3043080" cy="465120"/>
          </a:xfrm>
          <a:prstGeom prst="rect">
            <a:avLst/>
          </a:prstGeom>
        </p:spPr>
        <p:txBody>
          <a:bodyPr lIns="93240" tIns="46800" rIns="93240" bIns="46800" anchor="b"/>
          <a:lstStyle/>
          <a:p>
            <a:pPr algn="r">
              <a:lnSpc>
                <a:spcPct val="100000"/>
              </a:lnSpc>
            </a:pPr>
            <a:fld id="{E2914D7A-65D5-42A4-9EC3-10C284431FE3}" type="slidenum">
              <a:rPr lang="en-US" sz="1200">
                <a:solidFill>
                  <a:srgbClr val="000000"/>
                </a:solidFill>
                <a:latin typeface="+mn-lt"/>
                <a:ea typeface="+mn-ea"/>
              </a:rPr>
              <a:t>1</a:t>
            </a:fld>
            <a:endParaRPr dirty="0"/>
          </a:p>
        </p:txBody>
      </p:sp>
    </p:spTree>
    <p:extLst>
      <p:ext uri="{BB962C8B-B14F-4D97-AF65-F5344CB8AC3E}">
        <p14:creationId xmlns:p14="http://schemas.microsoft.com/office/powerpoint/2010/main" val="17279794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PlaceHolder 1"/>
          <p:cNvSpPr>
            <a:spLocks noGrp="1"/>
          </p:cNvSpPr>
          <p:nvPr>
            <p:ph type="body"/>
          </p:nvPr>
        </p:nvSpPr>
        <p:spPr>
          <a:xfrm>
            <a:off x="702360" y="4421880"/>
            <a:ext cx="5618160" cy="4188600"/>
          </a:xfrm>
          <a:prstGeom prst="rect">
            <a:avLst/>
          </a:prstGeom>
        </p:spPr>
        <p:txBody>
          <a:bodyPr lIns="93240" tIns="46800" rIns="93240" bIns="46800"/>
          <a:lstStyle/>
          <a:p>
            <a:endParaRPr dirty="0"/>
          </a:p>
        </p:txBody>
      </p:sp>
      <p:sp>
        <p:nvSpPr>
          <p:cNvPr id="125" name="TextShape 2"/>
          <p:cNvSpPr txBox="1"/>
          <p:nvPr/>
        </p:nvSpPr>
        <p:spPr>
          <a:xfrm>
            <a:off x="3978000" y="8841960"/>
            <a:ext cx="3043080" cy="465120"/>
          </a:xfrm>
          <a:prstGeom prst="rect">
            <a:avLst/>
          </a:prstGeom>
        </p:spPr>
        <p:txBody>
          <a:bodyPr lIns="93240" tIns="46800" rIns="93240" bIns="46800" anchor="b"/>
          <a:lstStyle/>
          <a:p>
            <a:pPr algn="r">
              <a:lnSpc>
                <a:spcPct val="100000"/>
              </a:lnSpc>
            </a:pPr>
            <a:fld id="{2173F5F5-886C-4F94-8375-AB05F4241F3F}" type="slidenum">
              <a:rPr lang="en-US" sz="1200">
                <a:solidFill>
                  <a:srgbClr val="000000"/>
                </a:solidFill>
                <a:latin typeface="+mn-lt"/>
                <a:ea typeface="+mn-ea"/>
              </a:rPr>
              <a:t>12</a:t>
            </a:fld>
            <a:endParaRPr dirty="0"/>
          </a:p>
        </p:txBody>
      </p:sp>
    </p:spTree>
    <p:extLst>
      <p:ext uri="{BB962C8B-B14F-4D97-AF65-F5344CB8AC3E}">
        <p14:creationId xmlns:p14="http://schemas.microsoft.com/office/powerpoint/2010/main" val="4010877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PlaceHolder 1"/>
          <p:cNvSpPr>
            <a:spLocks noGrp="1"/>
          </p:cNvSpPr>
          <p:nvPr>
            <p:ph type="body"/>
          </p:nvPr>
        </p:nvSpPr>
        <p:spPr>
          <a:xfrm>
            <a:off x="702360" y="4421880"/>
            <a:ext cx="5618160" cy="4188600"/>
          </a:xfrm>
          <a:prstGeom prst="rect">
            <a:avLst/>
          </a:prstGeom>
        </p:spPr>
        <p:txBody>
          <a:bodyPr lIns="93240" tIns="46800" rIns="93240" bIns="46800"/>
          <a:lstStyle/>
          <a:p>
            <a:endParaRPr dirty="0"/>
          </a:p>
        </p:txBody>
      </p:sp>
      <p:sp>
        <p:nvSpPr>
          <p:cNvPr id="123" name="TextShape 2"/>
          <p:cNvSpPr txBox="1"/>
          <p:nvPr/>
        </p:nvSpPr>
        <p:spPr>
          <a:xfrm>
            <a:off x="3978000" y="8841960"/>
            <a:ext cx="3043080" cy="465120"/>
          </a:xfrm>
          <a:prstGeom prst="rect">
            <a:avLst/>
          </a:prstGeom>
        </p:spPr>
        <p:txBody>
          <a:bodyPr lIns="93240" tIns="46800" rIns="93240" bIns="46800" anchor="b"/>
          <a:lstStyle/>
          <a:p>
            <a:pPr algn="r">
              <a:lnSpc>
                <a:spcPct val="100000"/>
              </a:lnSpc>
            </a:pPr>
            <a:fld id="{6E55D2FF-29FD-4E5B-AFBA-E8DFF8ADEEFA}" type="slidenum">
              <a:rPr lang="en-US" sz="1200">
                <a:solidFill>
                  <a:srgbClr val="000000"/>
                </a:solidFill>
                <a:latin typeface="+mn-lt"/>
                <a:ea typeface="+mn-ea"/>
              </a:rPr>
              <a:t>13</a:t>
            </a:fld>
            <a:endParaRPr dirty="0"/>
          </a:p>
        </p:txBody>
      </p:sp>
    </p:spTree>
    <p:extLst>
      <p:ext uri="{BB962C8B-B14F-4D97-AF65-F5344CB8AC3E}">
        <p14:creationId xmlns:p14="http://schemas.microsoft.com/office/powerpoint/2010/main" val="18202356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type="body"/>
          </p:nvPr>
        </p:nvSpPr>
        <p:spPr>
          <a:xfrm>
            <a:off x="702360" y="4421880"/>
            <a:ext cx="5618160" cy="4188600"/>
          </a:xfrm>
          <a:prstGeom prst="rect">
            <a:avLst/>
          </a:prstGeom>
        </p:spPr>
        <p:txBody>
          <a:bodyPr lIns="93240" tIns="46800" rIns="93240" bIns="46800"/>
          <a:lstStyle/>
          <a:p>
            <a:pPr algn="ctr">
              <a:lnSpc>
                <a:spcPct val="100000"/>
              </a:lnSpc>
            </a:pPr>
            <a:r>
              <a:rPr lang="en-US" sz="2400" b="1" dirty="0"/>
              <a:t>Our research logic</a:t>
            </a:r>
            <a:endParaRPr dirty="0"/>
          </a:p>
          <a:p>
            <a:pPr lvl="1">
              <a:lnSpc>
                <a:spcPct val="100000"/>
              </a:lnSpc>
              <a:buFont typeface="+mj-lt"/>
              <a:buAutoNum type="arabicPeriod"/>
            </a:pPr>
            <a:r>
              <a:rPr lang="en-US" dirty="0"/>
              <a:t>Delhi is one of the most polluted cities in the world with transportation as a leading cause of air pollution. </a:t>
            </a:r>
            <a:endParaRPr dirty="0"/>
          </a:p>
          <a:p>
            <a:pPr lvl="1">
              <a:lnSpc>
                <a:spcPct val="100000"/>
              </a:lnSpc>
              <a:buFont typeface="+mj-lt"/>
              <a:buAutoNum type="arabicPeriod"/>
            </a:pPr>
            <a:r>
              <a:rPr lang="en-US" dirty="0"/>
              <a:t>The government has enacted some mitigation policies to control air pollution. </a:t>
            </a:r>
            <a:endParaRPr dirty="0"/>
          </a:p>
          <a:p>
            <a:pPr lvl="1">
              <a:lnSpc>
                <a:spcPct val="100000"/>
              </a:lnSpc>
              <a:buFont typeface="+mj-lt"/>
              <a:buAutoNum type="arabicPeriod"/>
            </a:pPr>
            <a:r>
              <a:rPr lang="en-US" dirty="0"/>
              <a:t>Many policy actors, including environmentalists, academics, public health professionals, industry lobbies and the general public are engaged in Delhi’s air pollution policy issue. </a:t>
            </a:r>
            <a:endParaRPr dirty="0"/>
          </a:p>
          <a:p>
            <a:pPr lvl="1">
              <a:lnSpc>
                <a:spcPct val="100000"/>
              </a:lnSpc>
              <a:buFont typeface="+mj-lt"/>
              <a:buAutoNum type="arabicPeriod"/>
            </a:pPr>
            <a:r>
              <a:rPr lang="en-US" dirty="0"/>
              <a:t>The lessons from field work in India suggested we need mixed methods for tackling the research question.</a:t>
            </a:r>
            <a:endParaRPr dirty="0"/>
          </a:p>
          <a:p>
            <a:pPr>
              <a:lnSpc>
                <a:spcPct val="100000"/>
              </a:lnSpc>
            </a:pPr>
            <a:endParaRPr dirty="0"/>
          </a:p>
          <a:p>
            <a:pPr>
              <a:lnSpc>
                <a:spcPct val="100000"/>
              </a:lnSpc>
            </a:pPr>
            <a:endParaRPr dirty="0"/>
          </a:p>
          <a:p>
            <a:pPr>
              <a:lnSpc>
                <a:spcPct val="100000"/>
              </a:lnSpc>
            </a:pPr>
            <a:r>
              <a:rPr lang="en-US" dirty="0"/>
              <a:t>Our physical distance from policy actors and processes</a:t>
            </a:r>
            <a:endParaRPr dirty="0"/>
          </a:p>
          <a:p>
            <a:pPr>
              <a:lnSpc>
                <a:spcPct val="100000"/>
              </a:lnSpc>
            </a:pPr>
            <a:r>
              <a:rPr lang="en-US" dirty="0"/>
              <a:t>Language and cultural barriers</a:t>
            </a:r>
            <a:endParaRPr dirty="0"/>
          </a:p>
          <a:p>
            <a:pPr>
              <a:lnSpc>
                <a:spcPct val="100000"/>
              </a:lnSpc>
            </a:pPr>
            <a:r>
              <a:rPr lang="en-US" dirty="0"/>
              <a:t>Limited access to documents</a:t>
            </a:r>
            <a:endParaRPr dirty="0"/>
          </a:p>
          <a:p>
            <a:pPr>
              <a:lnSpc>
                <a:spcPct val="100000"/>
              </a:lnSpc>
            </a:pPr>
            <a:r>
              <a:rPr lang="en-US" dirty="0"/>
              <a:t>Limited access to a generalizable</a:t>
            </a:r>
            <a:endParaRPr dirty="0"/>
          </a:p>
          <a:p>
            <a:pPr>
              <a:lnSpc>
                <a:spcPct val="100000"/>
              </a:lnSpc>
            </a:pPr>
            <a:r>
              <a:rPr lang="en-US" dirty="0"/>
              <a:t>        sample of policy actors</a:t>
            </a:r>
            <a:endParaRPr dirty="0"/>
          </a:p>
          <a:p>
            <a:pPr>
              <a:lnSpc>
                <a:spcPct val="100000"/>
              </a:lnSpc>
            </a:pPr>
            <a:r>
              <a:rPr lang="en-US" dirty="0"/>
              <a:t>Unexplored policy domain in the literature</a:t>
            </a:r>
            <a:endParaRPr dirty="0"/>
          </a:p>
          <a:p>
            <a:pPr>
              <a:lnSpc>
                <a:spcPct val="100000"/>
              </a:lnSpc>
            </a:pPr>
            <a:r>
              <a:rPr lang="en-US" dirty="0"/>
              <a:t>Unreliable/absent publicly available </a:t>
            </a:r>
            <a:r>
              <a:rPr lang="en-US" dirty="0" smtClean="0"/>
              <a:t>data</a:t>
            </a:r>
          </a:p>
          <a:p>
            <a:pPr>
              <a:lnSpc>
                <a:spcPct val="100000"/>
              </a:lnSpc>
            </a:pPr>
            <a:endParaRPr lang="en-US" dirty="0" smtClean="0"/>
          </a:p>
          <a:p>
            <a:pPr>
              <a:lnSpc>
                <a:spcPct val="100000"/>
              </a:lnSpc>
            </a:pPr>
            <a:r>
              <a:rPr lang="en-US" dirty="0" smtClean="0"/>
              <a:t>Objective: Explore policy actors’ values and beliefs about air pollution</a:t>
            </a:r>
          </a:p>
          <a:p>
            <a:pPr>
              <a:lnSpc>
                <a:spcPct val="100000"/>
              </a:lnSpc>
            </a:pPr>
            <a:r>
              <a:rPr lang="en-US" dirty="0" smtClean="0"/>
              <a:t>Goals: Present how policy</a:t>
            </a:r>
            <a:r>
              <a:rPr lang="en-US" baseline="0" dirty="0" smtClean="0"/>
              <a:t> actors are framing other actors, causes, effects and solutions for air pollution</a:t>
            </a:r>
          </a:p>
          <a:p>
            <a:pPr>
              <a:lnSpc>
                <a:spcPct val="100000"/>
              </a:lnSpc>
            </a:pPr>
            <a:endParaRPr lang="en-US" baseline="0" dirty="0" smtClean="0"/>
          </a:p>
          <a:p>
            <a:pPr>
              <a:lnSpc>
                <a:spcPct val="100000"/>
              </a:lnSpc>
            </a:pPr>
            <a:r>
              <a:rPr lang="en-US" sz="1200" kern="1200" dirty="0" smtClean="0">
                <a:solidFill>
                  <a:schemeClr val="tx1"/>
                </a:solidFill>
                <a:effectLst/>
                <a:latin typeface="+mn-lt"/>
                <a:ea typeface="+mn-ea"/>
                <a:cs typeface="+mn-cs"/>
              </a:rPr>
              <a:t>Urban sustainability is a complex challenge, especially in developing countries that have infrastructure or administrative capacity concerns when meeting the needs of their rapidly growing populations. Policymakers face complex challenges of addressing climate change coupled with water scarcity, environmental concerns, public health needs, and demand for economic growth. In addressing these multiple and interdependent priorities, sustainability is often sacrificed for immediate gains.  In deciding how to prioritize different sustainability goals, policymakers often respond to the opinion of the public and experts. Those opinions can be framed or depicted in the media and publicly consumable documents, which influence the public and policymakers’ opinions.</a:t>
            </a:r>
            <a:endParaRPr dirty="0"/>
          </a:p>
          <a:p>
            <a:pPr>
              <a:lnSpc>
                <a:spcPct val="100000"/>
              </a:lnSpc>
            </a:pPr>
            <a:endParaRPr dirty="0"/>
          </a:p>
          <a:p>
            <a:pPr>
              <a:lnSpc>
                <a:spcPct val="100000"/>
              </a:lnSpc>
            </a:pPr>
            <a:endParaRPr dirty="0"/>
          </a:p>
        </p:txBody>
      </p:sp>
      <p:sp>
        <p:nvSpPr>
          <p:cNvPr id="111" name="TextShape 2"/>
          <p:cNvSpPr txBox="1"/>
          <p:nvPr/>
        </p:nvSpPr>
        <p:spPr>
          <a:xfrm>
            <a:off x="3978000" y="8841960"/>
            <a:ext cx="3043080" cy="465120"/>
          </a:xfrm>
          <a:prstGeom prst="rect">
            <a:avLst/>
          </a:prstGeom>
        </p:spPr>
        <p:txBody>
          <a:bodyPr lIns="93240" tIns="46800" rIns="93240" bIns="46800" anchor="b"/>
          <a:lstStyle/>
          <a:p>
            <a:pPr algn="r">
              <a:lnSpc>
                <a:spcPct val="100000"/>
              </a:lnSpc>
            </a:pPr>
            <a:fld id="{09067D2D-8885-414C-9F6F-E2EB967AE4F5}" type="slidenum">
              <a:rPr lang="en-US" sz="1200">
                <a:solidFill>
                  <a:srgbClr val="000000"/>
                </a:solidFill>
                <a:latin typeface="+mn-lt"/>
                <a:ea typeface="+mn-ea"/>
              </a:rPr>
              <a:t>2</a:t>
            </a:fld>
            <a:endParaRPr dirty="0"/>
          </a:p>
        </p:txBody>
      </p:sp>
    </p:spTree>
    <p:extLst>
      <p:ext uri="{BB962C8B-B14F-4D97-AF65-F5344CB8AC3E}">
        <p14:creationId xmlns:p14="http://schemas.microsoft.com/office/powerpoint/2010/main" val="261380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PlaceHolder 1"/>
          <p:cNvSpPr>
            <a:spLocks noGrp="1"/>
          </p:cNvSpPr>
          <p:nvPr>
            <p:ph type="body"/>
          </p:nvPr>
        </p:nvSpPr>
        <p:spPr>
          <a:xfrm>
            <a:off x="702360" y="4421880"/>
            <a:ext cx="5618160" cy="4188600"/>
          </a:xfrm>
          <a:prstGeom prst="rect">
            <a:avLst/>
          </a:prstGeom>
        </p:spPr>
        <p:txBody>
          <a:bodyPr lIns="93240" tIns="46800" rIns="93240" bIns="46800"/>
          <a:lstStyle/>
          <a:p>
            <a:pPr>
              <a:lnSpc>
                <a:spcPct val="100000"/>
              </a:lnSpc>
            </a:pPr>
            <a:r>
              <a:rPr lang="en-US" dirty="0"/>
              <a:t>Given the lessons that we learned in India, we developed the following research design. </a:t>
            </a:r>
            <a:endParaRPr lang="en-US" dirty="0" smtClean="0"/>
          </a:p>
          <a:p>
            <a:pPr>
              <a:lnSpc>
                <a:spcPct val="100000"/>
              </a:lnSpc>
            </a:pPr>
            <a:endParaRPr lang="en-US" dirty="0" smtClean="0"/>
          </a:p>
          <a:p>
            <a:pPr>
              <a:lnSpc>
                <a:spcPct val="100000"/>
              </a:lnSpc>
            </a:pPr>
            <a:r>
              <a:rPr lang="en-US" dirty="0" smtClean="0"/>
              <a:t>Descriptive</a:t>
            </a:r>
            <a:endParaRPr lang="en-US" dirty="0" smtClean="0"/>
          </a:p>
          <a:p>
            <a:pPr>
              <a:lnSpc>
                <a:spcPct val="100000"/>
              </a:lnSpc>
            </a:pPr>
            <a:endParaRPr lang="en-US" dirty="0" smtClean="0"/>
          </a:p>
          <a:p>
            <a:pPr>
              <a:lnSpc>
                <a:spcPct val="100000"/>
              </a:lnSpc>
            </a:pPr>
            <a:r>
              <a:rPr lang="en-US" dirty="0" smtClean="0"/>
              <a:t>Sample: </a:t>
            </a:r>
          </a:p>
          <a:p>
            <a:pPr>
              <a:lnSpc>
                <a:spcPct val="100000"/>
              </a:lnSpc>
            </a:pPr>
            <a:endParaRPr lang="en-US" dirty="0" smtClean="0"/>
          </a:p>
          <a:p>
            <a:pPr>
              <a:lnSpc>
                <a:spcPct val="100000"/>
              </a:lnSpc>
            </a:pPr>
            <a:r>
              <a:rPr lang="en-US" dirty="0" smtClean="0"/>
              <a:t>Mass Media: 235</a:t>
            </a:r>
          </a:p>
          <a:p>
            <a:pPr>
              <a:lnSpc>
                <a:spcPct val="100000"/>
              </a:lnSpc>
            </a:pPr>
            <a:endParaRPr lang="en-US" dirty="0" smtClean="0"/>
          </a:p>
          <a:p>
            <a:pPr>
              <a:lnSpc>
                <a:spcPct val="100000"/>
              </a:lnSpc>
            </a:pPr>
            <a:r>
              <a:rPr lang="en-US" dirty="0" smtClean="0"/>
              <a:t>Policy Narratives:</a:t>
            </a:r>
            <a:r>
              <a:rPr lang="en-US" baseline="0" dirty="0" smtClean="0"/>
              <a:t> </a:t>
            </a:r>
            <a:r>
              <a:rPr lang="en-US" baseline="0" dirty="0" smtClean="0"/>
              <a:t>37</a:t>
            </a:r>
          </a:p>
          <a:p>
            <a:pPr>
              <a:lnSpc>
                <a:spcPct val="100000"/>
              </a:lnSpc>
            </a:pPr>
            <a:endParaRPr lang="en-US" baseline="0" dirty="0" smtClean="0"/>
          </a:p>
          <a:p>
            <a:pPr>
              <a:lnSpc>
                <a:spcPct val="100000"/>
              </a:lnSpc>
            </a:pPr>
            <a:r>
              <a:rPr lang="en-US" baseline="0" dirty="0" smtClean="0"/>
              <a:t>Intercoder Reliability at +90%</a:t>
            </a:r>
          </a:p>
          <a:p>
            <a:pPr>
              <a:lnSpc>
                <a:spcPct val="100000"/>
              </a:lnSpc>
            </a:pPr>
            <a:endParaRPr lang="en-US" baseline="0" dirty="0" smtClean="0"/>
          </a:p>
          <a:p>
            <a:pPr>
              <a:lnSpc>
                <a:spcPct val="100000"/>
              </a:lnSpc>
            </a:pPr>
            <a:endParaRPr dirty="0"/>
          </a:p>
          <a:p>
            <a:pPr>
              <a:lnSpc>
                <a:spcPct val="100000"/>
              </a:lnSpc>
            </a:pPr>
            <a:endParaRPr dirty="0"/>
          </a:p>
          <a:p>
            <a:pPr>
              <a:lnSpc>
                <a:spcPct val="100000"/>
              </a:lnSpc>
            </a:pPr>
            <a:endParaRPr dirty="0"/>
          </a:p>
        </p:txBody>
      </p:sp>
      <p:sp>
        <p:nvSpPr>
          <p:cNvPr id="113" name="TextShape 2"/>
          <p:cNvSpPr txBox="1"/>
          <p:nvPr/>
        </p:nvSpPr>
        <p:spPr>
          <a:xfrm>
            <a:off x="3978000" y="8841960"/>
            <a:ext cx="3043080" cy="465120"/>
          </a:xfrm>
          <a:prstGeom prst="rect">
            <a:avLst/>
          </a:prstGeom>
        </p:spPr>
        <p:txBody>
          <a:bodyPr lIns="93240" tIns="46800" rIns="93240" bIns="46800" anchor="b"/>
          <a:lstStyle/>
          <a:p>
            <a:pPr algn="r">
              <a:lnSpc>
                <a:spcPct val="100000"/>
              </a:lnSpc>
            </a:pPr>
            <a:fld id="{B6D3819A-27BC-46CB-AACA-FCBBCD8CAF81}" type="slidenum">
              <a:rPr lang="en-US" sz="1200">
                <a:solidFill>
                  <a:srgbClr val="000000"/>
                </a:solidFill>
                <a:latin typeface="+mn-lt"/>
                <a:ea typeface="+mn-ea"/>
              </a:rPr>
              <a:t>3</a:t>
            </a:fld>
            <a:endParaRPr dirty="0"/>
          </a:p>
        </p:txBody>
      </p:sp>
    </p:spTree>
    <p:extLst>
      <p:ext uri="{BB962C8B-B14F-4D97-AF65-F5344CB8AC3E}">
        <p14:creationId xmlns:p14="http://schemas.microsoft.com/office/powerpoint/2010/main" val="391015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PlaceHolder 1"/>
          <p:cNvSpPr>
            <a:spLocks noGrp="1"/>
          </p:cNvSpPr>
          <p:nvPr>
            <p:ph type="body"/>
          </p:nvPr>
        </p:nvSpPr>
        <p:spPr>
          <a:xfrm>
            <a:off x="702360" y="4421880"/>
            <a:ext cx="5618160" cy="4188600"/>
          </a:xfrm>
          <a:prstGeom prst="rect">
            <a:avLst/>
          </a:prstGeom>
        </p:spPr>
        <p:txBody>
          <a:bodyPr lIns="93240" tIns="46800" rIns="93240" bIns="46800"/>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Transport and Health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By developing parameters for the air pollution frame through the concepts, nuances such as solutions are brought forward. The Supreme Court, which has played a prominent role in implementation of the recent Bus Rapid Transit policy, is noted through the concept frequency but would have otherwise been lost in the analysis since its relative occurrence across all concepts is low.</a:t>
            </a:r>
          </a:p>
          <a:p>
            <a:pPr>
              <a:lnSpc>
                <a:spcPct val="100000"/>
              </a:lnSpc>
            </a:pPr>
            <a:endParaRPr dirty="0"/>
          </a:p>
        </p:txBody>
      </p:sp>
      <p:sp>
        <p:nvSpPr>
          <p:cNvPr id="115" name="TextShape 2"/>
          <p:cNvSpPr txBox="1"/>
          <p:nvPr/>
        </p:nvSpPr>
        <p:spPr>
          <a:xfrm>
            <a:off x="3978000" y="8841960"/>
            <a:ext cx="3043080" cy="465120"/>
          </a:xfrm>
          <a:prstGeom prst="rect">
            <a:avLst/>
          </a:prstGeom>
        </p:spPr>
        <p:txBody>
          <a:bodyPr lIns="93240" tIns="46800" rIns="93240" bIns="46800" anchor="b"/>
          <a:lstStyle/>
          <a:p>
            <a:pPr algn="r">
              <a:lnSpc>
                <a:spcPct val="100000"/>
              </a:lnSpc>
            </a:pPr>
            <a:fld id="{B9C5D65A-42FE-435E-AD66-95BE5101047C}" type="slidenum">
              <a:rPr lang="en-US" sz="1200">
                <a:solidFill>
                  <a:srgbClr val="000000"/>
                </a:solidFill>
                <a:latin typeface="+mn-lt"/>
                <a:ea typeface="+mn-ea"/>
              </a:rPr>
              <a:t>5</a:t>
            </a:fld>
            <a:endParaRPr dirty="0"/>
          </a:p>
        </p:txBody>
      </p:sp>
    </p:spTree>
    <p:extLst>
      <p:ext uri="{BB962C8B-B14F-4D97-AF65-F5344CB8AC3E}">
        <p14:creationId xmlns:p14="http://schemas.microsoft.com/office/powerpoint/2010/main" val="1102249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PlaceHolder 1"/>
          <p:cNvSpPr>
            <a:spLocks noGrp="1"/>
          </p:cNvSpPr>
          <p:nvPr>
            <p:ph type="body"/>
          </p:nvPr>
        </p:nvSpPr>
        <p:spPr>
          <a:xfrm>
            <a:off x="702360" y="4421880"/>
            <a:ext cx="5618160" cy="4188600"/>
          </a:xfrm>
          <a:prstGeom prst="rect">
            <a:avLst/>
          </a:prstGeom>
        </p:spPr>
        <p:txBody>
          <a:bodyPr lIns="93240" tIns="46800" rIns="93240" bIns="46800"/>
          <a:lstStyle/>
          <a:p>
            <a:endParaRPr dirty="0"/>
          </a:p>
        </p:txBody>
      </p:sp>
      <p:sp>
        <p:nvSpPr>
          <p:cNvPr id="117" name="TextShape 2"/>
          <p:cNvSpPr txBox="1"/>
          <p:nvPr/>
        </p:nvSpPr>
        <p:spPr>
          <a:xfrm>
            <a:off x="3978000" y="8841960"/>
            <a:ext cx="3043080" cy="465120"/>
          </a:xfrm>
          <a:prstGeom prst="rect">
            <a:avLst/>
          </a:prstGeom>
        </p:spPr>
        <p:txBody>
          <a:bodyPr lIns="93240" tIns="46800" rIns="93240" bIns="46800" anchor="b"/>
          <a:lstStyle/>
          <a:p>
            <a:pPr algn="r">
              <a:lnSpc>
                <a:spcPct val="100000"/>
              </a:lnSpc>
            </a:pPr>
            <a:fld id="{1531E4FF-94B1-4C20-8853-0F5184967B7A}" type="slidenum">
              <a:rPr lang="en-US" sz="1200">
                <a:solidFill>
                  <a:srgbClr val="000000"/>
                </a:solidFill>
                <a:latin typeface="+mn-lt"/>
                <a:ea typeface="+mn-ea"/>
              </a:rPr>
              <a:t>6</a:t>
            </a:fld>
            <a:endParaRPr dirty="0"/>
          </a:p>
        </p:txBody>
      </p:sp>
    </p:spTree>
    <p:extLst>
      <p:ext uri="{BB962C8B-B14F-4D97-AF65-F5344CB8AC3E}">
        <p14:creationId xmlns:p14="http://schemas.microsoft.com/office/powerpoint/2010/main" val="3589124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body"/>
          </p:nvPr>
        </p:nvSpPr>
        <p:spPr>
          <a:xfrm>
            <a:off x="702360" y="4421880"/>
            <a:ext cx="5618160" cy="4188600"/>
          </a:xfrm>
          <a:prstGeom prst="rect">
            <a:avLst/>
          </a:prstGeom>
        </p:spPr>
        <p:txBody>
          <a:bodyPr lIns="93240" tIns="46800" rIns="93240" bIns="46800"/>
          <a:lstStyle/>
          <a:p>
            <a:r>
              <a:rPr lang="en-US" dirty="0" smtClean="0"/>
              <a:t>Not surprising, but valid </a:t>
            </a:r>
          </a:p>
          <a:p>
            <a:endParaRPr lang="en-US" dirty="0" smtClean="0"/>
          </a:p>
          <a:p>
            <a:r>
              <a:rPr lang="en-US" dirty="0" smtClean="0"/>
              <a:t>Adds intent to the mass media findings</a:t>
            </a:r>
            <a:endParaRPr dirty="0"/>
          </a:p>
        </p:txBody>
      </p:sp>
      <p:sp>
        <p:nvSpPr>
          <p:cNvPr id="119" name="TextShape 2"/>
          <p:cNvSpPr txBox="1"/>
          <p:nvPr/>
        </p:nvSpPr>
        <p:spPr>
          <a:xfrm>
            <a:off x="3978000" y="8841960"/>
            <a:ext cx="3043080" cy="465120"/>
          </a:xfrm>
          <a:prstGeom prst="rect">
            <a:avLst/>
          </a:prstGeom>
        </p:spPr>
        <p:txBody>
          <a:bodyPr lIns="93240" tIns="46800" rIns="93240" bIns="46800" anchor="b"/>
          <a:lstStyle/>
          <a:p>
            <a:pPr algn="r">
              <a:lnSpc>
                <a:spcPct val="100000"/>
              </a:lnSpc>
            </a:pPr>
            <a:fld id="{D30EB32B-B33C-4689-B876-6249FE23B1CF}" type="slidenum">
              <a:rPr lang="en-US" sz="1200">
                <a:solidFill>
                  <a:srgbClr val="000000"/>
                </a:solidFill>
                <a:latin typeface="+mn-lt"/>
                <a:ea typeface="+mn-ea"/>
              </a:rPr>
              <a:t>8</a:t>
            </a:fld>
            <a:endParaRPr dirty="0"/>
          </a:p>
        </p:txBody>
      </p:sp>
    </p:spTree>
    <p:extLst>
      <p:ext uri="{BB962C8B-B14F-4D97-AF65-F5344CB8AC3E}">
        <p14:creationId xmlns:p14="http://schemas.microsoft.com/office/powerpoint/2010/main" val="1947610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documents framed actors as heroes, victims, and villains: heroes who seek to solve the problem, villains who exacerbate it, and victims who suffer.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Government and authority had the largest representation of the actor categories, divided across frames as heroes (54%) but also as villains (38%), which typically focused on their ability or inability to enact solutions for air pollution.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Supreme Court was coded distinctly from the more general government and authority category and was framed as a hero in 22% and as a villain in only 3% of the documents. The nonprofits commonly praise the Supreme Court for passing environmental directives, such as Compressed Natural Gas (CNG) fuel use and Bus Rapid Transit (BRT) systems. Similarly, universities and research agencies are frequently framed as heroes (24%) for releasing studies that expose the air pollution issue; however, some studies are rejected by the environmental nonprofits when they do not align with their policy beliefs.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Wealthy people and car owners are framed as villains, as some narrators associate car owners with affluence, privilege, and selfishness, while poor people, vulnerable populations, transit users and pedestrians are framed as victims. This points to the value-laden aspect of the frames, whereby economic inequality and environmental justice issues underpin the frames. For example, the nonprofits exposed the issue of relocating industries to Delhi’s periphery, in areas occupied by poorer citizens, and that those who cannot afford cars, or even bus fare, are most at risk of air pollution. </a:t>
            </a:r>
            <a:endParaRPr lang="en-US" dirty="0" smtClean="0"/>
          </a:p>
          <a:p>
            <a:endParaRPr lang="en-US" dirty="0"/>
          </a:p>
        </p:txBody>
      </p:sp>
      <p:sp>
        <p:nvSpPr>
          <p:cNvPr id="4" name="Slide Number Placeholder 3"/>
          <p:cNvSpPr>
            <a:spLocks noGrp="1"/>
          </p:cNvSpPr>
          <p:nvPr>
            <p:ph type="sldNum" idx="10"/>
          </p:nvPr>
        </p:nvSpPr>
        <p:spPr/>
        <p:txBody>
          <a:bodyPr/>
          <a:lstStyle/>
          <a:p>
            <a:pPr algn="r"/>
            <a:fld id="{5392A167-94D2-42B8-8F98-4A62A06D63DC}" type="slidenum">
              <a:rPr lang="en-US" smtClean="0"/>
              <a:t>9</a:t>
            </a:fld>
            <a:endParaRPr lang="en-US" dirty="0"/>
          </a:p>
        </p:txBody>
      </p:sp>
    </p:spTree>
    <p:extLst>
      <p:ext uri="{BB962C8B-B14F-4D97-AF65-F5344CB8AC3E}">
        <p14:creationId xmlns:p14="http://schemas.microsoft.com/office/powerpoint/2010/main" val="1571024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PlaceHolder 1"/>
          <p:cNvSpPr>
            <a:spLocks noGrp="1"/>
          </p:cNvSpPr>
          <p:nvPr>
            <p:ph type="body"/>
          </p:nvPr>
        </p:nvSpPr>
        <p:spPr>
          <a:xfrm>
            <a:off x="702360" y="4421880"/>
            <a:ext cx="5618160" cy="4188600"/>
          </a:xfrm>
          <a:prstGeom prst="rect">
            <a:avLst/>
          </a:prstGeom>
        </p:spPr>
        <p:txBody>
          <a:bodyPr lIns="93240" tIns="46800" rIns="93240" bIns="46800"/>
          <a:lstStyle/>
          <a:p>
            <a:r>
              <a:rPr lang="en-US" sz="1200" kern="1200" dirty="0" smtClean="0">
                <a:solidFill>
                  <a:schemeClr val="tx1"/>
                </a:solidFill>
                <a:effectLst/>
                <a:latin typeface="+mn-lt"/>
                <a:ea typeface="+mn-ea"/>
                <a:cs typeface="+mn-cs"/>
              </a:rPr>
              <a:t>Causes, effects, and solutions for air pollution are often discussed in the context of characters. Actor types are expressed in relationship to the causes, effects, and solutions.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Nonprofits</a:t>
            </a:r>
            <a:r>
              <a:rPr lang="en-US" sz="1200" kern="1200" baseline="0" dirty="0" smtClean="0">
                <a:solidFill>
                  <a:schemeClr val="tx1"/>
                </a:solidFill>
                <a:effectLst/>
                <a:latin typeface="+mn-lt"/>
                <a:ea typeface="+mn-ea"/>
                <a:cs typeface="+mn-cs"/>
              </a:rPr>
              <a:t> present a multitude of solutions, while Industry only presents one (New Infrastructure and Planning).</a:t>
            </a:r>
            <a:endParaRPr lang="en-US" sz="1200" kern="1200" dirty="0" smtClean="0">
              <a:solidFill>
                <a:schemeClr val="tx1"/>
              </a:solidFill>
              <a:effectLst/>
              <a:latin typeface="+mn-lt"/>
              <a:ea typeface="+mn-ea"/>
              <a:cs typeface="+mn-cs"/>
            </a:endParaRPr>
          </a:p>
        </p:txBody>
      </p:sp>
      <p:sp>
        <p:nvSpPr>
          <p:cNvPr id="121" name="TextShape 2"/>
          <p:cNvSpPr txBox="1"/>
          <p:nvPr/>
        </p:nvSpPr>
        <p:spPr>
          <a:xfrm>
            <a:off x="3978000" y="8841960"/>
            <a:ext cx="3043080" cy="465120"/>
          </a:xfrm>
          <a:prstGeom prst="rect">
            <a:avLst/>
          </a:prstGeom>
        </p:spPr>
        <p:txBody>
          <a:bodyPr lIns="93240" tIns="46800" rIns="93240" bIns="46800" anchor="b"/>
          <a:lstStyle/>
          <a:p>
            <a:pPr algn="r">
              <a:lnSpc>
                <a:spcPct val="100000"/>
              </a:lnSpc>
            </a:pPr>
            <a:fld id="{F3095B8A-9638-4081-9F0A-57F12A51AC24}" type="slidenum">
              <a:rPr lang="en-US" sz="1200">
                <a:solidFill>
                  <a:srgbClr val="000000"/>
                </a:solidFill>
                <a:latin typeface="+mn-lt"/>
                <a:ea typeface="+mn-ea"/>
              </a:rPr>
              <a:t>10</a:t>
            </a:fld>
            <a:endParaRPr dirty="0"/>
          </a:p>
        </p:txBody>
      </p:sp>
    </p:spTree>
    <p:extLst>
      <p:ext uri="{BB962C8B-B14F-4D97-AF65-F5344CB8AC3E}">
        <p14:creationId xmlns:p14="http://schemas.microsoft.com/office/powerpoint/2010/main" val="359867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7638" y="1163638"/>
            <a:ext cx="4187825" cy="3141662"/>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sz="1200" dirty="0" smtClean="0"/>
              <a:t>Policy narratives become entrenched within issue domains and the resulting decision-making stabilizes around existing patterns of description. This is relevant to the reoccurring focus on transportation as the leading cause and health as the dominant effect of air pollution. This study sought to reveal the less articulated causes, effects, and solutions, as well as the interrelatedness between causes, effects, solutions, and characterization. </a:t>
            </a:r>
            <a:endParaRPr lang="en-US" dirty="0" smtClean="0"/>
          </a:p>
          <a:p>
            <a:r>
              <a:rPr lang="en-US" sz="1200" dirty="0" smtClean="0"/>
              <a:t>Mass media and other narratives continue to influence the frames of discourses, which bounds the arena for future climate adaptation and mitigation interventions. Failing to establish how an issue is being framed limits the potential for action by ignoring the existing communication strategies of the mass media and other policy actors. </a:t>
            </a:r>
          </a:p>
          <a:p>
            <a:endParaRPr lang="en-US" sz="1200" dirty="0" smtClean="0"/>
          </a:p>
          <a:p>
            <a:r>
              <a:rPr lang="en-US" sz="1200" dirty="0" smtClean="0"/>
              <a:t>Confirm popular perceptions</a:t>
            </a:r>
            <a:r>
              <a:rPr lang="en-US" sz="1200" baseline="0" dirty="0" smtClean="0"/>
              <a:t> – intuitive, but hasn’t been documented</a:t>
            </a:r>
            <a:endParaRPr lang="en-US" sz="1200" dirty="0" smtClean="0"/>
          </a:p>
          <a:p>
            <a:r>
              <a:rPr lang="en-US" sz="1200" dirty="0" smtClean="0"/>
              <a:t>Consistency between methods</a:t>
            </a:r>
          </a:p>
          <a:p>
            <a:r>
              <a:rPr lang="en-US" sz="1200" dirty="0" smtClean="0"/>
              <a:t>Important nuances</a:t>
            </a:r>
          </a:p>
          <a:p>
            <a:r>
              <a:rPr lang="en-US" sz="1200" dirty="0" smtClean="0"/>
              <a:t>Look at multiple sources of framing</a:t>
            </a:r>
          </a:p>
          <a:p>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What does this mean</a:t>
            </a:r>
            <a:r>
              <a:rPr lang="en-US" sz="1200" baseline="0" dirty="0" smtClean="0"/>
              <a:t> for policy? </a:t>
            </a:r>
            <a:r>
              <a:rPr lang="en-US" sz="1200" dirty="0" smtClean="0"/>
              <a:t>Policy narratives become entrenched within issue domains and the resulting decision-making stabilizes around existing patterns of description. </a:t>
            </a:r>
            <a:r>
              <a:rPr lang="en-US" sz="1200" baseline="0" dirty="0" smtClean="0"/>
              <a:t>Research informs a wide range of actors in Delhi’s air pollution policy subsystem. </a:t>
            </a:r>
            <a:r>
              <a:rPr lang="en-US" sz="1200" kern="1200" dirty="0" smtClean="0">
                <a:solidFill>
                  <a:schemeClr val="tx1"/>
                </a:solidFill>
                <a:effectLst/>
                <a:latin typeface="+mn-lt"/>
                <a:ea typeface="+mn-ea"/>
                <a:cs typeface="+mn-cs"/>
              </a:rPr>
              <a:t>Each policy subsystem is unique in its institutional, political, social and economic context so additional studies would need to be conducted in different contexts to compare and contrast priorities and perceptions on air pollution. </a:t>
            </a:r>
          </a:p>
          <a:p>
            <a:endParaRPr lang="en-US" dirty="0" smtClean="0"/>
          </a:p>
          <a:p>
            <a:endParaRPr lang="en-US" dirty="0"/>
          </a:p>
        </p:txBody>
      </p:sp>
      <p:sp>
        <p:nvSpPr>
          <p:cNvPr id="4" name="Slide Number Placeholder 3"/>
          <p:cNvSpPr>
            <a:spLocks noGrp="1"/>
          </p:cNvSpPr>
          <p:nvPr>
            <p:ph type="sldNum" idx="10"/>
          </p:nvPr>
        </p:nvSpPr>
        <p:spPr/>
        <p:txBody>
          <a:bodyPr/>
          <a:lstStyle/>
          <a:p>
            <a:pPr algn="r"/>
            <a:fld id="{5392A167-94D2-42B8-8F98-4A62A06D63DC}" type="slidenum">
              <a:rPr lang="en-US" smtClean="0"/>
              <a:t>11</a:t>
            </a:fld>
            <a:endParaRPr lang="en-US" dirty="0"/>
          </a:p>
        </p:txBody>
      </p:sp>
    </p:spTree>
    <p:extLst>
      <p:ext uri="{BB962C8B-B14F-4D97-AF65-F5344CB8AC3E}">
        <p14:creationId xmlns:p14="http://schemas.microsoft.com/office/powerpoint/2010/main" val="3317774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29" name="PlaceHolder 2"/>
          <p:cNvSpPr>
            <a:spLocks noGrp="1"/>
          </p:cNvSpPr>
          <p:nvPr>
            <p:ph type="body"/>
          </p:nvPr>
        </p:nvSpPr>
        <p:spPr>
          <a:xfrm>
            <a:off x="457200" y="1600200"/>
            <a:ext cx="8229240" cy="1780560"/>
          </a:xfrm>
          <a:prstGeom prst="rect">
            <a:avLst/>
          </a:prstGeom>
        </p:spPr>
        <p:txBody>
          <a:bodyPr wrap="none" lIns="0" tIns="0" rIns="0" bIns="0"/>
          <a:lstStyle/>
          <a:p>
            <a:endParaRPr/>
          </a:p>
        </p:txBody>
      </p:sp>
      <p:sp>
        <p:nvSpPr>
          <p:cNvPr id="30" name="PlaceHolder 3"/>
          <p:cNvSpPr>
            <a:spLocks noGrp="1"/>
          </p:cNvSpPr>
          <p:nvPr>
            <p:ph type="body"/>
          </p:nvPr>
        </p:nvSpPr>
        <p:spPr>
          <a:xfrm>
            <a:off x="457200" y="3550320"/>
            <a:ext cx="8229240" cy="178056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32" name="PlaceHolder 2"/>
          <p:cNvSpPr>
            <a:spLocks noGrp="1"/>
          </p:cNvSpPr>
          <p:nvPr>
            <p:ph type="body"/>
          </p:nvPr>
        </p:nvSpPr>
        <p:spPr>
          <a:xfrm>
            <a:off x="457200" y="1600200"/>
            <a:ext cx="4015800" cy="1780560"/>
          </a:xfrm>
          <a:prstGeom prst="rect">
            <a:avLst/>
          </a:prstGeom>
        </p:spPr>
        <p:txBody>
          <a:bodyPr wrap="none" lIns="0" tIns="0" rIns="0" bIns="0"/>
          <a:lstStyle/>
          <a:p>
            <a:endParaRPr/>
          </a:p>
        </p:txBody>
      </p:sp>
      <p:sp>
        <p:nvSpPr>
          <p:cNvPr id="33" name="PlaceHolder 3"/>
          <p:cNvSpPr>
            <a:spLocks noGrp="1"/>
          </p:cNvSpPr>
          <p:nvPr>
            <p:ph type="body"/>
          </p:nvPr>
        </p:nvSpPr>
        <p:spPr>
          <a:xfrm>
            <a:off x="4674240" y="1600200"/>
            <a:ext cx="4015800" cy="1780560"/>
          </a:xfrm>
          <a:prstGeom prst="rect">
            <a:avLst/>
          </a:prstGeom>
        </p:spPr>
        <p:txBody>
          <a:bodyPr wrap="none" lIns="0" tIns="0" rIns="0" bIns="0"/>
          <a:lstStyle/>
          <a:p>
            <a:endParaRPr/>
          </a:p>
        </p:txBody>
      </p:sp>
      <p:sp>
        <p:nvSpPr>
          <p:cNvPr id="34" name="PlaceHolder 4"/>
          <p:cNvSpPr>
            <a:spLocks noGrp="1"/>
          </p:cNvSpPr>
          <p:nvPr>
            <p:ph type="body"/>
          </p:nvPr>
        </p:nvSpPr>
        <p:spPr>
          <a:xfrm>
            <a:off x="4674240" y="3550320"/>
            <a:ext cx="4015800" cy="1780560"/>
          </a:xfrm>
          <a:prstGeom prst="rect">
            <a:avLst/>
          </a:prstGeom>
        </p:spPr>
        <p:txBody>
          <a:bodyPr wrap="none" lIns="0" tIns="0" rIns="0" bIns="0"/>
          <a:lstStyle/>
          <a:p>
            <a:endParaRPr/>
          </a:p>
        </p:txBody>
      </p:sp>
      <p:sp>
        <p:nvSpPr>
          <p:cNvPr id="35" name="PlaceHolder 5"/>
          <p:cNvSpPr>
            <a:spLocks noGrp="1"/>
          </p:cNvSpPr>
          <p:nvPr>
            <p:ph type="body"/>
          </p:nvPr>
        </p:nvSpPr>
        <p:spPr>
          <a:xfrm>
            <a:off x="457200" y="3550320"/>
            <a:ext cx="4015800" cy="178056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37" name="PlaceHolder 2"/>
          <p:cNvSpPr>
            <a:spLocks noGrp="1"/>
          </p:cNvSpPr>
          <p:nvPr>
            <p:ph type="body"/>
          </p:nvPr>
        </p:nvSpPr>
        <p:spPr>
          <a:xfrm>
            <a:off x="457200" y="1600200"/>
            <a:ext cx="8229240" cy="3733560"/>
          </a:xfrm>
          <a:prstGeom prst="rect">
            <a:avLst/>
          </a:prstGeom>
        </p:spPr>
        <p:txBody>
          <a:bodyPr wrap="none" lIns="0" tIns="0" rIns="0" bIns="0"/>
          <a:lstStyle/>
          <a:p>
            <a:endParaRPr/>
          </a:p>
        </p:txBody>
      </p:sp>
      <p:sp>
        <p:nvSpPr>
          <p:cNvPr id="38" name="PlaceHolder 3"/>
          <p:cNvSpPr>
            <a:spLocks noGrp="1"/>
          </p:cNvSpPr>
          <p:nvPr>
            <p:ph type="body"/>
          </p:nvPr>
        </p:nvSpPr>
        <p:spPr>
          <a:xfrm>
            <a:off x="457200" y="1600200"/>
            <a:ext cx="8229240" cy="3733560"/>
          </a:xfrm>
          <a:prstGeom prst="rect">
            <a:avLst/>
          </a:prstGeom>
        </p:spPr>
        <p:txBody>
          <a:bodyPr wrap="none" lIns="0" tIns="0" rIns="0" bIns="0"/>
          <a:lstStyle/>
          <a:p>
            <a:endParaRPr/>
          </a:p>
        </p:txBody>
      </p:sp>
      <p:pic>
        <p:nvPicPr>
          <p:cNvPr id="39" name="Picture 38"/>
          <p:cNvPicPr/>
          <p:nvPr/>
        </p:nvPicPr>
        <p:blipFill>
          <a:blip r:embed="rId2"/>
          <a:stretch>
            <a:fillRect/>
          </a:stretch>
        </p:blipFill>
        <p:spPr>
          <a:xfrm>
            <a:off x="2232000" y="1599840"/>
            <a:ext cx="4679280" cy="3733560"/>
          </a:xfrm>
          <a:prstGeom prst="rect">
            <a:avLst/>
          </a:prstGeom>
          <a:ln>
            <a:noFill/>
          </a:ln>
        </p:spPr>
      </p:pic>
      <p:pic>
        <p:nvPicPr>
          <p:cNvPr id="40" name="Picture 39"/>
          <p:cNvPicPr/>
          <p:nvPr/>
        </p:nvPicPr>
        <p:blipFill>
          <a:blip r:embed="rId2"/>
          <a:stretch>
            <a:fillRect/>
          </a:stretch>
        </p:blipFill>
        <p:spPr>
          <a:xfrm>
            <a:off x="2232000" y="1599840"/>
            <a:ext cx="4679280" cy="373356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49" name="PlaceHolder 2"/>
          <p:cNvSpPr>
            <a:spLocks noGrp="1"/>
          </p:cNvSpPr>
          <p:nvPr>
            <p:ph type="subTitle"/>
          </p:nvPr>
        </p:nvSpPr>
        <p:spPr>
          <a:xfrm>
            <a:off x="457200" y="1600200"/>
            <a:ext cx="8229240" cy="373392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51" name="PlaceHolder 2"/>
          <p:cNvSpPr>
            <a:spLocks noGrp="1"/>
          </p:cNvSpPr>
          <p:nvPr>
            <p:ph type="body"/>
          </p:nvPr>
        </p:nvSpPr>
        <p:spPr>
          <a:xfrm>
            <a:off x="457200" y="1600200"/>
            <a:ext cx="8229240" cy="373356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53" name="PlaceHolder 2"/>
          <p:cNvSpPr>
            <a:spLocks noGrp="1"/>
          </p:cNvSpPr>
          <p:nvPr>
            <p:ph type="body"/>
          </p:nvPr>
        </p:nvSpPr>
        <p:spPr>
          <a:xfrm>
            <a:off x="457200" y="1600200"/>
            <a:ext cx="4015800" cy="3733560"/>
          </a:xfrm>
          <a:prstGeom prst="rect">
            <a:avLst/>
          </a:prstGeom>
        </p:spPr>
        <p:txBody>
          <a:bodyPr wrap="none" lIns="0" tIns="0" rIns="0" bIns="0"/>
          <a:lstStyle/>
          <a:p>
            <a:endParaRPr/>
          </a:p>
        </p:txBody>
      </p:sp>
      <p:sp>
        <p:nvSpPr>
          <p:cNvPr id="54" name="PlaceHolder 3"/>
          <p:cNvSpPr>
            <a:spLocks noGrp="1"/>
          </p:cNvSpPr>
          <p:nvPr>
            <p:ph type="body"/>
          </p:nvPr>
        </p:nvSpPr>
        <p:spPr>
          <a:xfrm>
            <a:off x="4674240" y="1600200"/>
            <a:ext cx="4015800" cy="373356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74680"/>
            <a:ext cx="8229240" cy="529812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58" name="PlaceHolder 2"/>
          <p:cNvSpPr>
            <a:spLocks noGrp="1"/>
          </p:cNvSpPr>
          <p:nvPr>
            <p:ph type="body"/>
          </p:nvPr>
        </p:nvSpPr>
        <p:spPr>
          <a:xfrm>
            <a:off x="457200" y="1600200"/>
            <a:ext cx="4015800" cy="1780560"/>
          </a:xfrm>
          <a:prstGeom prst="rect">
            <a:avLst/>
          </a:prstGeom>
        </p:spPr>
        <p:txBody>
          <a:bodyPr wrap="none" lIns="0" tIns="0" rIns="0" bIns="0"/>
          <a:lstStyle/>
          <a:p>
            <a:endParaRPr/>
          </a:p>
        </p:txBody>
      </p:sp>
      <p:sp>
        <p:nvSpPr>
          <p:cNvPr id="59" name="PlaceHolder 3"/>
          <p:cNvSpPr>
            <a:spLocks noGrp="1"/>
          </p:cNvSpPr>
          <p:nvPr>
            <p:ph type="body"/>
          </p:nvPr>
        </p:nvSpPr>
        <p:spPr>
          <a:xfrm>
            <a:off x="457200" y="3550320"/>
            <a:ext cx="4015800" cy="1780560"/>
          </a:xfrm>
          <a:prstGeom prst="rect">
            <a:avLst/>
          </a:prstGeom>
        </p:spPr>
        <p:txBody>
          <a:bodyPr wrap="none" lIns="0" tIns="0" rIns="0" bIns="0"/>
          <a:lstStyle/>
          <a:p>
            <a:endParaRPr/>
          </a:p>
        </p:txBody>
      </p:sp>
      <p:sp>
        <p:nvSpPr>
          <p:cNvPr id="60" name="PlaceHolder 4"/>
          <p:cNvSpPr>
            <a:spLocks noGrp="1"/>
          </p:cNvSpPr>
          <p:nvPr>
            <p:ph type="body"/>
          </p:nvPr>
        </p:nvSpPr>
        <p:spPr>
          <a:xfrm>
            <a:off x="4674240" y="1600200"/>
            <a:ext cx="4015800" cy="373356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8" name="PlaceHolder 2"/>
          <p:cNvSpPr>
            <a:spLocks noGrp="1"/>
          </p:cNvSpPr>
          <p:nvPr>
            <p:ph type="subTitle"/>
          </p:nvPr>
        </p:nvSpPr>
        <p:spPr>
          <a:xfrm>
            <a:off x="457200" y="1600200"/>
            <a:ext cx="8229240" cy="373392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62" name="PlaceHolder 2"/>
          <p:cNvSpPr>
            <a:spLocks noGrp="1"/>
          </p:cNvSpPr>
          <p:nvPr>
            <p:ph type="body"/>
          </p:nvPr>
        </p:nvSpPr>
        <p:spPr>
          <a:xfrm>
            <a:off x="457200" y="1600200"/>
            <a:ext cx="4015800" cy="3733560"/>
          </a:xfrm>
          <a:prstGeom prst="rect">
            <a:avLst/>
          </a:prstGeom>
        </p:spPr>
        <p:txBody>
          <a:bodyPr wrap="none" lIns="0" tIns="0" rIns="0" bIns="0"/>
          <a:lstStyle/>
          <a:p>
            <a:endParaRPr/>
          </a:p>
        </p:txBody>
      </p:sp>
      <p:sp>
        <p:nvSpPr>
          <p:cNvPr id="63" name="PlaceHolder 3"/>
          <p:cNvSpPr>
            <a:spLocks noGrp="1"/>
          </p:cNvSpPr>
          <p:nvPr>
            <p:ph type="body"/>
          </p:nvPr>
        </p:nvSpPr>
        <p:spPr>
          <a:xfrm>
            <a:off x="4674240" y="1600200"/>
            <a:ext cx="4015800" cy="1780560"/>
          </a:xfrm>
          <a:prstGeom prst="rect">
            <a:avLst/>
          </a:prstGeom>
        </p:spPr>
        <p:txBody>
          <a:bodyPr wrap="none" lIns="0" tIns="0" rIns="0" bIns="0"/>
          <a:lstStyle/>
          <a:p>
            <a:endParaRPr/>
          </a:p>
        </p:txBody>
      </p:sp>
      <p:sp>
        <p:nvSpPr>
          <p:cNvPr id="64" name="PlaceHolder 4"/>
          <p:cNvSpPr>
            <a:spLocks noGrp="1"/>
          </p:cNvSpPr>
          <p:nvPr>
            <p:ph type="body"/>
          </p:nvPr>
        </p:nvSpPr>
        <p:spPr>
          <a:xfrm>
            <a:off x="4674240" y="3550320"/>
            <a:ext cx="4015800" cy="178056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66" name="PlaceHolder 2"/>
          <p:cNvSpPr>
            <a:spLocks noGrp="1"/>
          </p:cNvSpPr>
          <p:nvPr>
            <p:ph type="body"/>
          </p:nvPr>
        </p:nvSpPr>
        <p:spPr>
          <a:xfrm>
            <a:off x="457200" y="1600200"/>
            <a:ext cx="4015800" cy="1780560"/>
          </a:xfrm>
          <a:prstGeom prst="rect">
            <a:avLst/>
          </a:prstGeom>
        </p:spPr>
        <p:txBody>
          <a:bodyPr wrap="none" lIns="0" tIns="0" rIns="0" bIns="0"/>
          <a:lstStyle/>
          <a:p>
            <a:endParaRPr/>
          </a:p>
        </p:txBody>
      </p:sp>
      <p:sp>
        <p:nvSpPr>
          <p:cNvPr id="67" name="PlaceHolder 3"/>
          <p:cNvSpPr>
            <a:spLocks noGrp="1"/>
          </p:cNvSpPr>
          <p:nvPr>
            <p:ph type="body"/>
          </p:nvPr>
        </p:nvSpPr>
        <p:spPr>
          <a:xfrm>
            <a:off x="4674240" y="1600200"/>
            <a:ext cx="4015800" cy="1780560"/>
          </a:xfrm>
          <a:prstGeom prst="rect">
            <a:avLst/>
          </a:prstGeom>
        </p:spPr>
        <p:txBody>
          <a:bodyPr wrap="none" lIns="0" tIns="0" rIns="0" bIns="0"/>
          <a:lstStyle/>
          <a:p>
            <a:endParaRPr/>
          </a:p>
        </p:txBody>
      </p:sp>
      <p:sp>
        <p:nvSpPr>
          <p:cNvPr id="68" name="PlaceHolder 4"/>
          <p:cNvSpPr>
            <a:spLocks noGrp="1"/>
          </p:cNvSpPr>
          <p:nvPr>
            <p:ph type="body"/>
          </p:nvPr>
        </p:nvSpPr>
        <p:spPr>
          <a:xfrm>
            <a:off x="457200" y="3550320"/>
            <a:ext cx="8229240" cy="178056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70" name="PlaceHolder 2"/>
          <p:cNvSpPr>
            <a:spLocks noGrp="1"/>
          </p:cNvSpPr>
          <p:nvPr>
            <p:ph type="body"/>
          </p:nvPr>
        </p:nvSpPr>
        <p:spPr>
          <a:xfrm>
            <a:off x="457200" y="1600200"/>
            <a:ext cx="8229240" cy="1780560"/>
          </a:xfrm>
          <a:prstGeom prst="rect">
            <a:avLst/>
          </a:prstGeom>
        </p:spPr>
        <p:txBody>
          <a:bodyPr wrap="none" lIns="0" tIns="0" rIns="0" bIns="0"/>
          <a:lstStyle/>
          <a:p>
            <a:endParaRPr/>
          </a:p>
        </p:txBody>
      </p:sp>
      <p:sp>
        <p:nvSpPr>
          <p:cNvPr id="71" name="PlaceHolder 3"/>
          <p:cNvSpPr>
            <a:spLocks noGrp="1"/>
          </p:cNvSpPr>
          <p:nvPr>
            <p:ph type="body"/>
          </p:nvPr>
        </p:nvSpPr>
        <p:spPr>
          <a:xfrm>
            <a:off x="457200" y="3550320"/>
            <a:ext cx="8229240" cy="178056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73" name="PlaceHolder 2"/>
          <p:cNvSpPr>
            <a:spLocks noGrp="1"/>
          </p:cNvSpPr>
          <p:nvPr>
            <p:ph type="body"/>
          </p:nvPr>
        </p:nvSpPr>
        <p:spPr>
          <a:xfrm>
            <a:off x="457200" y="1600200"/>
            <a:ext cx="4015800" cy="1780560"/>
          </a:xfrm>
          <a:prstGeom prst="rect">
            <a:avLst/>
          </a:prstGeom>
        </p:spPr>
        <p:txBody>
          <a:bodyPr wrap="none" lIns="0" tIns="0" rIns="0" bIns="0"/>
          <a:lstStyle/>
          <a:p>
            <a:endParaRPr/>
          </a:p>
        </p:txBody>
      </p:sp>
      <p:sp>
        <p:nvSpPr>
          <p:cNvPr id="74" name="PlaceHolder 3"/>
          <p:cNvSpPr>
            <a:spLocks noGrp="1"/>
          </p:cNvSpPr>
          <p:nvPr>
            <p:ph type="body"/>
          </p:nvPr>
        </p:nvSpPr>
        <p:spPr>
          <a:xfrm>
            <a:off x="4674240" y="1600200"/>
            <a:ext cx="4015800" cy="1780560"/>
          </a:xfrm>
          <a:prstGeom prst="rect">
            <a:avLst/>
          </a:prstGeom>
        </p:spPr>
        <p:txBody>
          <a:bodyPr wrap="none" lIns="0" tIns="0" rIns="0" bIns="0"/>
          <a:lstStyle/>
          <a:p>
            <a:endParaRPr/>
          </a:p>
        </p:txBody>
      </p:sp>
      <p:sp>
        <p:nvSpPr>
          <p:cNvPr id="75" name="PlaceHolder 4"/>
          <p:cNvSpPr>
            <a:spLocks noGrp="1"/>
          </p:cNvSpPr>
          <p:nvPr>
            <p:ph type="body"/>
          </p:nvPr>
        </p:nvSpPr>
        <p:spPr>
          <a:xfrm>
            <a:off x="4674240" y="3550320"/>
            <a:ext cx="4015800" cy="1780560"/>
          </a:xfrm>
          <a:prstGeom prst="rect">
            <a:avLst/>
          </a:prstGeom>
        </p:spPr>
        <p:txBody>
          <a:bodyPr wrap="none" lIns="0" tIns="0" rIns="0" bIns="0"/>
          <a:lstStyle/>
          <a:p>
            <a:endParaRPr/>
          </a:p>
        </p:txBody>
      </p:sp>
      <p:sp>
        <p:nvSpPr>
          <p:cNvPr id="76" name="PlaceHolder 5"/>
          <p:cNvSpPr>
            <a:spLocks noGrp="1"/>
          </p:cNvSpPr>
          <p:nvPr>
            <p:ph type="body"/>
          </p:nvPr>
        </p:nvSpPr>
        <p:spPr>
          <a:xfrm>
            <a:off x="457200" y="3550320"/>
            <a:ext cx="4015800" cy="178056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78" name="PlaceHolder 2"/>
          <p:cNvSpPr>
            <a:spLocks noGrp="1"/>
          </p:cNvSpPr>
          <p:nvPr>
            <p:ph type="body"/>
          </p:nvPr>
        </p:nvSpPr>
        <p:spPr>
          <a:xfrm>
            <a:off x="457200" y="1600200"/>
            <a:ext cx="8229240" cy="3733560"/>
          </a:xfrm>
          <a:prstGeom prst="rect">
            <a:avLst/>
          </a:prstGeom>
        </p:spPr>
        <p:txBody>
          <a:bodyPr wrap="none" lIns="0" tIns="0" rIns="0" bIns="0"/>
          <a:lstStyle/>
          <a:p>
            <a:endParaRPr/>
          </a:p>
        </p:txBody>
      </p:sp>
      <p:sp>
        <p:nvSpPr>
          <p:cNvPr id="79" name="PlaceHolder 3"/>
          <p:cNvSpPr>
            <a:spLocks noGrp="1"/>
          </p:cNvSpPr>
          <p:nvPr>
            <p:ph type="body"/>
          </p:nvPr>
        </p:nvSpPr>
        <p:spPr>
          <a:xfrm>
            <a:off x="457200" y="1600200"/>
            <a:ext cx="8229240" cy="3733560"/>
          </a:xfrm>
          <a:prstGeom prst="rect">
            <a:avLst/>
          </a:prstGeom>
        </p:spPr>
        <p:txBody>
          <a:bodyPr wrap="none" lIns="0" tIns="0" rIns="0" bIns="0"/>
          <a:lstStyle/>
          <a:p>
            <a:endParaRPr/>
          </a:p>
        </p:txBody>
      </p:sp>
      <p:pic>
        <p:nvPicPr>
          <p:cNvPr id="80" name="Picture 79"/>
          <p:cNvPicPr/>
          <p:nvPr/>
        </p:nvPicPr>
        <p:blipFill>
          <a:blip r:embed="rId2"/>
          <a:stretch>
            <a:fillRect/>
          </a:stretch>
        </p:blipFill>
        <p:spPr>
          <a:xfrm>
            <a:off x="2232000" y="1599840"/>
            <a:ext cx="4679280" cy="3733560"/>
          </a:xfrm>
          <a:prstGeom prst="rect">
            <a:avLst/>
          </a:prstGeom>
          <a:ln>
            <a:noFill/>
          </a:ln>
        </p:spPr>
      </p:pic>
      <p:pic>
        <p:nvPicPr>
          <p:cNvPr id="81" name="Picture 80"/>
          <p:cNvPicPr/>
          <p:nvPr/>
        </p:nvPicPr>
        <p:blipFill>
          <a:blip r:embed="rId2"/>
          <a:stretch>
            <a:fillRect/>
          </a:stretch>
        </p:blipFill>
        <p:spPr>
          <a:xfrm>
            <a:off x="2232000" y="1599840"/>
            <a:ext cx="4679280" cy="373356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10" name="PlaceHolder 2"/>
          <p:cNvSpPr>
            <a:spLocks noGrp="1"/>
          </p:cNvSpPr>
          <p:nvPr>
            <p:ph type="body"/>
          </p:nvPr>
        </p:nvSpPr>
        <p:spPr>
          <a:xfrm>
            <a:off x="457200" y="1600200"/>
            <a:ext cx="8229240" cy="373356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12" name="PlaceHolder 2"/>
          <p:cNvSpPr>
            <a:spLocks noGrp="1"/>
          </p:cNvSpPr>
          <p:nvPr>
            <p:ph type="body"/>
          </p:nvPr>
        </p:nvSpPr>
        <p:spPr>
          <a:xfrm>
            <a:off x="457200" y="1600200"/>
            <a:ext cx="4015800" cy="3733560"/>
          </a:xfrm>
          <a:prstGeom prst="rect">
            <a:avLst/>
          </a:prstGeom>
        </p:spPr>
        <p:txBody>
          <a:bodyPr wrap="none" lIns="0" tIns="0" rIns="0" bIns="0"/>
          <a:lstStyle/>
          <a:p>
            <a:endParaRPr/>
          </a:p>
        </p:txBody>
      </p:sp>
      <p:sp>
        <p:nvSpPr>
          <p:cNvPr id="13" name="PlaceHolder 3"/>
          <p:cNvSpPr>
            <a:spLocks noGrp="1"/>
          </p:cNvSpPr>
          <p:nvPr>
            <p:ph type="body"/>
          </p:nvPr>
        </p:nvSpPr>
        <p:spPr>
          <a:xfrm>
            <a:off x="4674240" y="1600200"/>
            <a:ext cx="4015800" cy="373356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74680"/>
            <a:ext cx="8229240" cy="529812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17" name="PlaceHolder 2"/>
          <p:cNvSpPr>
            <a:spLocks noGrp="1"/>
          </p:cNvSpPr>
          <p:nvPr>
            <p:ph type="body"/>
          </p:nvPr>
        </p:nvSpPr>
        <p:spPr>
          <a:xfrm>
            <a:off x="457200" y="1600200"/>
            <a:ext cx="4015800" cy="1780560"/>
          </a:xfrm>
          <a:prstGeom prst="rect">
            <a:avLst/>
          </a:prstGeom>
        </p:spPr>
        <p:txBody>
          <a:bodyPr wrap="none" lIns="0" tIns="0" rIns="0" bIns="0"/>
          <a:lstStyle/>
          <a:p>
            <a:endParaRPr/>
          </a:p>
        </p:txBody>
      </p:sp>
      <p:sp>
        <p:nvSpPr>
          <p:cNvPr id="18" name="PlaceHolder 3"/>
          <p:cNvSpPr>
            <a:spLocks noGrp="1"/>
          </p:cNvSpPr>
          <p:nvPr>
            <p:ph type="body"/>
          </p:nvPr>
        </p:nvSpPr>
        <p:spPr>
          <a:xfrm>
            <a:off x="457200" y="3550320"/>
            <a:ext cx="4015800" cy="1780560"/>
          </a:xfrm>
          <a:prstGeom prst="rect">
            <a:avLst/>
          </a:prstGeom>
        </p:spPr>
        <p:txBody>
          <a:bodyPr wrap="none" lIns="0" tIns="0" rIns="0" bIns="0"/>
          <a:lstStyle/>
          <a:p>
            <a:endParaRPr/>
          </a:p>
        </p:txBody>
      </p:sp>
      <p:sp>
        <p:nvSpPr>
          <p:cNvPr id="19" name="PlaceHolder 4"/>
          <p:cNvSpPr>
            <a:spLocks noGrp="1"/>
          </p:cNvSpPr>
          <p:nvPr>
            <p:ph type="body"/>
          </p:nvPr>
        </p:nvSpPr>
        <p:spPr>
          <a:xfrm>
            <a:off x="4674240" y="1600200"/>
            <a:ext cx="4015800" cy="373356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21" name="PlaceHolder 2"/>
          <p:cNvSpPr>
            <a:spLocks noGrp="1"/>
          </p:cNvSpPr>
          <p:nvPr>
            <p:ph type="body"/>
          </p:nvPr>
        </p:nvSpPr>
        <p:spPr>
          <a:xfrm>
            <a:off x="457200" y="1600200"/>
            <a:ext cx="4015800" cy="3733560"/>
          </a:xfrm>
          <a:prstGeom prst="rect">
            <a:avLst/>
          </a:prstGeom>
        </p:spPr>
        <p:txBody>
          <a:bodyPr wrap="none" lIns="0" tIns="0" rIns="0" bIns="0"/>
          <a:lstStyle/>
          <a:p>
            <a:endParaRPr/>
          </a:p>
        </p:txBody>
      </p:sp>
      <p:sp>
        <p:nvSpPr>
          <p:cNvPr id="22" name="PlaceHolder 3"/>
          <p:cNvSpPr>
            <a:spLocks noGrp="1"/>
          </p:cNvSpPr>
          <p:nvPr>
            <p:ph type="body"/>
          </p:nvPr>
        </p:nvSpPr>
        <p:spPr>
          <a:xfrm>
            <a:off x="4674240" y="1600200"/>
            <a:ext cx="4015800" cy="1780560"/>
          </a:xfrm>
          <a:prstGeom prst="rect">
            <a:avLst/>
          </a:prstGeom>
        </p:spPr>
        <p:txBody>
          <a:bodyPr wrap="none" lIns="0" tIns="0" rIns="0" bIns="0"/>
          <a:lstStyle/>
          <a:p>
            <a:endParaRPr/>
          </a:p>
        </p:txBody>
      </p:sp>
      <p:sp>
        <p:nvSpPr>
          <p:cNvPr id="23" name="PlaceHolder 4"/>
          <p:cNvSpPr>
            <a:spLocks noGrp="1"/>
          </p:cNvSpPr>
          <p:nvPr>
            <p:ph type="body"/>
          </p:nvPr>
        </p:nvSpPr>
        <p:spPr>
          <a:xfrm>
            <a:off x="4674240" y="3550320"/>
            <a:ext cx="4015800" cy="178056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4680"/>
            <a:ext cx="8229240" cy="1143000"/>
          </a:xfrm>
          <a:prstGeom prst="rect">
            <a:avLst/>
          </a:prstGeom>
        </p:spPr>
        <p:txBody>
          <a:bodyPr wrap="none" lIns="0" tIns="0" rIns="0" bIns="0" anchor="ctr"/>
          <a:lstStyle/>
          <a:p>
            <a:endParaRPr/>
          </a:p>
        </p:txBody>
      </p:sp>
      <p:sp>
        <p:nvSpPr>
          <p:cNvPr id="25" name="PlaceHolder 2"/>
          <p:cNvSpPr>
            <a:spLocks noGrp="1"/>
          </p:cNvSpPr>
          <p:nvPr>
            <p:ph type="body"/>
          </p:nvPr>
        </p:nvSpPr>
        <p:spPr>
          <a:xfrm>
            <a:off x="457200" y="1600200"/>
            <a:ext cx="4015800" cy="1780560"/>
          </a:xfrm>
          <a:prstGeom prst="rect">
            <a:avLst/>
          </a:prstGeom>
        </p:spPr>
        <p:txBody>
          <a:bodyPr wrap="none" lIns="0" tIns="0" rIns="0" bIns="0"/>
          <a:lstStyle/>
          <a:p>
            <a:endParaRPr/>
          </a:p>
        </p:txBody>
      </p:sp>
      <p:sp>
        <p:nvSpPr>
          <p:cNvPr id="26" name="PlaceHolder 3"/>
          <p:cNvSpPr>
            <a:spLocks noGrp="1"/>
          </p:cNvSpPr>
          <p:nvPr>
            <p:ph type="body"/>
          </p:nvPr>
        </p:nvSpPr>
        <p:spPr>
          <a:xfrm>
            <a:off x="4674240" y="1600200"/>
            <a:ext cx="4015800" cy="1780560"/>
          </a:xfrm>
          <a:prstGeom prst="rect">
            <a:avLst/>
          </a:prstGeom>
        </p:spPr>
        <p:txBody>
          <a:bodyPr wrap="none" lIns="0" tIns="0" rIns="0" bIns="0"/>
          <a:lstStyle/>
          <a:p>
            <a:endParaRPr/>
          </a:p>
        </p:txBody>
      </p:sp>
      <p:sp>
        <p:nvSpPr>
          <p:cNvPr id="27" name="PlaceHolder 4"/>
          <p:cNvSpPr>
            <a:spLocks noGrp="1"/>
          </p:cNvSpPr>
          <p:nvPr>
            <p:ph type="body"/>
          </p:nvPr>
        </p:nvSpPr>
        <p:spPr>
          <a:xfrm>
            <a:off x="457200" y="3550320"/>
            <a:ext cx="8229240" cy="178056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CustomShape 1"/>
          <p:cNvSpPr/>
          <p:nvPr/>
        </p:nvSpPr>
        <p:spPr>
          <a:xfrm>
            <a:off x="0" y="6019920"/>
            <a:ext cx="9143640" cy="837720"/>
          </a:xfrm>
          <a:prstGeom prst="rect">
            <a:avLst/>
          </a:prstGeom>
          <a:solidFill>
            <a:srgbClr val="000000"/>
          </a:solidFill>
          <a:ln w="9360">
            <a:noFill/>
          </a:ln>
        </p:spPr>
      </p:sp>
      <p:pic>
        <p:nvPicPr>
          <p:cNvPr id="8" name="Picture 11"/>
          <p:cNvPicPr/>
          <p:nvPr/>
        </p:nvPicPr>
        <p:blipFill>
          <a:blip r:embed="rId14"/>
          <a:stretch>
            <a:fillRect/>
          </a:stretch>
        </p:blipFill>
        <p:spPr>
          <a:xfrm>
            <a:off x="228600" y="6172200"/>
            <a:ext cx="2395080" cy="487080"/>
          </a:xfrm>
          <a:prstGeom prst="rect">
            <a:avLst/>
          </a:prstGeom>
          <a:ln w="9360">
            <a:noFill/>
          </a:ln>
        </p:spPr>
      </p:pic>
      <p:sp>
        <p:nvSpPr>
          <p:cNvPr id="2" name="PlaceHolder 2"/>
          <p:cNvSpPr>
            <a:spLocks noGrp="1"/>
          </p:cNvSpPr>
          <p:nvPr>
            <p:ph type="title"/>
          </p:nvPr>
        </p:nvSpPr>
        <p:spPr>
          <a:xfrm>
            <a:off x="685800" y="1295280"/>
            <a:ext cx="7772040" cy="1469520"/>
          </a:xfrm>
          <a:prstGeom prst="rect">
            <a:avLst/>
          </a:prstGeom>
        </p:spPr>
        <p:txBody>
          <a:bodyPr anchor="ctr"/>
          <a:lstStyle/>
          <a:p>
            <a:pPr>
              <a:lnSpc>
                <a:spcPct val="100000"/>
              </a:lnSpc>
            </a:pPr>
            <a:r>
              <a:rPr lang="en-US" sz="4000">
                <a:solidFill>
                  <a:srgbClr val="000000"/>
                </a:solidFill>
                <a:latin typeface="HelveticaNeueLT Std"/>
                <a:ea typeface="HelveticaNeueLT Std"/>
              </a:rPr>
              <a:t>Click to edit the title text formatClick to edit Master title style</a:t>
            </a:r>
            <a:endParaRPr/>
          </a:p>
        </p:txBody>
      </p:sp>
      <p:sp>
        <p:nvSpPr>
          <p:cNvPr id="3" name="PlaceHolder 3"/>
          <p:cNvSpPr>
            <a:spLocks noGrp="1"/>
          </p:cNvSpPr>
          <p:nvPr>
            <p:ph type="dt"/>
          </p:nvPr>
        </p:nvSpPr>
        <p:spPr>
          <a:xfrm>
            <a:off x="457200" y="5562720"/>
            <a:ext cx="2133360" cy="364680"/>
          </a:xfrm>
          <a:prstGeom prst="rect">
            <a:avLst/>
          </a:prstGeom>
        </p:spPr>
        <p:txBody>
          <a:bodyPr anchor="ctr"/>
          <a:lstStyle/>
          <a:p>
            <a:pPr>
              <a:lnSpc>
                <a:spcPct val="100000"/>
              </a:lnSpc>
            </a:pPr>
            <a:r>
              <a:rPr lang="en-US" sz="1200" dirty="0">
                <a:solidFill>
                  <a:srgbClr val="A2A4A3"/>
                </a:solidFill>
                <a:latin typeface="Arial"/>
              </a:rPr>
              <a:t>5/17/14</a:t>
            </a:r>
            <a:endParaRPr dirty="0"/>
          </a:p>
        </p:txBody>
      </p:sp>
      <p:sp>
        <p:nvSpPr>
          <p:cNvPr id="4" name="PlaceHolder 4"/>
          <p:cNvSpPr>
            <a:spLocks noGrp="1"/>
          </p:cNvSpPr>
          <p:nvPr>
            <p:ph type="ftr"/>
          </p:nvPr>
        </p:nvSpPr>
        <p:spPr>
          <a:xfrm>
            <a:off x="3124080" y="5562720"/>
            <a:ext cx="2895120" cy="364680"/>
          </a:xfrm>
          <a:prstGeom prst="rect">
            <a:avLst/>
          </a:prstGeom>
        </p:spPr>
        <p:txBody>
          <a:bodyPr anchor="ctr"/>
          <a:lstStyle/>
          <a:p>
            <a:endParaRPr dirty="0"/>
          </a:p>
        </p:txBody>
      </p:sp>
      <p:sp>
        <p:nvSpPr>
          <p:cNvPr id="5" name="PlaceHolder 5"/>
          <p:cNvSpPr>
            <a:spLocks noGrp="1"/>
          </p:cNvSpPr>
          <p:nvPr>
            <p:ph type="sldNum"/>
          </p:nvPr>
        </p:nvSpPr>
        <p:spPr>
          <a:xfrm>
            <a:off x="6553080" y="5562720"/>
            <a:ext cx="2133360" cy="364680"/>
          </a:xfrm>
          <a:prstGeom prst="rect">
            <a:avLst/>
          </a:prstGeom>
        </p:spPr>
        <p:txBody>
          <a:bodyPr anchor="ctr"/>
          <a:lstStyle/>
          <a:p>
            <a:pPr>
              <a:lnSpc>
                <a:spcPct val="100000"/>
              </a:lnSpc>
            </a:pPr>
            <a:fld id="{FF927B8E-FA41-4983-B24C-E6920F71DF25}" type="slidenum">
              <a:rPr lang="en-US" sz="1200">
                <a:solidFill>
                  <a:srgbClr val="A2A4A3"/>
                </a:solidFill>
                <a:latin typeface="Arial"/>
              </a:rPr>
              <a:t>‹#›</a:t>
            </a:fld>
            <a:endParaRPr dirty="0"/>
          </a:p>
        </p:txBody>
      </p:sp>
      <p:sp>
        <p:nvSpPr>
          <p:cNvPr id="6" name="PlaceHolder 6"/>
          <p:cNvSpPr>
            <a:spLocks noGrp="1"/>
          </p:cNvSpPr>
          <p:nvPr>
            <p:ph type="body"/>
          </p:nvPr>
        </p:nvSpPr>
        <p:spPr>
          <a:xfrm>
            <a:off x="457200" y="1604520"/>
            <a:ext cx="8229240" cy="3976920"/>
          </a:xfrm>
          <a:prstGeom prst="rect">
            <a:avLst/>
          </a:prstGeom>
        </p:spPr>
        <p:txBody>
          <a:bodyPr wrap="none" lIns="0" tIns="0" rIns="0" bIns="0"/>
          <a:lstStyl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CustomShape 1"/>
          <p:cNvSpPr/>
          <p:nvPr/>
        </p:nvSpPr>
        <p:spPr>
          <a:xfrm>
            <a:off x="0" y="6019920"/>
            <a:ext cx="9143640" cy="837720"/>
          </a:xfrm>
          <a:prstGeom prst="rect">
            <a:avLst/>
          </a:prstGeom>
          <a:solidFill>
            <a:srgbClr val="000000"/>
          </a:solidFill>
          <a:ln w="9360">
            <a:noFill/>
          </a:ln>
        </p:spPr>
      </p:sp>
      <p:pic>
        <p:nvPicPr>
          <p:cNvPr id="42" name="Picture 11"/>
          <p:cNvPicPr/>
          <p:nvPr/>
        </p:nvPicPr>
        <p:blipFill>
          <a:blip r:embed="rId14"/>
          <a:stretch>
            <a:fillRect/>
          </a:stretch>
        </p:blipFill>
        <p:spPr>
          <a:xfrm>
            <a:off x="228600" y="6172200"/>
            <a:ext cx="2395080" cy="487080"/>
          </a:xfrm>
          <a:prstGeom prst="rect">
            <a:avLst/>
          </a:prstGeom>
          <a:ln w="9360">
            <a:noFill/>
          </a:ln>
        </p:spPr>
      </p:pic>
      <p:sp>
        <p:nvSpPr>
          <p:cNvPr id="43" name="PlaceHolder 2"/>
          <p:cNvSpPr>
            <a:spLocks noGrp="1"/>
          </p:cNvSpPr>
          <p:nvPr>
            <p:ph type="title"/>
          </p:nvPr>
        </p:nvSpPr>
        <p:spPr>
          <a:xfrm>
            <a:off x="457200" y="274680"/>
            <a:ext cx="8229240" cy="1142640"/>
          </a:xfrm>
          <a:prstGeom prst="rect">
            <a:avLst/>
          </a:prstGeom>
        </p:spPr>
        <p:txBody>
          <a:bodyPr anchor="ctr"/>
          <a:lstStyle/>
          <a:p>
            <a:pPr>
              <a:lnSpc>
                <a:spcPct val="100000"/>
              </a:lnSpc>
            </a:pPr>
            <a:r>
              <a:rPr lang="en-US" sz="4000">
                <a:solidFill>
                  <a:srgbClr val="000000"/>
                </a:solidFill>
                <a:latin typeface="HelveticaNeueLT Std"/>
                <a:ea typeface="HelveticaNeueLT Std"/>
              </a:rPr>
              <a:t>Click to edit the title text formatClick to edit Master title style</a:t>
            </a:r>
            <a:endParaRPr/>
          </a:p>
        </p:txBody>
      </p:sp>
      <p:sp>
        <p:nvSpPr>
          <p:cNvPr id="44" name="PlaceHolder 3"/>
          <p:cNvSpPr>
            <a:spLocks noGrp="1"/>
          </p:cNvSpPr>
          <p:nvPr>
            <p:ph type="body"/>
          </p:nvPr>
        </p:nvSpPr>
        <p:spPr>
          <a:xfrm>
            <a:off x="457200" y="1600200"/>
            <a:ext cx="8229240" cy="3733560"/>
          </a:xfrm>
          <a:prstGeom prst="rect">
            <a:avLst/>
          </a:prstGeom>
        </p:spPr>
        <p:txBody>
          <a:bodyPr/>
          <a:lstStyle/>
          <a:p>
            <a:pPr>
              <a:buSzPct val="25000"/>
              <a:buFont typeface="StarSymbol"/>
              <a:buChar char=""/>
            </a:pPr>
            <a:r>
              <a:rPr lang="en-US" sz="2800">
                <a:solidFill>
                  <a:srgbClr val="565A5C"/>
                </a:solidFill>
                <a:latin typeface="HelveticaNeueLT Std"/>
                <a:ea typeface="HelveticaNeueLT Std"/>
              </a:rPr>
              <a:t>Click to edit the outline text format</a:t>
            </a:r>
            <a:endParaRPr/>
          </a:p>
          <a:p>
            <a:pPr lvl="1">
              <a:buSzPct val="25000"/>
              <a:buFont typeface="StarSymbol"/>
              <a:buChar char=""/>
            </a:pPr>
            <a:r>
              <a:rPr lang="en-US" sz="2800">
                <a:solidFill>
                  <a:srgbClr val="565A5C"/>
                </a:solidFill>
                <a:latin typeface="HelveticaNeueLT Std"/>
                <a:ea typeface="HelveticaNeueLT Std"/>
              </a:rPr>
              <a:t>Second Outline Level</a:t>
            </a:r>
            <a:endParaRPr/>
          </a:p>
          <a:p>
            <a:pPr lvl="2">
              <a:buSzPct val="25000"/>
              <a:buFont typeface="StarSymbol"/>
              <a:buChar char=""/>
            </a:pPr>
            <a:r>
              <a:rPr lang="en-US" sz="2800">
                <a:solidFill>
                  <a:srgbClr val="565A5C"/>
                </a:solidFill>
                <a:latin typeface="HelveticaNeueLT Std"/>
                <a:ea typeface="HelveticaNeueLT Std"/>
              </a:rPr>
              <a:t>Third Outline Level</a:t>
            </a:r>
            <a:endParaRPr/>
          </a:p>
          <a:p>
            <a:pPr lvl="3">
              <a:buSzPct val="25000"/>
              <a:buFont typeface="StarSymbol"/>
              <a:buChar char=""/>
            </a:pPr>
            <a:r>
              <a:rPr lang="en-US" sz="2800">
                <a:solidFill>
                  <a:srgbClr val="565A5C"/>
                </a:solidFill>
                <a:latin typeface="HelveticaNeueLT Std"/>
                <a:ea typeface="HelveticaNeueLT Std"/>
              </a:rPr>
              <a:t>Fourth Outline Level</a:t>
            </a:r>
            <a:endParaRPr/>
          </a:p>
          <a:p>
            <a:pPr lvl="4">
              <a:buSzPct val="25000"/>
              <a:buFont typeface="StarSymbol"/>
              <a:buChar char=""/>
            </a:pPr>
            <a:r>
              <a:rPr lang="en-US" sz="2800">
                <a:solidFill>
                  <a:srgbClr val="565A5C"/>
                </a:solidFill>
                <a:latin typeface="HelveticaNeueLT Std"/>
                <a:ea typeface="HelveticaNeueLT Std"/>
              </a:rPr>
              <a:t>Fifth Outline Level</a:t>
            </a:r>
            <a:endParaRPr/>
          </a:p>
          <a:p>
            <a:pPr lvl="5">
              <a:buSzPct val="25000"/>
              <a:buFont typeface="StarSymbol"/>
              <a:buChar char=""/>
            </a:pPr>
            <a:r>
              <a:rPr lang="en-US" sz="2800">
                <a:solidFill>
                  <a:srgbClr val="565A5C"/>
                </a:solidFill>
                <a:latin typeface="HelveticaNeueLT Std"/>
                <a:ea typeface="HelveticaNeueLT Std"/>
              </a:rPr>
              <a:t>Sixth Outline Level</a:t>
            </a:r>
            <a:endParaRPr/>
          </a:p>
          <a:p>
            <a:pPr>
              <a:lnSpc>
                <a:spcPct val="100000"/>
              </a:lnSpc>
              <a:buFont typeface="Arial"/>
              <a:buChar char="•"/>
            </a:pPr>
            <a:r>
              <a:rPr lang="en-US" sz="2800">
                <a:solidFill>
                  <a:srgbClr val="565A5C"/>
                </a:solidFill>
                <a:latin typeface="HelveticaNeueLT Std"/>
                <a:ea typeface="HelveticaNeueLT Std"/>
              </a:rPr>
              <a:t>Seventh Outline LevelClick to edit Master text styles</a:t>
            </a:r>
            <a:endParaRPr/>
          </a:p>
          <a:p>
            <a:pPr lvl="1">
              <a:lnSpc>
                <a:spcPct val="100000"/>
              </a:lnSpc>
              <a:buFont typeface="Arial"/>
              <a:buChar char="–"/>
            </a:pPr>
            <a:r>
              <a:rPr lang="en-US" sz="2600">
                <a:solidFill>
                  <a:srgbClr val="565A5C"/>
                </a:solidFill>
                <a:latin typeface="HelveticaNeueLT Std"/>
                <a:ea typeface="HelveticaNeueLT Std"/>
              </a:rPr>
              <a:t>Second level</a:t>
            </a:r>
            <a:endParaRPr/>
          </a:p>
          <a:p>
            <a:pPr lvl="2">
              <a:lnSpc>
                <a:spcPct val="100000"/>
              </a:lnSpc>
              <a:buFont typeface="Arial"/>
              <a:buChar char="•"/>
            </a:pPr>
            <a:r>
              <a:rPr lang="en-US" sz="2400" i="1">
                <a:solidFill>
                  <a:srgbClr val="565A5C"/>
                </a:solidFill>
                <a:latin typeface="HelveticaNeueLT Std"/>
                <a:ea typeface="HelveticaNeueLT Std"/>
              </a:rPr>
              <a:t>Third level</a:t>
            </a:r>
            <a:endParaRPr/>
          </a:p>
          <a:p>
            <a:pPr lvl="3">
              <a:lnSpc>
                <a:spcPct val="100000"/>
              </a:lnSpc>
              <a:buFont typeface="Arial"/>
              <a:buChar char="–"/>
            </a:pPr>
            <a:r>
              <a:rPr lang="en-US" sz="2000">
                <a:solidFill>
                  <a:srgbClr val="565A5C"/>
                </a:solidFill>
                <a:latin typeface="HelveticaNeueLT Std"/>
                <a:ea typeface="HelveticaNeueLT Std"/>
              </a:rPr>
              <a:t>Fourth level</a:t>
            </a:r>
            <a:endParaRPr/>
          </a:p>
          <a:p>
            <a:pPr lvl="4">
              <a:lnSpc>
                <a:spcPct val="100000"/>
              </a:lnSpc>
              <a:buFont typeface="Arial"/>
              <a:buChar char="»"/>
            </a:pPr>
            <a:r>
              <a:rPr lang="en-US" sz="2000">
                <a:solidFill>
                  <a:srgbClr val="565A5C"/>
                </a:solidFill>
                <a:latin typeface="HelveticaNeueLT Std"/>
                <a:ea typeface="HelveticaNeueLT Std"/>
              </a:rPr>
              <a:t>Fifth level</a:t>
            </a:r>
            <a:endParaRPr/>
          </a:p>
        </p:txBody>
      </p:sp>
      <p:sp>
        <p:nvSpPr>
          <p:cNvPr id="45" name="PlaceHolder 4"/>
          <p:cNvSpPr>
            <a:spLocks noGrp="1"/>
          </p:cNvSpPr>
          <p:nvPr>
            <p:ph type="dt"/>
          </p:nvPr>
        </p:nvSpPr>
        <p:spPr>
          <a:xfrm>
            <a:off x="457200" y="5562720"/>
            <a:ext cx="2133360" cy="364680"/>
          </a:xfrm>
          <a:prstGeom prst="rect">
            <a:avLst/>
          </a:prstGeom>
        </p:spPr>
        <p:txBody>
          <a:bodyPr anchor="ctr"/>
          <a:lstStyle/>
          <a:p>
            <a:pPr>
              <a:lnSpc>
                <a:spcPct val="100000"/>
              </a:lnSpc>
            </a:pPr>
            <a:r>
              <a:rPr lang="en-US" sz="1200" dirty="0">
                <a:solidFill>
                  <a:srgbClr val="A2A4A3"/>
                </a:solidFill>
                <a:latin typeface="Arial"/>
              </a:rPr>
              <a:t>5/17/14</a:t>
            </a:r>
            <a:endParaRPr dirty="0"/>
          </a:p>
        </p:txBody>
      </p:sp>
      <p:sp>
        <p:nvSpPr>
          <p:cNvPr id="46" name="PlaceHolder 5"/>
          <p:cNvSpPr>
            <a:spLocks noGrp="1"/>
          </p:cNvSpPr>
          <p:nvPr>
            <p:ph type="ftr"/>
          </p:nvPr>
        </p:nvSpPr>
        <p:spPr>
          <a:xfrm>
            <a:off x="3124080" y="5562720"/>
            <a:ext cx="2895120" cy="364680"/>
          </a:xfrm>
          <a:prstGeom prst="rect">
            <a:avLst/>
          </a:prstGeom>
        </p:spPr>
        <p:txBody>
          <a:bodyPr anchor="ctr"/>
          <a:lstStyle/>
          <a:p>
            <a:endParaRPr dirty="0"/>
          </a:p>
        </p:txBody>
      </p:sp>
      <p:sp>
        <p:nvSpPr>
          <p:cNvPr id="47" name="PlaceHolder 6"/>
          <p:cNvSpPr>
            <a:spLocks noGrp="1"/>
          </p:cNvSpPr>
          <p:nvPr>
            <p:ph type="sldNum"/>
          </p:nvPr>
        </p:nvSpPr>
        <p:spPr>
          <a:xfrm>
            <a:off x="6553080" y="5562720"/>
            <a:ext cx="2133360" cy="364680"/>
          </a:xfrm>
          <a:prstGeom prst="rect">
            <a:avLst/>
          </a:prstGeom>
        </p:spPr>
        <p:txBody>
          <a:bodyPr anchor="ctr"/>
          <a:lstStyle/>
          <a:p>
            <a:pPr>
              <a:lnSpc>
                <a:spcPct val="100000"/>
              </a:lnSpc>
            </a:pPr>
            <a:fld id="{AE083BB1-5DEF-46B0-BB20-C194059637AE}" type="slidenum">
              <a:rPr lang="en-US" sz="1200">
                <a:solidFill>
                  <a:srgbClr val="A2A4A3"/>
                </a:solidFill>
                <a:latin typeface="Arial"/>
              </a:rPr>
              <a:t>‹#›</a:t>
            </a:fld>
            <a:endParaRPr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8.emf"/><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Shape 1"/>
          <p:cNvSpPr txBox="1"/>
          <p:nvPr/>
        </p:nvSpPr>
        <p:spPr>
          <a:xfrm>
            <a:off x="1066680" y="2349071"/>
            <a:ext cx="7162560" cy="979886"/>
          </a:xfrm>
          <a:prstGeom prst="rect">
            <a:avLst/>
          </a:prstGeom>
        </p:spPr>
        <p:txBody>
          <a:bodyPr/>
          <a:lstStyle/>
          <a:p>
            <a:pPr algn="ctr">
              <a:lnSpc>
                <a:spcPct val="100000"/>
              </a:lnSpc>
            </a:pPr>
            <a:r>
              <a:rPr lang="en-US" sz="2000" b="1" dirty="0">
                <a:solidFill>
                  <a:srgbClr val="000000"/>
                </a:solidFill>
                <a:latin typeface="HelveticaNeueLT Std"/>
                <a:ea typeface="HelveticaNeueLT Std"/>
              </a:rPr>
              <a:t>Kristin Olofsson &amp; JC Martel</a:t>
            </a:r>
            <a:endParaRPr sz="2000" b="1" dirty="0">
              <a:latin typeface="HelveticaNeueLT Std"/>
            </a:endParaRPr>
          </a:p>
          <a:p>
            <a:pPr algn="ctr">
              <a:lnSpc>
                <a:spcPct val="100000"/>
              </a:lnSpc>
            </a:pPr>
            <a:r>
              <a:rPr lang="en-US" sz="2000" b="1" dirty="0">
                <a:solidFill>
                  <a:srgbClr val="000000"/>
                </a:solidFill>
                <a:latin typeface="HelveticaNeueLT Std"/>
                <a:ea typeface="HelveticaNeueLT Std"/>
              </a:rPr>
              <a:t>School of Public Affairs</a:t>
            </a:r>
            <a:endParaRPr sz="2000" b="1" dirty="0">
              <a:latin typeface="HelveticaNeueLT Std"/>
            </a:endParaRPr>
          </a:p>
          <a:p>
            <a:pPr algn="ctr">
              <a:lnSpc>
                <a:spcPct val="100000"/>
              </a:lnSpc>
            </a:pPr>
            <a:r>
              <a:rPr lang="en-US" sz="2000" b="1" dirty="0">
                <a:solidFill>
                  <a:srgbClr val="000000"/>
                </a:solidFill>
                <a:latin typeface="HelveticaNeueLT Std"/>
                <a:ea typeface="HelveticaNeueLT Std"/>
              </a:rPr>
              <a:t>University of </a:t>
            </a:r>
            <a:r>
              <a:rPr lang="en-US" sz="2000" b="1" dirty="0" smtClean="0">
                <a:solidFill>
                  <a:srgbClr val="000000"/>
                </a:solidFill>
                <a:latin typeface="HelveticaNeueLT Std"/>
                <a:ea typeface="HelveticaNeueLT Std"/>
              </a:rPr>
              <a:t>Colorado, </a:t>
            </a:r>
            <a:r>
              <a:rPr lang="en-US" sz="2000" b="1" dirty="0">
                <a:solidFill>
                  <a:srgbClr val="000000"/>
                </a:solidFill>
                <a:latin typeface="HelveticaNeueLT Std"/>
                <a:ea typeface="HelveticaNeueLT Std"/>
              </a:rPr>
              <a:t>Denver</a:t>
            </a:r>
            <a:endParaRPr sz="2000" b="1" dirty="0">
              <a:latin typeface="HelveticaNeueLT Std"/>
            </a:endParaRPr>
          </a:p>
          <a:p>
            <a:pPr algn="ctr">
              <a:lnSpc>
                <a:spcPct val="100000"/>
              </a:lnSpc>
            </a:pPr>
            <a:endParaRPr sz="2000" b="1" dirty="0">
              <a:latin typeface="HelveticaNeueLT Std"/>
            </a:endParaRPr>
          </a:p>
          <a:p>
            <a:pPr algn="ctr">
              <a:lnSpc>
                <a:spcPct val="100000"/>
              </a:lnSpc>
            </a:pPr>
            <a:endParaRPr sz="2000" b="1" dirty="0">
              <a:latin typeface="HelveticaNeueLT Std"/>
            </a:endParaRPr>
          </a:p>
        </p:txBody>
      </p:sp>
      <p:sp>
        <p:nvSpPr>
          <p:cNvPr id="88" name="TextShape 2"/>
          <p:cNvSpPr txBox="1"/>
          <p:nvPr/>
        </p:nvSpPr>
        <p:spPr>
          <a:xfrm>
            <a:off x="761940" y="428568"/>
            <a:ext cx="7772040" cy="1469520"/>
          </a:xfrm>
          <a:prstGeom prst="rect">
            <a:avLst/>
          </a:prstGeom>
        </p:spPr>
        <p:txBody>
          <a:bodyPr anchor="ctr"/>
          <a:lstStyle/>
          <a:p>
            <a:pPr algn="ctr">
              <a:lnSpc>
                <a:spcPct val="100000"/>
              </a:lnSpc>
            </a:pPr>
            <a:r>
              <a:rPr lang="en-US" sz="4400" dirty="0">
                <a:solidFill>
                  <a:srgbClr val="000000"/>
                </a:solidFill>
                <a:latin typeface="HelveticaNeueLT Std"/>
                <a:ea typeface="HelveticaNeueLT Std"/>
              </a:rPr>
              <a:t>Understanding the Narratives and Framing of Air Pollution in Delhi, </a:t>
            </a:r>
            <a:r>
              <a:rPr lang="en-US" sz="4400" dirty="0" smtClean="0">
                <a:solidFill>
                  <a:srgbClr val="000000"/>
                </a:solidFill>
                <a:latin typeface="HelveticaNeueLT Std"/>
                <a:ea typeface="HelveticaNeueLT Std"/>
              </a:rPr>
              <a:t>India</a:t>
            </a:r>
            <a:endParaRPr sz="4400" dirty="0"/>
          </a:p>
        </p:txBody>
      </p:sp>
      <p:pic>
        <p:nvPicPr>
          <p:cNvPr id="89" name="Picture 4"/>
          <p:cNvPicPr/>
          <p:nvPr/>
        </p:nvPicPr>
        <p:blipFill>
          <a:blip r:embed="rId3"/>
          <a:stretch>
            <a:fillRect/>
          </a:stretch>
        </p:blipFill>
        <p:spPr>
          <a:xfrm>
            <a:off x="5036090" y="3496605"/>
            <a:ext cx="2923920" cy="2192760"/>
          </a:xfrm>
          <a:prstGeom prst="rect">
            <a:avLst/>
          </a:prstGeom>
          <a:ln>
            <a:noFill/>
          </a:ln>
        </p:spPr>
      </p:pic>
      <p:pic>
        <p:nvPicPr>
          <p:cNvPr id="90" name="Content Placeholder 4"/>
          <p:cNvPicPr/>
          <p:nvPr/>
        </p:nvPicPr>
        <p:blipFill>
          <a:blip r:embed="rId4"/>
          <a:srcRect l="5197" r="5197"/>
          <a:stretch>
            <a:fillRect/>
          </a:stretch>
        </p:blipFill>
        <p:spPr>
          <a:xfrm>
            <a:off x="1724040" y="3496605"/>
            <a:ext cx="2923920" cy="21927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 name="CustomShape 1"/>
          <p:cNvSpPr/>
          <p:nvPr/>
        </p:nvSpPr>
        <p:spPr>
          <a:xfrm>
            <a:off x="853560" y="168480"/>
            <a:ext cx="7445880" cy="579600"/>
          </a:xfrm>
          <a:prstGeom prst="rect">
            <a:avLst/>
          </a:prstGeom>
          <a:noFill/>
          <a:ln w="9360">
            <a:noFill/>
          </a:ln>
        </p:spPr>
        <p:txBody>
          <a:bodyPr wrap="none" anchor="ctr"/>
          <a:lstStyle/>
          <a:p>
            <a:pPr algn="ctr">
              <a:lnSpc>
                <a:spcPct val="100000"/>
              </a:lnSpc>
            </a:pPr>
            <a:r>
              <a:rPr lang="en-US" sz="3200" dirty="0" smtClean="0">
                <a:solidFill>
                  <a:srgbClr val="000000"/>
                </a:solidFill>
                <a:latin typeface="Arial"/>
              </a:rPr>
              <a:t>Actors in Relation to Solutions </a:t>
            </a:r>
            <a:endParaRPr dirty="0"/>
          </a:p>
        </p:txBody>
      </p:sp>
      <p:pic>
        <p:nvPicPr>
          <p:cNvPr id="102" name="Picture 2"/>
          <p:cNvPicPr/>
          <p:nvPr/>
        </p:nvPicPr>
        <p:blipFill>
          <a:blip r:embed="rId3"/>
          <a:stretch>
            <a:fillRect/>
          </a:stretch>
        </p:blipFill>
        <p:spPr>
          <a:xfrm>
            <a:off x="233100" y="922251"/>
            <a:ext cx="8686800" cy="5456777"/>
          </a:xfrm>
          <a:prstGeom prst="rect">
            <a:avLst/>
          </a:prstGeom>
          <a:ln>
            <a:noFill/>
          </a:ln>
        </p:spPr>
      </p:pic>
      <p:sp>
        <p:nvSpPr>
          <p:cNvPr id="2" name="TextBox 1"/>
          <p:cNvSpPr txBox="1"/>
          <p:nvPr/>
        </p:nvSpPr>
        <p:spPr>
          <a:xfrm>
            <a:off x="1698172" y="6379028"/>
            <a:ext cx="3614057" cy="369332"/>
          </a:xfrm>
          <a:prstGeom prst="rect">
            <a:avLst/>
          </a:prstGeom>
          <a:noFill/>
        </p:spPr>
        <p:txBody>
          <a:bodyPr wrap="square" rtlCol="0">
            <a:spAutoFit/>
          </a:bodyPr>
          <a:lstStyle/>
          <a:p>
            <a:pPr algn="ctr"/>
            <a:r>
              <a:rPr lang="en-US" dirty="0" smtClean="0"/>
              <a:t>Actor Type</a:t>
            </a:r>
            <a:endParaRPr lang="en-US" dirty="0"/>
          </a:p>
        </p:txBody>
      </p:sp>
      <p:sp>
        <p:nvSpPr>
          <p:cNvPr id="6" name="Rectangle 5"/>
          <p:cNvSpPr/>
          <p:nvPr/>
        </p:nvSpPr>
        <p:spPr>
          <a:xfrm>
            <a:off x="740229" y="1045029"/>
            <a:ext cx="674914" cy="492034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5551714" y="1045029"/>
            <a:ext cx="674914" cy="492034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 name="TextShape 1"/>
          <p:cNvSpPr txBox="1"/>
          <p:nvPr/>
        </p:nvSpPr>
        <p:spPr>
          <a:xfrm>
            <a:off x="1" y="252909"/>
            <a:ext cx="9144000" cy="1142640"/>
          </a:xfrm>
          <a:prstGeom prst="rect">
            <a:avLst/>
          </a:prstGeom>
        </p:spPr>
        <p:txBody>
          <a:bodyPr anchor="ctr"/>
          <a:lstStyle/>
          <a:p>
            <a:pPr algn="ctr"/>
            <a:r>
              <a:rPr lang="en-US" sz="2800" b="1" dirty="0" smtClean="0">
                <a:solidFill>
                  <a:srgbClr val="000000"/>
                </a:solidFill>
                <a:latin typeface="HelveticaNeueLT Std"/>
              </a:rPr>
              <a:t>How </a:t>
            </a:r>
            <a:r>
              <a:rPr lang="en-US" sz="2800" b="1" dirty="0">
                <a:solidFill>
                  <a:srgbClr val="000000"/>
                </a:solidFill>
                <a:latin typeface="HelveticaNeueLT Std"/>
              </a:rPr>
              <a:t>is the air pollution issue in Delhi being framed by mass media and nonprofit organizations?</a:t>
            </a:r>
            <a:endParaRPr lang="en-US" sz="2800" b="1" dirty="0"/>
          </a:p>
          <a:p>
            <a:pPr algn="ctr">
              <a:lnSpc>
                <a:spcPct val="100000"/>
              </a:lnSpc>
            </a:pPr>
            <a:endParaRPr sz="2800" dirty="0"/>
          </a:p>
        </p:txBody>
      </p:sp>
      <p:graphicFrame>
        <p:nvGraphicFramePr>
          <p:cNvPr id="104" name="Table 2"/>
          <p:cNvGraphicFramePr/>
          <p:nvPr>
            <p:extLst>
              <p:ext uri="{D42A27DB-BD31-4B8C-83A1-F6EECF244321}">
                <p14:modId xmlns:p14="http://schemas.microsoft.com/office/powerpoint/2010/main" val="959537954"/>
              </p:ext>
            </p:extLst>
          </p:nvPr>
        </p:nvGraphicFramePr>
        <p:xfrm>
          <a:off x="674553" y="1375955"/>
          <a:ext cx="7990116" cy="5106349"/>
        </p:xfrm>
        <a:graphic>
          <a:graphicData uri="http://schemas.openxmlformats.org/drawingml/2006/table">
            <a:tbl>
              <a:tblPr/>
              <a:tblGrid>
                <a:gridCol w="2663372"/>
                <a:gridCol w="2663372"/>
                <a:gridCol w="2663372"/>
              </a:tblGrid>
              <a:tr h="564750">
                <a:tc>
                  <a:txBody>
                    <a:bodyPr/>
                    <a:lstStyle/>
                    <a:p>
                      <a:pPr algn="ctr">
                        <a:lnSpc>
                          <a:spcPct val="100000"/>
                        </a:lnSpc>
                      </a:pPr>
                      <a:r>
                        <a:rPr lang="en-US" sz="2400" b="1" dirty="0" smtClean="0">
                          <a:latin typeface="HelveticaNeueLT Std"/>
                        </a:rPr>
                        <a:t>Mass </a:t>
                      </a:r>
                      <a:r>
                        <a:rPr lang="en-US" sz="2400" b="1" dirty="0" smtClean="0">
                          <a:latin typeface="HelveticaNeueLT Std"/>
                        </a:rPr>
                        <a:t>Media</a:t>
                      </a:r>
                      <a:endParaRPr sz="2400" b="1" dirty="0">
                        <a:latin typeface="HelveticaNeueLT Std"/>
                      </a:endParaRPr>
                    </a:p>
                  </a:txBody>
                  <a:tcPr anchor="ctr"/>
                </a:tc>
                <a:tc>
                  <a:txBody>
                    <a:bodyPr/>
                    <a:lstStyle/>
                    <a:p>
                      <a:pPr algn="ctr">
                        <a:lnSpc>
                          <a:spcPct val="100000"/>
                        </a:lnSpc>
                      </a:pPr>
                      <a:endParaRPr sz="2400" b="1" dirty="0">
                        <a:latin typeface="HelveticaNeueLT Std"/>
                      </a:endParaRPr>
                    </a:p>
                  </a:txBody>
                  <a:tcPr/>
                </a:tc>
                <a:tc>
                  <a:txBody>
                    <a:bodyPr/>
                    <a:lstStyle/>
                    <a:p>
                      <a:pPr algn="ctr">
                        <a:lnSpc>
                          <a:spcPct val="100000"/>
                        </a:lnSpc>
                      </a:pPr>
                      <a:r>
                        <a:rPr lang="en-US" sz="2400" b="1" dirty="0" smtClean="0">
                          <a:solidFill>
                            <a:srgbClr val="000000"/>
                          </a:solidFill>
                          <a:latin typeface="HelveticaNeueLT Std"/>
                        </a:rPr>
                        <a:t>Nonprofit</a:t>
                      </a:r>
                      <a:r>
                        <a:rPr lang="en-US" sz="2400" b="1" baseline="0" dirty="0" smtClean="0">
                          <a:solidFill>
                            <a:srgbClr val="000000"/>
                          </a:solidFill>
                          <a:latin typeface="HelveticaNeueLT Std"/>
                        </a:rPr>
                        <a:t> Organizations</a:t>
                      </a:r>
                      <a:endParaRPr sz="2400" b="1" dirty="0">
                        <a:latin typeface="HelveticaNeueLT Std"/>
                      </a:endParaRPr>
                    </a:p>
                  </a:txBody>
                  <a:tcPr/>
                </a:tc>
              </a:tr>
              <a:tr h="976744">
                <a:tc>
                  <a:txBody>
                    <a:bodyPr/>
                    <a:lstStyle/>
                    <a:p>
                      <a:pPr>
                        <a:lnSpc>
                          <a:spcPct val="100000"/>
                        </a:lnSpc>
                      </a:pPr>
                      <a:r>
                        <a:rPr lang="en-US" sz="1800" baseline="0" dirty="0" smtClean="0">
                          <a:solidFill>
                            <a:srgbClr val="000000"/>
                          </a:solidFill>
                          <a:latin typeface="HelveticaNeueLT Std"/>
                        </a:rPr>
                        <a:t>Highest f</a:t>
                      </a:r>
                      <a:r>
                        <a:rPr lang="en-US" sz="1800" dirty="0" smtClean="0">
                          <a:solidFill>
                            <a:srgbClr val="000000"/>
                          </a:solidFill>
                          <a:latin typeface="HelveticaNeueLT Std"/>
                        </a:rPr>
                        <a:t>requency concepts </a:t>
                      </a:r>
                      <a:endParaRPr sz="1800" dirty="0">
                        <a:latin typeface="HelveticaNeueLT Std"/>
                      </a:endParaRPr>
                    </a:p>
                  </a:txBody>
                  <a:tcPr anchor="ctr"/>
                </a:tc>
                <a:tc>
                  <a:txBody>
                    <a:bodyPr/>
                    <a:lstStyle/>
                    <a:p>
                      <a:pPr algn="ctr">
                        <a:lnSpc>
                          <a:spcPct val="100000"/>
                        </a:lnSpc>
                      </a:pPr>
                      <a:r>
                        <a:rPr lang="en-US" sz="2100" b="1" dirty="0" smtClean="0">
                          <a:latin typeface="HelveticaNeueLT Std"/>
                        </a:rPr>
                        <a:t>TRANSPORTATION</a:t>
                      </a:r>
                      <a:r>
                        <a:rPr lang="en-US" sz="2100" b="1" baseline="0" dirty="0" smtClean="0">
                          <a:latin typeface="HelveticaNeueLT Std"/>
                        </a:rPr>
                        <a:t> AND HEALTH</a:t>
                      </a:r>
                      <a:endParaRPr sz="2100" b="1" dirty="0">
                        <a:latin typeface="HelveticaNeueLT Std"/>
                      </a:endParaRPr>
                    </a:p>
                  </a:txBody>
                  <a:tcPr anchor="ctr"/>
                </a:tc>
                <a:tc>
                  <a:txBody>
                    <a:bodyPr/>
                    <a:lstStyle/>
                    <a:p>
                      <a:pPr algn="l">
                        <a:lnSpc>
                          <a:spcPct val="100000"/>
                        </a:lnSpc>
                      </a:pPr>
                      <a:r>
                        <a:rPr lang="en-US" sz="1800" dirty="0" smtClean="0">
                          <a:solidFill>
                            <a:srgbClr val="000000"/>
                          </a:solidFill>
                          <a:latin typeface="HelveticaNeueLT Std"/>
                        </a:rPr>
                        <a:t>Most </a:t>
                      </a:r>
                      <a:r>
                        <a:rPr lang="en-US" sz="1800" dirty="0" smtClean="0">
                          <a:solidFill>
                            <a:srgbClr val="000000"/>
                          </a:solidFill>
                          <a:latin typeface="HelveticaNeueLT Std"/>
                        </a:rPr>
                        <a:t>cited </a:t>
                      </a:r>
                      <a:r>
                        <a:rPr lang="en-US" sz="1800" dirty="0" smtClean="0">
                          <a:solidFill>
                            <a:srgbClr val="000000"/>
                          </a:solidFill>
                          <a:latin typeface="HelveticaNeueLT Std"/>
                        </a:rPr>
                        <a:t>Cause </a:t>
                      </a:r>
                      <a:r>
                        <a:rPr lang="en-US" sz="1800" dirty="0">
                          <a:solidFill>
                            <a:srgbClr val="000000"/>
                          </a:solidFill>
                          <a:latin typeface="HelveticaNeueLT Std"/>
                        </a:rPr>
                        <a:t>&amp; Effect, respectively</a:t>
                      </a:r>
                      <a:endParaRPr sz="1800" dirty="0">
                        <a:latin typeface="HelveticaNeueLT Std"/>
                      </a:endParaRPr>
                    </a:p>
                  </a:txBody>
                  <a:tcPr anchor="ctr"/>
                </a:tc>
              </a:tr>
              <a:tr h="976744">
                <a:tc>
                  <a:txBody>
                    <a:bodyPr/>
                    <a:lstStyle/>
                    <a:p>
                      <a:pPr>
                        <a:lnSpc>
                          <a:spcPct val="100000"/>
                        </a:lnSpc>
                      </a:pPr>
                      <a:r>
                        <a:rPr lang="en-US" sz="1800" dirty="0">
                          <a:solidFill>
                            <a:srgbClr val="000000"/>
                          </a:solidFill>
                          <a:latin typeface="HelveticaNeueLT Std"/>
                        </a:rPr>
                        <a:t>Frames </a:t>
                      </a:r>
                      <a:r>
                        <a:rPr lang="en-US" sz="1800" dirty="0" smtClean="0">
                          <a:solidFill>
                            <a:srgbClr val="000000"/>
                          </a:solidFill>
                          <a:latin typeface="HelveticaNeueLT Std"/>
                        </a:rPr>
                        <a:t>without solution words</a:t>
                      </a:r>
                      <a:endParaRPr sz="1800" dirty="0">
                        <a:latin typeface="HelveticaNeueLT Std"/>
                      </a:endParaRPr>
                    </a:p>
                  </a:txBody>
                  <a:tcPr anchor="ctr"/>
                </a:tc>
                <a:tc>
                  <a:txBody>
                    <a:bodyPr/>
                    <a:lstStyle/>
                    <a:p>
                      <a:pPr algn="ctr">
                        <a:lnSpc>
                          <a:spcPct val="100000"/>
                        </a:lnSpc>
                      </a:pPr>
                      <a:r>
                        <a:rPr lang="en-US" sz="2100" b="1" dirty="0" smtClean="0">
                          <a:latin typeface="HelveticaNeueLT Std"/>
                        </a:rPr>
                        <a:t>GOVERNMENT</a:t>
                      </a:r>
                      <a:endParaRPr sz="2100" b="1" dirty="0">
                        <a:latin typeface="HelveticaNeueLT Std"/>
                      </a:endParaRPr>
                    </a:p>
                  </a:txBody>
                  <a:tcPr anchor="ctr"/>
                </a:tc>
                <a:tc>
                  <a:txBody>
                    <a:bodyPr/>
                    <a:lstStyle/>
                    <a:p>
                      <a:pPr algn="l">
                        <a:lnSpc>
                          <a:spcPct val="100000"/>
                        </a:lnSpc>
                      </a:pPr>
                      <a:r>
                        <a:rPr lang="en-US" sz="1800" dirty="0">
                          <a:solidFill>
                            <a:srgbClr val="000000"/>
                          </a:solidFill>
                          <a:latin typeface="HelveticaNeueLT Std"/>
                        </a:rPr>
                        <a:t>Frames </a:t>
                      </a:r>
                      <a:r>
                        <a:rPr lang="en-US" sz="1800" baseline="0" dirty="0" smtClean="0">
                          <a:solidFill>
                            <a:srgbClr val="000000"/>
                          </a:solidFill>
                          <a:latin typeface="HelveticaNeueLT Std"/>
                        </a:rPr>
                        <a:t>as both </a:t>
                      </a:r>
                      <a:r>
                        <a:rPr lang="en-US" sz="1800" dirty="0" smtClean="0">
                          <a:solidFill>
                            <a:srgbClr val="000000"/>
                          </a:solidFill>
                          <a:latin typeface="HelveticaNeueLT Std"/>
                        </a:rPr>
                        <a:t>Hero and </a:t>
                      </a:r>
                      <a:r>
                        <a:rPr lang="en-US" sz="1800" dirty="0">
                          <a:solidFill>
                            <a:srgbClr val="000000"/>
                          </a:solidFill>
                          <a:latin typeface="HelveticaNeueLT Std"/>
                        </a:rPr>
                        <a:t>Villain</a:t>
                      </a:r>
                      <a:endParaRPr sz="1800" dirty="0">
                        <a:latin typeface="HelveticaNeueLT Std"/>
                      </a:endParaRPr>
                    </a:p>
                  </a:txBody>
                  <a:tcPr anchor="ctr"/>
                </a:tc>
              </a:tr>
              <a:tr h="1141181">
                <a:tc>
                  <a:txBody>
                    <a:bodyPr/>
                    <a:lstStyle/>
                    <a:p>
                      <a:pPr>
                        <a:lnSpc>
                          <a:spcPct val="100000"/>
                        </a:lnSpc>
                      </a:pPr>
                      <a:r>
                        <a:rPr lang="en-US" sz="1800" dirty="0">
                          <a:solidFill>
                            <a:srgbClr val="000000"/>
                          </a:solidFill>
                          <a:latin typeface="HelveticaNeueLT Std"/>
                        </a:rPr>
                        <a:t>Frames </a:t>
                      </a:r>
                      <a:r>
                        <a:rPr lang="en-US" sz="1800" dirty="0" smtClean="0">
                          <a:solidFill>
                            <a:srgbClr val="000000"/>
                          </a:solidFill>
                          <a:latin typeface="HelveticaNeueLT Std"/>
                        </a:rPr>
                        <a:t>University </a:t>
                      </a:r>
                      <a:r>
                        <a:rPr lang="en-US" sz="1800" dirty="0">
                          <a:solidFill>
                            <a:srgbClr val="000000"/>
                          </a:solidFill>
                          <a:latin typeface="HelveticaNeueLT Std"/>
                        </a:rPr>
                        <a:t>&amp; Research Agencies </a:t>
                      </a:r>
                      <a:r>
                        <a:rPr lang="en-US" sz="1800" dirty="0" smtClean="0">
                          <a:solidFill>
                            <a:srgbClr val="000000"/>
                          </a:solidFill>
                          <a:latin typeface="HelveticaNeueLT Std"/>
                        </a:rPr>
                        <a:t>with most solution words</a:t>
                      </a:r>
                      <a:endParaRPr sz="1800" dirty="0">
                        <a:latin typeface="HelveticaNeueLT Std"/>
                      </a:endParaRPr>
                    </a:p>
                  </a:txBody>
                  <a:tcPr anchor="ctr"/>
                </a:tc>
                <a:tc>
                  <a:txBody>
                    <a:bodyPr/>
                    <a:lstStyle/>
                    <a:p>
                      <a:pPr algn="ctr">
                        <a:lnSpc>
                          <a:spcPct val="100000"/>
                        </a:lnSpc>
                      </a:pPr>
                      <a:r>
                        <a:rPr lang="en-US" sz="2100" b="1" dirty="0" smtClean="0">
                          <a:latin typeface="HelveticaNeueLT Std"/>
                        </a:rPr>
                        <a:t>SOLUTIONS</a:t>
                      </a:r>
                      <a:endParaRPr sz="2100" b="1" dirty="0">
                        <a:latin typeface="HelveticaNeueLT Std"/>
                      </a:endParaRPr>
                    </a:p>
                  </a:txBody>
                  <a:tcPr anchor="ctr"/>
                </a:tc>
                <a:tc>
                  <a:txBody>
                    <a:bodyPr/>
                    <a:lstStyle/>
                    <a:p>
                      <a:pPr algn="l">
                        <a:lnSpc>
                          <a:spcPct val="100000"/>
                        </a:lnSpc>
                      </a:pPr>
                      <a:r>
                        <a:rPr lang="en-US" sz="1800" dirty="0" smtClean="0">
                          <a:solidFill>
                            <a:srgbClr val="000000"/>
                          </a:solidFill>
                          <a:latin typeface="HelveticaNeueLT Std"/>
                        </a:rPr>
                        <a:t>Solution:</a:t>
                      </a:r>
                      <a:r>
                        <a:rPr lang="en-US" sz="1800" baseline="0" dirty="0" smtClean="0">
                          <a:solidFill>
                            <a:srgbClr val="000000"/>
                          </a:solidFill>
                          <a:latin typeface="HelveticaNeueLT Std"/>
                        </a:rPr>
                        <a:t> </a:t>
                      </a:r>
                      <a:r>
                        <a:rPr lang="en-US" sz="1800" dirty="0" smtClean="0">
                          <a:solidFill>
                            <a:srgbClr val="000000"/>
                          </a:solidFill>
                          <a:latin typeface="HelveticaNeueLT Std"/>
                        </a:rPr>
                        <a:t>New </a:t>
                      </a:r>
                      <a:r>
                        <a:rPr lang="en-US" sz="1800" dirty="0">
                          <a:solidFill>
                            <a:srgbClr val="000000"/>
                          </a:solidFill>
                          <a:latin typeface="HelveticaNeueLT Std"/>
                        </a:rPr>
                        <a:t>Infrastructure &amp; Planning </a:t>
                      </a:r>
                      <a:r>
                        <a:rPr lang="en-US" sz="1800" dirty="0" smtClean="0">
                          <a:solidFill>
                            <a:srgbClr val="000000"/>
                          </a:solidFill>
                          <a:latin typeface="HelveticaNeueLT Std"/>
                        </a:rPr>
                        <a:t>correlates </a:t>
                      </a:r>
                      <a:r>
                        <a:rPr lang="en-US" sz="1800" dirty="0">
                          <a:solidFill>
                            <a:srgbClr val="000000"/>
                          </a:solidFill>
                          <a:latin typeface="HelveticaNeueLT Std"/>
                        </a:rPr>
                        <a:t>with </a:t>
                      </a:r>
                      <a:r>
                        <a:rPr lang="en-US" sz="1800" dirty="0" smtClean="0">
                          <a:solidFill>
                            <a:srgbClr val="000000"/>
                          </a:solidFill>
                          <a:latin typeface="HelveticaNeueLT Std"/>
                        </a:rPr>
                        <a:t>most </a:t>
                      </a:r>
                      <a:r>
                        <a:rPr lang="en-US" sz="1800" dirty="0">
                          <a:solidFill>
                            <a:srgbClr val="000000"/>
                          </a:solidFill>
                          <a:latin typeface="HelveticaNeueLT Std"/>
                        </a:rPr>
                        <a:t>a</a:t>
                      </a:r>
                      <a:r>
                        <a:rPr lang="en-US" sz="1800" dirty="0" smtClean="0">
                          <a:solidFill>
                            <a:srgbClr val="000000"/>
                          </a:solidFill>
                          <a:latin typeface="HelveticaNeueLT Std"/>
                        </a:rPr>
                        <a:t>ctor </a:t>
                      </a:r>
                      <a:r>
                        <a:rPr lang="en-US" sz="1800" dirty="0">
                          <a:solidFill>
                            <a:srgbClr val="000000"/>
                          </a:solidFill>
                          <a:latin typeface="HelveticaNeueLT Std"/>
                        </a:rPr>
                        <a:t>t</a:t>
                      </a:r>
                      <a:r>
                        <a:rPr lang="en-US" sz="1800" dirty="0" smtClean="0">
                          <a:solidFill>
                            <a:srgbClr val="000000"/>
                          </a:solidFill>
                          <a:latin typeface="HelveticaNeueLT Std"/>
                        </a:rPr>
                        <a:t>ypes</a:t>
                      </a:r>
                      <a:endParaRPr sz="1800" dirty="0">
                        <a:latin typeface="HelveticaNeueLT Std"/>
                      </a:endParaRPr>
                    </a:p>
                  </a:txBody>
                  <a:tcPr anchor="ctr"/>
                </a:tc>
              </a:tr>
              <a:tr h="1141181">
                <a:tc>
                  <a:txBody>
                    <a:bodyPr/>
                    <a:lstStyle/>
                    <a:p>
                      <a:pPr>
                        <a:lnSpc>
                          <a:spcPct val="100000"/>
                        </a:lnSpc>
                      </a:pPr>
                      <a:r>
                        <a:rPr lang="en-US" sz="1800" dirty="0" smtClean="0">
                          <a:solidFill>
                            <a:srgbClr val="000000"/>
                          </a:solidFill>
                          <a:latin typeface="HelveticaNeueLT Std"/>
                        </a:rPr>
                        <a:t>Highest co-occurrence with other categories</a:t>
                      </a:r>
                      <a:endParaRPr sz="1800" dirty="0">
                        <a:latin typeface="HelveticaNeueLT Std"/>
                      </a:endParaRPr>
                    </a:p>
                  </a:txBody>
                  <a:tcPr anchor="ctr"/>
                </a:tc>
                <a:tc>
                  <a:txBody>
                    <a:bodyPr/>
                    <a:lstStyle/>
                    <a:p>
                      <a:pPr algn="ctr">
                        <a:lnSpc>
                          <a:spcPct val="100000"/>
                        </a:lnSpc>
                      </a:pPr>
                      <a:r>
                        <a:rPr lang="en-US" sz="2100" b="1" dirty="0" smtClean="0">
                          <a:latin typeface="HelveticaNeueLT Std"/>
                        </a:rPr>
                        <a:t>PEOPLE</a:t>
                      </a:r>
                      <a:endParaRPr sz="2100" b="1" dirty="0">
                        <a:latin typeface="HelveticaNeueLT Std"/>
                      </a:endParaRPr>
                    </a:p>
                  </a:txBody>
                  <a:tcPr anchor="ctr"/>
                </a:tc>
                <a:tc>
                  <a:txBody>
                    <a:bodyPr/>
                    <a:lstStyle/>
                    <a:p>
                      <a:pPr algn="l">
                        <a:lnSpc>
                          <a:spcPct val="100000"/>
                        </a:lnSpc>
                      </a:pPr>
                      <a:r>
                        <a:rPr lang="en-US" sz="1800" dirty="0" smtClean="0">
                          <a:solidFill>
                            <a:srgbClr val="000000"/>
                          </a:solidFill>
                          <a:latin typeface="HelveticaNeueLT Std"/>
                        </a:rPr>
                        <a:t>Only Victim type</a:t>
                      </a:r>
                      <a:r>
                        <a:rPr lang="en-US" sz="1800" baseline="0" dirty="0" smtClean="0">
                          <a:solidFill>
                            <a:srgbClr val="000000"/>
                          </a:solidFill>
                          <a:latin typeface="HelveticaNeueLT Std"/>
                        </a:rPr>
                        <a:t> framed</a:t>
                      </a:r>
                      <a:endParaRPr sz="1800" dirty="0">
                        <a:latin typeface="HelveticaNeueLT Std"/>
                      </a:endParaRPr>
                    </a:p>
                  </a:txBody>
                  <a:tcPr anchor="ctr"/>
                </a:tc>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extShape 1"/>
          <p:cNvSpPr txBox="1"/>
          <p:nvPr/>
        </p:nvSpPr>
        <p:spPr>
          <a:xfrm>
            <a:off x="457200" y="457200"/>
            <a:ext cx="8229240" cy="6171840"/>
          </a:xfrm>
          <a:prstGeom prst="rect">
            <a:avLst/>
          </a:prstGeom>
        </p:spPr>
        <p:txBody>
          <a:bodyPr/>
          <a:lstStyle/>
          <a:p>
            <a:pPr algn="ctr">
              <a:lnSpc>
                <a:spcPct val="100000"/>
              </a:lnSpc>
            </a:pPr>
            <a:endParaRPr dirty="0"/>
          </a:p>
          <a:p>
            <a:pPr algn="ctr">
              <a:lnSpc>
                <a:spcPct val="100000"/>
              </a:lnSpc>
            </a:pPr>
            <a:endParaRPr dirty="0"/>
          </a:p>
          <a:p>
            <a:pPr algn="ctr">
              <a:lnSpc>
                <a:spcPct val="100000"/>
              </a:lnSpc>
            </a:pPr>
            <a:endParaRPr dirty="0"/>
          </a:p>
          <a:p>
            <a:pPr algn="ctr">
              <a:lnSpc>
                <a:spcPct val="100000"/>
              </a:lnSpc>
            </a:pPr>
            <a:r>
              <a:rPr lang="en-US" sz="2800" dirty="0">
                <a:solidFill>
                  <a:srgbClr val="000000"/>
                </a:solidFill>
                <a:latin typeface="HelveticaNeueLT Std"/>
                <a:ea typeface="HelveticaNeueLT Std"/>
              </a:rPr>
              <a:t>Thank you!</a:t>
            </a:r>
            <a:endParaRPr dirty="0">
              <a:latin typeface="HelveticaNeueLT Std"/>
            </a:endParaRPr>
          </a:p>
          <a:p>
            <a:pPr algn="ctr">
              <a:lnSpc>
                <a:spcPct val="100000"/>
              </a:lnSpc>
            </a:pPr>
            <a:endParaRPr dirty="0">
              <a:latin typeface="HelveticaNeueLT Std"/>
            </a:endParaRPr>
          </a:p>
          <a:p>
            <a:pPr algn="ctr">
              <a:lnSpc>
                <a:spcPct val="100000"/>
              </a:lnSpc>
            </a:pPr>
            <a:endParaRPr dirty="0">
              <a:latin typeface="HelveticaNeueLT Std"/>
            </a:endParaRPr>
          </a:p>
          <a:p>
            <a:pPr algn="ctr"/>
            <a:r>
              <a:rPr lang="en-US" sz="2800" dirty="0" smtClean="0">
                <a:solidFill>
                  <a:srgbClr val="000000"/>
                </a:solidFill>
                <a:latin typeface="HelveticaNeueLT Std"/>
                <a:ea typeface="HelveticaNeueLT Std"/>
              </a:rPr>
              <a:t>Kristin Olofsson – Kristin.Olofsson@ucdenver.edu </a:t>
            </a:r>
            <a:endParaRPr lang="en-US" sz="2800" dirty="0" smtClean="0">
              <a:latin typeface="HelveticaNeueLT Std"/>
            </a:endParaRPr>
          </a:p>
          <a:p>
            <a:pPr algn="ctr">
              <a:lnSpc>
                <a:spcPct val="100000"/>
              </a:lnSpc>
            </a:pPr>
            <a:r>
              <a:rPr lang="en-US" sz="2800" dirty="0" smtClean="0">
                <a:solidFill>
                  <a:srgbClr val="000000"/>
                </a:solidFill>
                <a:latin typeface="HelveticaNeueLT Std"/>
                <a:ea typeface="HelveticaNeueLT Std"/>
              </a:rPr>
              <a:t>JC </a:t>
            </a:r>
            <a:r>
              <a:rPr lang="en-US" sz="2800" dirty="0">
                <a:solidFill>
                  <a:srgbClr val="000000"/>
                </a:solidFill>
                <a:latin typeface="HelveticaNeueLT Std"/>
                <a:ea typeface="HelveticaNeueLT Std"/>
              </a:rPr>
              <a:t>Martel - </a:t>
            </a:r>
            <a:r>
              <a:rPr lang="en-US" sz="2800" dirty="0" smtClean="0">
                <a:solidFill>
                  <a:srgbClr val="000000"/>
                </a:solidFill>
                <a:latin typeface="HelveticaNeueLT Std"/>
                <a:ea typeface="HelveticaNeueLT Std"/>
              </a:rPr>
              <a:t>JC.Martel@ucdenver.edu</a:t>
            </a:r>
            <a:endParaRPr dirty="0">
              <a:latin typeface="HelveticaNeueLT Std"/>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 name="TextShape 1"/>
          <p:cNvSpPr txBox="1"/>
          <p:nvPr/>
        </p:nvSpPr>
        <p:spPr>
          <a:xfrm>
            <a:off x="457200" y="274680"/>
            <a:ext cx="8229240" cy="1142640"/>
          </a:xfrm>
          <a:prstGeom prst="rect">
            <a:avLst/>
          </a:prstGeom>
        </p:spPr>
        <p:txBody>
          <a:bodyPr anchor="ctr"/>
          <a:lstStyle/>
          <a:p>
            <a:pPr>
              <a:lnSpc>
                <a:spcPct val="100000"/>
              </a:lnSpc>
            </a:pPr>
            <a:r>
              <a:rPr lang="en-US" sz="4000" dirty="0" smtClean="0">
                <a:solidFill>
                  <a:srgbClr val="000000"/>
                </a:solidFill>
                <a:latin typeface="HelveticaNeueLT Std"/>
                <a:ea typeface="HelveticaNeueLT Std"/>
              </a:rPr>
              <a:t>Future Research </a:t>
            </a:r>
            <a:r>
              <a:rPr lang="en-US" sz="4000" dirty="0">
                <a:solidFill>
                  <a:srgbClr val="000000"/>
                </a:solidFill>
                <a:latin typeface="HelveticaNeueLT Std"/>
                <a:ea typeface="HelveticaNeueLT Std"/>
              </a:rPr>
              <a:t>Plans</a:t>
            </a:r>
            <a:endParaRPr dirty="0"/>
          </a:p>
        </p:txBody>
      </p:sp>
      <p:sp>
        <p:nvSpPr>
          <p:cNvPr id="106" name="TextShape 2"/>
          <p:cNvSpPr txBox="1"/>
          <p:nvPr/>
        </p:nvSpPr>
        <p:spPr>
          <a:xfrm>
            <a:off x="457200" y="1600200"/>
            <a:ext cx="8229240" cy="3733560"/>
          </a:xfrm>
          <a:prstGeom prst="rect">
            <a:avLst/>
          </a:prstGeom>
        </p:spPr>
        <p:txBody>
          <a:bodyPr/>
          <a:lstStyle/>
          <a:p>
            <a:pPr>
              <a:lnSpc>
                <a:spcPct val="100000"/>
              </a:lnSpc>
              <a:buFont typeface="Arial"/>
              <a:buChar char="•"/>
            </a:pPr>
            <a:r>
              <a:rPr lang="en-US" sz="2800" dirty="0">
                <a:latin typeface="HelveticaNeueLT Std"/>
                <a:ea typeface="HelveticaNeueLT Std"/>
              </a:rPr>
              <a:t>Increase NPF sample size using </a:t>
            </a:r>
            <a:r>
              <a:rPr lang="en-US" sz="2800" dirty="0" smtClean="0">
                <a:latin typeface="HelveticaNeueLT Std"/>
                <a:ea typeface="HelveticaNeueLT Std"/>
              </a:rPr>
              <a:t>WebCrawler</a:t>
            </a:r>
          </a:p>
          <a:p>
            <a:pPr>
              <a:lnSpc>
                <a:spcPct val="100000"/>
              </a:lnSpc>
              <a:buFont typeface="Arial"/>
              <a:buChar char="•"/>
            </a:pPr>
            <a:endParaRPr dirty="0"/>
          </a:p>
          <a:p>
            <a:pPr>
              <a:lnSpc>
                <a:spcPct val="100000"/>
              </a:lnSpc>
              <a:buFont typeface="Arial"/>
              <a:buChar char="•"/>
            </a:pPr>
            <a:r>
              <a:rPr lang="en-US" sz="2800" dirty="0">
                <a:latin typeface="HelveticaNeueLT Std"/>
                <a:ea typeface="HelveticaNeueLT Std"/>
              </a:rPr>
              <a:t>Develop interview protocol for return trip to </a:t>
            </a:r>
            <a:r>
              <a:rPr lang="en-US" sz="2800" dirty="0" smtClean="0">
                <a:latin typeface="HelveticaNeueLT Std"/>
                <a:ea typeface="HelveticaNeueLT Std"/>
              </a:rPr>
              <a:t>India</a:t>
            </a:r>
          </a:p>
          <a:p>
            <a:pPr>
              <a:lnSpc>
                <a:spcPct val="100000"/>
              </a:lnSpc>
              <a:buFont typeface="Arial"/>
              <a:buChar char="•"/>
            </a:pPr>
            <a:endParaRPr dirty="0"/>
          </a:p>
          <a:p>
            <a:pPr>
              <a:lnSpc>
                <a:spcPct val="100000"/>
              </a:lnSpc>
              <a:buFont typeface="Arial"/>
              <a:buChar char="•"/>
            </a:pPr>
            <a:r>
              <a:rPr lang="en-US" sz="2800" dirty="0">
                <a:latin typeface="HelveticaNeueLT Std"/>
                <a:ea typeface="HelveticaNeueLT Std"/>
              </a:rPr>
              <a:t>Analyze solutions </a:t>
            </a:r>
            <a:r>
              <a:rPr lang="en-US" sz="2800" dirty="0" smtClean="0">
                <a:latin typeface="HelveticaNeueLT Std"/>
                <a:ea typeface="HelveticaNeueLT Std"/>
              </a:rPr>
              <a:t>in-depth</a:t>
            </a:r>
          </a:p>
          <a:p>
            <a:pPr>
              <a:lnSpc>
                <a:spcPct val="100000"/>
              </a:lnSpc>
              <a:buFont typeface="Arial"/>
              <a:buChar char="•"/>
            </a:pPr>
            <a:endParaRPr dirty="0"/>
          </a:p>
          <a:p>
            <a:pPr>
              <a:lnSpc>
                <a:spcPct val="100000"/>
              </a:lnSpc>
              <a:buFont typeface="Arial"/>
              <a:buChar char="•"/>
            </a:pPr>
            <a:r>
              <a:rPr lang="en-US" sz="2800" dirty="0">
                <a:latin typeface="HelveticaNeueLT Std"/>
                <a:ea typeface="HelveticaNeueLT Std"/>
              </a:rPr>
              <a:t>Compare Delhi, Beijing, Los Angeles</a:t>
            </a:r>
            <a:endParaRPr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 name="TextShape 1"/>
          <p:cNvSpPr txBox="1"/>
          <p:nvPr/>
        </p:nvSpPr>
        <p:spPr>
          <a:xfrm>
            <a:off x="457200" y="2014662"/>
            <a:ext cx="8229240" cy="4952520"/>
          </a:xfrm>
          <a:prstGeom prst="rect">
            <a:avLst/>
          </a:prstGeom>
        </p:spPr>
        <p:txBody>
          <a:bodyPr/>
          <a:lstStyle/>
          <a:p>
            <a:pPr>
              <a:lnSpc>
                <a:spcPct val="100000"/>
              </a:lnSpc>
            </a:pPr>
            <a:endParaRPr lang="en-US" dirty="0" smtClean="0"/>
          </a:p>
          <a:p>
            <a:pPr>
              <a:lnSpc>
                <a:spcPct val="100000"/>
              </a:lnSpc>
            </a:pPr>
            <a:endParaRPr dirty="0"/>
          </a:p>
        </p:txBody>
      </p:sp>
      <p:sp>
        <p:nvSpPr>
          <p:cNvPr id="3" name="TextShape 1"/>
          <p:cNvSpPr txBox="1"/>
          <p:nvPr/>
        </p:nvSpPr>
        <p:spPr>
          <a:xfrm>
            <a:off x="457200" y="193623"/>
            <a:ext cx="8229240" cy="780844"/>
          </a:xfrm>
          <a:prstGeom prst="rect">
            <a:avLst/>
          </a:prstGeom>
        </p:spPr>
        <p:txBody>
          <a:bodyPr anchor="ctr"/>
          <a:lstStyle/>
          <a:p>
            <a:pPr algn="ctr">
              <a:lnSpc>
                <a:spcPct val="100000"/>
              </a:lnSpc>
            </a:pPr>
            <a:r>
              <a:rPr lang="en-US" sz="3800" dirty="0" smtClean="0">
                <a:latin typeface="HelveticaNeueLT Std"/>
              </a:rPr>
              <a:t>Research</a:t>
            </a:r>
            <a:r>
              <a:rPr lang="en-US" sz="3800" dirty="0" smtClean="0"/>
              <a:t> Question</a:t>
            </a:r>
            <a:endParaRPr sz="3800" dirty="0"/>
          </a:p>
        </p:txBody>
      </p:sp>
      <p:pic>
        <p:nvPicPr>
          <p:cNvPr id="4" name="Picture 3"/>
          <p:cNvPicPr/>
          <p:nvPr/>
        </p:nvPicPr>
        <p:blipFill>
          <a:blip r:embed="rId3"/>
          <a:stretch>
            <a:fillRect/>
          </a:stretch>
        </p:blipFill>
        <p:spPr>
          <a:xfrm>
            <a:off x="5858533" y="2753105"/>
            <a:ext cx="2652075" cy="3728101"/>
          </a:xfrm>
          <a:prstGeom prst="rect">
            <a:avLst/>
          </a:prstGeom>
          <a:ln>
            <a:noFill/>
          </a:ln>
        </p:spPr>
      </p:pic>
      <p:sp>
        <p:nvSpPr>
          <p:cNvPr id="5" name="TextBox 4"/>
          <p:cNvSpPr txBox="1"/>
          <p:nvPr/>
        </p:nvSpPr>
        <p:spPr>
          <a:xfrm>
            <a:off x="457200" y="2240229"/>
            <a:ext cx="6727371" cy="3693319"/>
          </a:xfrm>
          <a:prstGeom prst="rect">
            <a:avLst/>
          </a:prstGeom>
          <a:noFill/>
        </p:spPr>
        <p:txBody>
          <a:bodyPr wrap="square" rtlCol="0">
            <a:spAutoFit/>
          </a:bodyPr>
          <a:lstStyle/>
          <a:p>
            <a:r>
              <a:rPr lang="en-US" sz="2600" dirty="0" smtClean="0">
                <a:latin typeface="HelveticaNeueLT Std"/>
              </a:rPr>
              <a:t>Why study the issue of air pollution in Delhi?</a:t>
            </a:r>
          </a:p>
          <a:p>
            <a:pPr marL="457200" indent="-457200">
              <a:buFont typeface="Arial" panose="020B0604020202020204" pitchFamily="34" charset="0"/>
              <a:buChar char="•"/>
            </a:pPr>
            <a:endParaRPr lang="en-US" sz="2600" dirty="0" smtClean="0">
              <a:latin typeface="HelveticaNeueLT Std"/>
            </a:endParaRPr>
          </a:p>
          <a:p>
            <a:pPr marL="457200" indent="-457200">
              <a:buFont typeface="Arial" panose="020B0604020202020204" pitchFamily="34" charset="0"/>
              <a:buChar char="•"/>
            </a:pPr>
            <a:r>
              <a:rPr lang="en-US" sz="2600" dirty="0" smtClean="0">
                <a:latin typeface="HelveticaNeueLT Std"/>
              </a:rPr>
              <a:t>Complex </a:t>
            </a:r>
            <a:r>
              <a:rPr lang="en-US" sz="2600" dirty="0" smtClean="0">
                <a:latin typeface="HelveticaNeueLT Std"/>
              </a:rPr>
              <a:t>challenges</a:t>
            </a:r>
          </a:p>
          <a:p>
            <a:pPr marL="457200" indent="-457200">
              <a:buFont typeface="Arial" panose="020B0604020202020204" pitchFamily="34" charset="0"/>
              <a:buChar char="•"/>
            </a:pPr>
            <a:endParaRPr lang="en-US" sz="2600" dirty="0" smtClean="0">
              <a:latin typeface="HelveticaNeueLT Std"/>
            </a:endParaRPr>
          </a:p>
          <a:p>
            <a:pPr marL="457200" indent="-457200">
              <a:buFont typeface="Arial" panose="020B0604020202020204" pitchFamily="34" charset="0"/>
              <a:buChar char="•"/>
            </a:pPr>
            <a:r>
              <a:rPr lang="en-US" sz="2600" dirty="0" smtClean="0">
                <a:latin typeface="HelveticaNeueLT Std"/>
              </a:rPr>
              <a:t>Urban sustainability</a:t>
            </a:r>
          </a:p>
          <a:p>
            <a:pPr marL="457200" indent="-457200">
              <a:buFont typeface="Arial" panose="020B0604020202020204" pitchFamily="34" charset="0"/>
              <a:buChar char="•"/>
            </a:pPr>
            <a:endParaRPr lang="en-US" sz="2600" dirty="0" smtClean="0">
              <a:latin typeface="HelveticaNeueLT Std"/>
            </a:endParaRPr>
          </a:p>
          <a:p>
            <a:pPr marL="457200" indent="-457200">
              <a:buFont typeface="Arial" panose="020B0604020202020204" pitchFamily="34" charset="0"/>
              <a:buChar char="•"/>
            </a:pPr>
            <a:r>
              <a:rPr lang="en-US" sz="2600" dirty="0" smtClean="0">
                <a:latin typeface="HelveticaNeueLT Std"/>
              </a:rPr>
              <a:t>Policymakers’ priorities</a:t>
            </a:r>
            <a:endParaRPr lang="en-US" sz="2600" dirty="0">
              <a:latin typeface="HelveticaNeueLT Std"/>
            </a:endParaRPr>
          </a:p>
          <a:p>
            <a:pPr marL="457200" indent="-457200">
              <a:buFont typeface="Arial" panose="020B0604020202020204" pitchFamily="34" charset="0"/>
              <a:buChar char="•"/>
            </a:pPr>
            <a:endParaRPr lang="en-US" sz="2600" dirty="0" smtClean="0">
              <a:latin typeface="HelveticaNeueLT Std"/>
            </a:endParaRPr>
          </a:p>
          <a:p>
            <a:pPr marL="457200" indent="-457200">
              <a:buFont typeface="Arial" panose="020B0604020202020204" pitchFamily="34" charset="0"/>
              <a:buChar char="•"/>
            </a:pPr>
            <a:r>
              <a:rPr lang="en-US" sz="2600" dirty="0" smtClean="0">
                <a:latin typeface="HelveticaNeueLT Std"/>
              </a:rPr>
              <a:t>Lend meaning to state action</a:t>
            </a:r>
          </a:p>
        </p:txBody>
      </p:sp>
      <p:sp>
        <p:nvSpPr>
          <p:cNvPr id="2" name="TextBox 1"/>
          <p:cNvSpPr txBox="1"/>
          <p:nvPr/>
        </p:nvSpPr>
        <p:spPr>
          <a:xfrm>
            <a:off x="115910" y="974467"/>
            <a:ext cx="8886422" cy="1292662"/>
          </a:xfrm>
          <a:prstGeom prst="rect">
            <a:avLst/>
          </a:prstGeom>
          <a:noFill/>
        </p:spPr>
        <p:txBody>
          <a:bodyPr wrap="square" rtlCol="0">
            <a:spAutoFit/>
          </a:bodyPr>
          <a:lstStyle/>
          <a:p>
            <a:pPr algn="ctr"/>
            <a:r>
              <a:rPr lang="en-US" sz="3000" dirty="0">
                <a:solidFill>
                  <a:srgbClr val="FF0000"/>
                </a:solidFill>
                <a:latin typeface="HelveticaNeueLT Std"/>
              </a:rPr>
              <a:t>How is the air pollution issue in Delhi being framed by mass media and nonprofit organizations?</a:t>
            </a:r>
          </a:p>
          <a:p>
            <a:pPr algn="ctr"/>
            <a:endParaRPr lang="en-US" dirty="0"/>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 name="TextShape 1"/>
          <p:cNvSpPr txBox="1"/>
          <p:nvPr/>
        </p:nvSpPr>
        <p:spPr>
          <a:xfrm>
            <a:off x="457200" y="274680"/>
            <a:ext cx="8229240" cy="1142640"/>
          </a:xfrm>
          <a:prstGeom prst="rect">
            <a:avLst/>
          </a:prstGeom>
        </p:spPr>
        <p:txBody>
          <a:bodyPr anchor="ctr"/>
          <a:lstStyle/>
          <a:p>
            <a:pPr algn="ctr">
              <a:lnSpc>
                <a:spcPct val="100000"/>
              </a:lnSpc>
            </a:pPr>
            <a:r>
              <a:rPr lang="en-US" sz="3800" dirty="0" smtClean="0">
                <a:solidFill>
                  <a:srgbClr val="000000"/>
                </a:solidFill>
                <a:latin typeface="HelveticaNeueLT Std"/>
                <a:ea typeface="HelveticaNeueLT Std"/>
              </a:rPr>
              <a:t>Complementary </a:t>
            </a:r>
            <a:r>
              <a:rPr lang="en-US" sz="3800" dirty="0" smtClean="0">
                <a:solidFill>
                  <a:srgbClr val="000000"/>
                </a:solidFill>
                <a:latin typeface="HelveticaNeueLT Std"/>
                <a:ea typeface="HelveticaNeueLT Std"/>
              </a:rPr>
              <a:t>Methods </a:t>
            </a:r>
            <a:endParaRPr sz="3800" dirty="0"/>
          </a:p>
        </p:txBody>
      </p:sp>
      <p:sp>
        <p:nvSpPr>
          <p:cNvPr id="93" name="TextShape 2"/>
          <p:cNvSpPr txBox="1"/>
          <p:nvPr/>
        </p:nvSpPr>
        <p:spPr>
          <a:xfrm>
            <a:off x="457200" y="1447920"/>
            <a:ext cx="8229240" cy="1469451"/>
          </a:xfrm>
          <a:prstGeom prst="rect">
            <a:avLst/>
          </a:prstGeom>
        </p:spPr>
        <p:txBody>
          <a:bodyPr/>
          <a:lstStyle/>
          <a:p>
            <a:pPr>
              <a:lnSpc>
                <a:spcPct val="100000"/>
              </a:lnSpc>
            </a:pPr>
            <a:r>
              <a:rPr lang="en-US" sz="2800" b="1" dirty="0" smtClean="0">
                <a:latin typeface="HelveticaNeueLT Std"/>
                <a:ea typeface="HelveticaNeueLT Std"/>
              </a:rPr>
              <a:t>Mass Media</a:t>
            </a:r>
            <a:r>
              <a:rPr lang="en-US" sz="2800" dirty="0" smtClean="0">
                <a:latin typeface="HelveticaNeueLT Std"/>
                <a:ea typeface="HelveticaNeueLT Std"/>
              </a:rPr>
              <a:t>: Inductive approach using automated text coding of news media coverage</a:t>
            </a:r>
          </a:p>
          <a:p>
            <a:pPr marL="914400" lvl="1" indent="-457200">
              <a:buFont typeface="Arial" panose="020B0604020202020204" pitchFamily="34" charset="0"/>
              <a:buChar char="•"/>
            </a:pPr>
            <a:r>
              <a:rPr lang="en-US" sz="2200" dirty="0" smtClean="0">
                <a:latin typeface="HelveticaNeueLT Std"/>
                <a:ea typeface="HelveticaNeueLT Std"/>
              </a:rPr>
              <a:t>AutoMap</a:t>
            </a:r>
          </a:p>
          <a:p>
            <a:pPr>
              <a:lnSpc>
                <a:spcPct val="100000"/>
              </a:lnSpc>
            </a:pPr>
            <a:endParaRPr lang="en-US" sz="2800" dirty="0" smtClean="0">
              <a:latin typeface="HelveticaNeueLT Std"/>
              <a:ea typeface="HelveticaNeueLT Std"/>
            </a:endParaRPr>
          </a:p>
          <a:p>
            <a:pPr>
              <a:lnSpc>
                <a:spcPct val="100000"/>
              </a:lnSpc>
            </a:pPr>
            <a:r>
              <a:rPr lang="en-US" sz="2800" dirty="0" smtClean="0">
                <a:latin typeface="HelveticaNeueLT Std"/>
                <a:ea typeface="HelveticaNeueLT Std"/>
              </a:rPr>
              <a:t> </a:t>
            </a:r>
            <a:endParaRPr dirty="0" smtClean="0"/>
          </a:p>
          <a:p>
            <a:pPr>
              <a:lnSpc>
                <a:spcPct val="100000"/>
              </a:lnSpc>
            </a:pPr>
            <a:endParaRPr dirty="0"/>
          </a:p>
          <a:p>
            <a:pPr>
              <a:lnSpc>
                <a:spcPct val="100000"/>
              </a:lnSpc>
            </a:pPr>
            <a:endParaRPr dirty="0"/>
          </a:p>
        </p:txBody>
      </p:sp>
      <p:pic>
        <p:nvPicPr>
          <p:cNvPr id="11" name="Picture 10"/>
          <p:cNvPicPr/>
          <p:nvPr/>
        </p:nvPicPr>
        <p:blipFill>
          <a:blip r:embed="rId3">
            <a:extLst>
              <a:ext uri="{28A0092B-C50C-407E-A947-70E740481C1C}">
                <a14:useLocalDpi xmlns:a14="http://schemas.microsoft.com/office/drawing/2010/main" val="0"/>
              </a:ext>
            </a:extLst>
          </a:blip>
          <a:srcRect/>
          <a:stretch>
            <a:fillRect/>
          </a:stretch>
        </p:blipFill>
        <p:spPr bwMode="auto">
          <a:xfrm>
            <a:off x="1589314" y="2947971"/>
            <a:ext cx="6466114" cy="3075334"/>
          </a:xfrm>
          <a:prstGeom prst="rect">
            <a:avLst/>
          </a:prstGeom>
          <a:noFill/>
          <a:ln>
            <a:noFill/>
          </a:ln>
        </p:spPr>
      </p:pic>
      <p:pic>
        <p:nvPicPr>
          <p:cNvPr id="12" name="Picture 11"/>
          <p:cNvPicPr/>
          <p:nvPr/>
        </p:nvPicPr>
        <p:blipFill rotWithShape="1">
          <a:blip r:embed="rId4">
            <a:extLst>
              <a:ext uri="{28A0092B-C50C-407E-A947-70E740481C1C}">
                <a14:useLocalDpi xmlns:a14="http://schemas.microsoft.com/office/drawing/2010/main" val="0"/>
              </a:ext>
            </a:extLst>
          </a:blip>
          <a:srcRect b="55453"/>
          <a:stretch/>
        </p:blipFill>
        <p:spPr bwMode="auto">
          <a:xfrm>
            <a:off x="3918677" y="2360542"/>
            <a:ext cx="4404453" cy="4250192"/>
          </a:xfrm>
          <a:prstGeom prst="rect">
            <a:avLst/>
          </a:prstGeom>
          <a:noFill/>
          <a:ln>
            <a:noFill/>
          </a:ln>
        </p:spPr>
      </p:pic>
      <p:sp>
        <p:nvSpPr>
          <p:cNvPr id="13" name="TextShape 2"/>
          <p:cNvSpPr txBox="1"/>
          <p:nvPr/>
        </p:nvSpPr>
        <p:spPr>
          <a:xfrm>
            <a:off x="457200" y="3015824"/>
            <a:ext cx="8229240" cy="2688290"/>
          </a:xfrm>
          <a:prstGeom prst="rect">
            <a:avLst/>
          </a:prstGeom>
        </p:spPr>
        <p:txBody>
          <a:bodyPr/>
          <a:lstStyle/>
          <a:p>
            <a:pPr>
              <a:lnSpc>
                <a:spcPct val="100000"/>
              </a:lnSpc>
            </a:pPr>
            <a:r>
              <a:rPr lang="en-US" sz="2800" b="1" dirty="0" smtClean="0">
                <a:latin typeface="HelveticaNeueLT Std"/>
                <a:ea typeface="HelveticaNeueLT Std"/>
              </a:rPr>
              <a:t>Nonprofit Organizations: </a:t>
            </a:r>
            <a:r>
              <a:rPr lang="en-US" sz="2800" dirty="0" smtClean="0">
                <a:latin typeface="HelveticaNeueLT Std"/>
                <a:ea typeface="HelveticaNeueLT Std"/>
              </a:rPr>
              <a:t>Deductive approach </a:t>
            </a:r>
            <a:r>
              <a:rPr lang="en-US" sz="2800" dirty="0" smtClean="0">
                <a:latin typeface="HelveticaNeueLT Std"/>
                <a:ea typeface="HelveticaNeueLT Std"/>
              </a:rPr>
              <a:t>using narrative analysis that focuses on the stories told via online documents from nonprofit organizations</a:t>
            </a:r>
          </a:p>
          <a:p>
            <a:pPr marL="914400" lvl="1" indent="-457200">
              <a:buFont typeface="Arial" panose="020B0604020202020204" pitchFamily="34" charset="0"/>
              <a:buChar char="•"/>
            </a:pPr>
            <a:r>
              <a:rPr lang="en-US" sz="2200" dirty="0" smtClean="0">
                <a:latin typeface="HelveticaNeueLT Std"/>
              </a:rPr>
              <a:t>Narrative Policy Framework</a:t>
            </a:r>
            <a:endParaRPr lang="en-US" sz="2200" dirty="0" smtClean="0">
              <a:latin typeface="HelveticaNeueLT Std"/>
            </a:endParaRPr>
          </a:p>
          <a:p>
            <a:pPr marL="914400" lvl="1" indent="-457200">
              <a:buFont typeface="Arial" panose="020B0604020202020204" pitchFamily="34" charset="0"/>
              <a:buChar char="•"/>
            </a:pPr>
            <a:r>
              <a:rPr lang="en-US" sz="2200" dirty="0" smtClean="0">
                <a:latin typeface="HelveticaNeueLT Std"/>
              </a:rPr>
              <a:t>NVIVO</a:t>
            </a:r>
          </a:p>
          <a:p>
            <a:pPr marL="914400" lvl="1" indent="-457200">
              <a:buFont typeface="Arial" panose="020B0604020202020204" pitchFamily="34" charset="0"/>
              <a:buChar char="•"/>
            </a:pPr>
            <a:r>
              <a:rPr lang="en-US" sz="2200" dirty="0" err="1" smtClean="0">
                <a:latin typeface="HelveticaNeueLT Std"/>
              </a:rPr>
              <a:t>Intercoder</a:t>
            </a:r>
            <a:r>
              <a:rPr lang="en-US" sz="2200" dirty="0" smtClean="0">
                <a:latin typeface="HelveticaNeueLT Std"/>
              </a:rPr>
              <a:t> </a:t>
            </a:r>
            <a:r>
              <a:rPr lang="en-US" sz="2200" dirty="0" smtClean="0">
                <a:latin typeface="HelveticaNeueLT Std"/>
              </a:rPr>
              <a:t>reliability</a:t>
            </a:r>
            <a:endParaRPr sz="2200" dirty="0" smtClean="0">
              <a:latin typeface="HelveticaNeueLT Std"/>
            </a:endParaRPr>
          </a:p>
          <a:p>
            <a:pPr>
              <a:lnSpc>
                <a:spcPct val="100000"/>
              </a:lnSpc>
            </a:pPr>
            <a:r>
              <a:rPr lang="en-US" sz="2800" dirty="0" smtClean="0">
                <a:latin typeface="HelveticaNeueLT Std"/>
                <a:ea typeface="HelveticaNeueLT Std"/>
              </a:rPr>
              <a:t> </a:t>
            </a:r>
            <a:endParaRPr dirty="0" smtClean="0"/>
          </a:p>
          <a:p>
            <a:pPr>
              <a:lnSpc>
                <a:spcPct val="100000"/>
              </a:lnSpc>
            </a:pPr>
            <a:endParaRPr dirty="0"/>
          </a:p>
          <a:p>
            <a:pPr>
              <a:lnSpc>
                <a:spcPct val="100000"/>
              </a:lnSpc>
            </a:pPr>
            <a:endParaRPr dirty="0"/>
          </a:p>
        </p:txBody>
      </p:sp>
      <p:pic>
        <p:nvPicPr>
          <p:cNvPr id="14" name="Picture 13"/>
          <p:cNvPicPr/>
          <p:nvPr/>
        </p:nvPicPr>
        <p:blipFill rotWithShape="1">
          <a:blip r:embed="rId5">
            <a:extLst>
              <a:ext uri="{28A0092B-C50C-407E-A947-70E740481C1C}">
                <a14:useLocalDpi xmlns:a14="http://schemas.microsoft.com/office/drawing/2010/main" val="0"/>
              </a:ext>
            </a:extLst>
          </a:blip>
          <a:srcRect l="31663" t="33855" b="36590"/>
          <a:stretch/>
        </p:blipFill>
        <p:spPr bwMode="auto">
          <a:xfrm>
            <a:off x="5072743" y="4310744"/>
            <a:ext cx="4745811" cy="2398444"/>
          </a:xfrm>
          <a:prstGeom prst="rect">
            <a:avLst/>
          </a:prstGeom>
          <a:noFill/>
          <a:ln>
            <a:noFill/>
          </a:ln>
          <a:extLst>
            <a:ext uri="{53640926-AAD7-44D8-BBD7-CCE9431645EC}">
              <a14:shadowObscured xmlns:a14="http://schemas.microsoft.com/office/drawing/2010/main"/>
            </a:ext>
            <a:ext uri="{53640926-AAD7-44d8-BBD7-CCE9431645EC}">
              <a14:shadowObscure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380" y="2857500"/>
            <a:ext cx="8229240" cy="1143000"/>
          </a:xfrm>
        </p:spPr>
        <p:txBody>
          <a:bodyPr/>
          <a:lstStyle/>
          <a:p>
            <a:pPr algn="ctr"/>
            <a:r>
              <a:rPr lang="en-US" sz="3600" dirty="0" smtClean="0">
                <a:latin typeface="HelveticaNeueLT Std"/>
              </a:rPr>
              <a:t>Mass Media </a:t>
            </a:r>
            <a:endParaRPr lang="en-US" sz="3600" dirty="0">
              <a:latin typeface="HelveticaNeueLT Std"/>
            </a:endParaRPr>
          </a:p>
        </p:txBody>
      </p:sp>
    </p:spTree>
    <p:extLst>
      <p:ext uri="{BB962C8B-B14F-4D97-AF65-F5344CB8AC3E}">
        <p14:creationId xmlns:p14="http://schemas.microsoft.com/office/powerpoint/2010/main" val="27289338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 name="CustomShape 1"/>
          <p:cNvSpPr/>
          <p:nvPr/>
        </p:nvSpPr>
        <p:spPr>
          <a:xfrm>
            <a:off x="186120" y="201600"/>
            <a:ext cx="8790120" cy="579600"/>
          </a:xfrm>
          <a:prstGeom prst="rect">
            <a:avLst/>
          </a:prstGeom>
          <a:noFill/>
          <a:ln w="9360">
            <a:noFill/>
          </a:ln>
        </p:spPr>
        <p:txBody>
          <a:bodyPr wrap="none" anchor="ctr"/>
          <a:lstStyle/>
          <a:p>
            <a:pPr>
              <a:lnSpc>
                <a:spcPct val="100000"/>
              </a:lnSpc>
            </a:pPr>
            <a:r>
              <a:rPr lang="en-US" sz="3200" dirty="0">
                <a:solidFill>
                  <a:srgbClr val="000000"/>
                </a:solidFill>
                <a:latin typeface="HelveticaNeueLT Std"/>
              </a:rPr>
              <a:t>Concept Frequency Within Mass Media Sample</a:t>
            </a:r>
            <a:endParaRPr dirty="0">
              <a:latin typeface="HelveticaNeueLT Std"/>
            </a:endParaRPr>
          </a:p>
        </p:txBody>
      </p:sp>
      <p:pic>
        <p:nvPicPr>
          <p:cNvPr id="96" name="Picture 3"/>
          <p:cNvPicPr/>
          <p:nvPr/>
        </p:nvPicPr>
        <p:blipFill>
          <a:blip r:embed="rId3"/>
          <a:stretch>
            <a:fillRect/>
          </a:stretch>
        </p:blipFill>
        <p:spPr>
          <a:xfrm>
            <a:off x="186120" y="1132200"/>
            <a:ext cx="8762760" cy="5581800"/>
          </a:xfrm>
          <a:prstGeom prst="rect">
            <a:avLst/>
          </a:prstGeom>
          <a:ln>
            <a:noFill/>
          </a:ln>
        </p:spPr>
      </p:pic>
      <p:sp>
        <p:nvSpPr>
          <p:cNvPr id="2" name="Oval 1"/>
          <p:cNvSpPr/>
          <p:nvPr/>
        </p:nvSpPr>
        <p:spPr>
          <a:xfrm>
            <a:off x="0" y="1306371"/>
            <a:ext cx="1393371" cy="870857"/>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77262" y="5421085"/>
            <a:ext cx="1490280" cy="674914"/>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p:cTn id="2"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 name="CustomShape 1"/>
          <p:cNvSpPr/>
          <p:nvPr/>
        </p:nvSpPr>
        <p:spPr>
          <a:xfrm>
            <a:off x="695160" y="168480"/>
            <a:ext cx="7762680" cy="579600"/>
          </a:xfrm>
          <a:prstGeom prst="rect">
            <a:avLst/>
          </a:prstGeom>
          <a:noFill/>
          <a:ln w="9360">
            <a:noFill/>
          </a:ln>
        </p:spPr>
        <p:txBody>
          <a:bodyPr wrap="none" anchor="ctr"/>
          <a:lstStyle/>
          <a:p>
            <a:pPr algn="ctr">
              <a:lnSpc>
                <a:spcPct val="100000"/>
              </a:lnSpc>
            </a:pPr>
            <a:r>
              <a:rPr lang="en-US" sz="3200" dirty="0" smtClean="0">
                <a:solidFill>
                  <a:srgbClr val="000000"/>
                </a:solidFill>
                <a:latin typeface="HelveticaNeueLT Std"/>
              </a:rPr>
              <a:t>Relationships Between Actors and Concepts</a:t>
            </a:r>
            <a:endParaRPr dirty="0">
              <a:latin typeface="HelveticaNeueLT Std"/>
            </a:endParaRPr>
          </a:p>
        </p:txBody>
      </p:sp>
      <p:pic>
        <p:nvPicPr>
          <p:cNvPr id="98" name="Picture 2"/>
          <p:cNvPicPr/>
          <p:nvPr/>
        </p:nvPicPr>
        <p:blipFill>
          <a:blip r:embed="rId3"/>
          <a:stretch>
            <a:fillRect/>
          </a:stretch>
        </p:blipFill>
        <p:spPr>
          <a:xfrm>
            <a:off x="228600" y="838080"/>
            <a:ext cx="5867400" cy="5475634"/>
          </a:xfrm>
          <a:prstGeom prst="rect">
            <a:avLst/>
          </a:prstGeom>
          <a:ln>
            <a:noFill/>
          </a:ln>
        </p:spPr>
      </p:pic>
      <p:sp>
        <p:nvSpPr>
          <p:cNvPr id="2" name="TextBox 1"/>
          <p:cNvSpPr txBox="1"/>
          <p:nvPr/>
        </p:nvSpPr>
        <p:spPr>
          <a:xfrm>
            <a:off x="6270171" y="838080"/>
            <a:ext cx="2547257" cy="6370975"/>
          </a:xfrm>
          <a:prstGeom prst="rect">
            <a:avLst/>
          </a:prstGeom>
          <a:noFill/>
        </p:spPr>
        <p:txBody>
          <a:bodyPr wrap="square" rtlCol="0">
            <a:spAutoFit/>
          </a:bodyPr>
          <a:lstStyle/>
          <a:p>
            <a:r>
              <a:rPr lang="en-US" sz="2800" b="1" dirty="0" smtClean="0">
                <a:latin typeface="HelveticaNeueLT Std"/>
              </a:rPr>
              <a:t>Key Findings</a:t>
            </a:r>
          </a:p>
          <a:p>
            <a:endParaRPr lang="en-US" sz="2800" dirty="0" smtClean="0">
              <a:latin typeface="HelveticaNeueLT Std"/>
            </a:endParaRPr>
          </a:p>
          <a:p>
            <a:pPr marL="285750" indent="-285750">
              <a:buFont typeface="Arial" panose="020B0604020202020204" pitchFamily="34" charset="0"/>
              <a:buChar char="•"/>
            </a:pPr>
            <a:r>
              <a:rPr lang="en-US" sz="2000" dirty="0" smtClean="0">
                <a:latin typeface="HelveticaNeueLT Std"/>
              </a:rPr>
              <a:t>Actors play different roles</a:t>
            </a:r>
          </a:p>
          <a:p>
            <a:pPr marL="285750" indent="-285750">
              <a:buFont typeface="Arial" panose="020B0604020202020204" pitchFamily="34" charset="0"/>
              <a:buChar char="•"/>
            </a:pPr>
            <a:endParaRPr lang="en-US" sz="2000" dirty="0">
              <a:latin typeface="HelveticaNeueLT Std"/>
            </a:endParaRPr>
          </a:p>
          <a:p>
            <a:pPr marL="285750" indent="-285750">
              <a:buFont typeface="Arial" panose="020B0604020202020204" pitchFamily="34" charset="0"/>
              <a:buChar char="•"/>
            </a:pPr>
            <a:r>
              <a:rPr lang="en-US" sz="2000" dirty="0" smtClean="0">
                <a:latin typeface="HelveticaNeueLT Std"/>
              </a:rPr>
              <a:t>Environment concepts co-occur most</a:t>
            </a:r>
          </a:p>
          <a:p>
            <a:pPr marL="285750" indent="-285750">
              <a:buFont typeface="Arial" panose="020B0604020202020204" pitchFamily="34" charset="0"/>
              <a:buChar char="•"/>
            </a:pPr>
            <a:endParaRPr lang="en-US" sz="2000" dirty="0">
              <a:latin typeface="HelveticaNeueLT Std"/>
            </a:endParaRPr>
          </a:p>
          <a:p>
            <a:pPr marL="285750" indent="-285750">
              <a:buFont typeface="Arial" panose="020B0604020202020204" pitchFamily="34" charset="0"/>
              <a:buChar char="•"/>
            </a:pPr>
            <a:r>
              <a:rPr lang="en-US" sz="2000" dirty="0" smtClean="0">
                <a:latin typeface="HelveticaNeueLT Std"/>
              </a:rPr>
              <a:t>University &amp; Research frame more scientific</a:t>
            </a:r>
          </a:p>
          <a:p>
            <a:pPr marL="285750" indent="-285750">
              <a:buFont typeface="Arial" panose="020B0604020202020204" pitchFamily="34" charset="0"/>
              <a:buChar char="•"/>
            </a:pPr>
            <a:endParaRPr lang="en-US" sz="2000" dirty="0">
              <a:latin typeface="HelveticaNeueLT Std"/>
            </a:endParaRPr>
          </a:p>
          <a:p>
            <a:pPr marL="285750" indent="-285750">
              <a:buFont typeface="Arial" panose="020B0604020202020204" pitchFamily="34" charset="0"/>
              <a:buChar char="•"/>
            </a:pPr>
            <a:r>
              <a:rPr lang="en-US" sz="2000" dirty="0" smtClean="0">
                <a:latin typeface="HelveticaNeueLT Std"/>
              </a:rPr>
              <a:t>Solutions not associated with Government</a:t>
            </a:r>
          </a:p>
          <a:p>
            <a:pPr marL="285750" indent="-285750">
              <a:buFont typeface="Arial" panose="020B0604020202020204" pitchFamily="34" charset="0"/>
              <a:buChar char="•"/>
            </a:pPr>
            <a:endParaRPr lang="en-US" sz="2400" dirty="0" smtClean="0">
              <a:latin typeface="HelveticaNeueLT Std"/>
            </a:endParaRPr>
          </a:p>
          <a:p>
            <a:pPr marL="285750" indent="-285750">
              <a:buFont typeface="Arial" panose="020B0604020202020204" pitchFamily="34" charset="0"/>
              <a:buChar char="•"/>
            </a:pPr>
            <a:endParaRPr lang="en-US" sz="2400" dirty="0">
              <a:latin typeface="HelveticaNeueLT Std"/>
            </a:endParaRPr>
          </a:p>
          <a:p>
            <a:pPr marL="285750" indent="-285750">
              <a:buFont typeface="Arial" panose="020B0604020202020204" pitchFamily="34" charset="0"/>
              <a:buChar char="•"/>
            </a:pPr>
            <a:endParaRPr lang="en-US" sz="2400" dirty="0" smtClean="0">
              <a:latin typeface="HelveticaNeueLT Std"/>
            </a:endParaRPr>
          </a:p>
        </p:txBody>
      </p:sp>
      <p:sp>
        <p:nvSpPr>
          <p:cNvPr id="3" name="TextBox 2"/>
          <p:cNvSpPr txBox="1"/>
          <p:nvPr/>
        </p:nvSpPr>
        <p:spPr>
          <a:xfrm>
            <a:off x="1953985" y="6313714"/>
            <a:ext cx="2416629" cy="369332"/>
          </a:xfrm>
          <a:prstGeom prst="rect">
            <a:avLst/>
          </a:prstGeom>
          <a:noFill/>
        </p:spPr>
        <p:txBody>
          <a:bodyPr wrap="square" rtlCol="0">
            <a:spAutoFit/>
          </a:bodyPr>
          <a:lstStyle/>
          <a:p>
            <a:pPr algn="ctr"/>
            <a:r>
              <a:rPr lang="en-US" dirty="0" smtClean="0"/>
              <a:t>Actor Type</a:t>
            </a: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380" y="2857500"/>
            <a:ext cx="8229240" cy="1143000"/>
          </a:xfrm>
        </p:spPr>
        <p:txBody>
          <a:bodyPr/>
          <a:lstStyle/>
          <a:p>
            <a:pPr algn="ctr"/>
            <a:r>
              <a:rPr lang="en-US" sz="3600" dirty="0" smtClean="0">
                <a:latin typeface="HelveticaNeueLT Std"/>
              </a:rPr>
              <a:t>Nonprofit Organizations</a:t>
            </a:r>
            <a:endParaRPr lang="en-US" sz="3600" dirty="0">
              <a:latin typeface="HelveticaNeueLT Std"/>
            </a:endParaRPr>
          </a:p>
        </p:txBody>
      </p:sp>
    </p:spTree>
    <p:extLst>
      <p:ext uri="{BB962C8B-B14F-4D97-AF65-F5344CB8AC3E}">
        <p14:creationId xmlns:p14="http://schemas.microsoft.com/office/powerpoint/2010/main" val="3808437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ustomShape 1"/>
          <p:cNvSpPr/>
          <p:nvPr/>
        </p:nvSpPr>
        <p:spPr>
          <a:xfrm>
            <a:off x="186120" y="264854"/>
            <a:ext cx="8790120" cy="579600"/>
          </a:xfrm>
          <a:prstGeom prst="rect">
            <a:avLst/>
          </a:prstGeom>
          <a:noFill/>
          <a:ln w="9360">
            <a:noFill/>
          </a:ln>
        </p:spPr>
        <p:txBody>
          <a:bodyPr wrap="none" anchor="ctr"/>
          <a:lstStyle/>
          <a:p>
            <a:pPr algn="ctr">
              <a:lnSpc>
                <a:spcPct val="100000"/>
              </a:lnSpc>
            </a:pPr>
            <a:r>
              <a:rPr lang="en-US" sz="3200" dirty="0" smtClean="0">
                <a:solidFill>
                  <a:srgbClr val="000000"/>
                </a:solidFill>
                <a:latin typeface="HelveticaNeueLT Std"/>
              </a:rPr>
              <a:t>Causes, Effects, and Solutions Portrayed </a:t>
            </a:r>
          </a:p>
        </p:txBody>
      </p:sp>
      <p:pic>
        <p:nvPicPr>
          <p:cNvPr id="6" name="Picture 5"/>
          <p:cNvPicPr>
            <a:picLocks noChangeAspect="1"/>
          </p:cNvPicPr>
          <p:nvPr/>
        </p:nvPicPr>
        <p:blipFill>
          <a:blip r:embed="rId3"/>
          <a:stretch>
            <a:fillRect/>
          </a:stretch>
        </p:blipFill>
        <p:spPr>
          <a:xfrm>
            <a:off x="1336439" y="1208196"/>
            <a:ext cx="6489481" cy="5327355"/>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stomShape 1"/>
          <p:cNvSpPr/>
          <p:nvPr/>
        </p:nvSpPr>
        <p:spPr>
          <a:xfrm>
            <a:off x="186120" y="264854"/>
            <a:ext cx="8790120" cy="579600"/>
          </a:xfrm>
          <a:prstGeom prst="rect">
            <a:avLst/>
          </a:prstGeom>
          <a:noFill/>
          <a:ln w="9360">
            <a:noFill/>
          </a:ln>
        </p:spPr>
        <p:txBody>
          <a:bodyPr wrap="none" anchor="ctr"/>
          <a:lstStyle/>
          <a:p>
            <a:pPr algn="ctr">
              <a:lnSpc>
                <a:spcPct val="100000"/>
              </a:lnSpc>
            </a:pPr>
            <a:r>
              <a:rPr lang="en-US" sz="3200" dirty="0" smtClean="0">
                <a:solidFill>
                  <a:srgbClr val="000000"/>
                </a:solidFill>
                <a:latin typeface="HelveticaNeueLT Std"/>
              </a:rPr>
              <a:t>Types of Actors </a:t>
            </a:r>
            <a:r>
              <a:rPr lang="en-US" sz="3200" dirty="0" smtClean="0">
                <a:solidFill>
                  <a:srgbClr val="000000"/>
                </a:solidFill>
                <a:latin typeface="HelveticaNeueLT Std"/>
              </a:rPr>
              <a:t>Portrayed</a:t>
            </a:r>
            <a:endParaRPr dirty="0">
              <a:latin typeface="HelveticaNeueLT Std"/>
            </a:endParaRPr>
          </a:p>
        </p:txBody>
      </p:sp>
      <p:pic>
        <p:nvPicPr>
          <p:cNvPr id="3"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1423470" y="1015635"/>
            <a:ext cx="6315420" cy="2881449"/>
          </a:xfrm>
          <a:prstGeom prst="rect">
            <a:avLst/>
          </a:prstGeom>
          <a:noFill/>
          <a:ln>
            <a:noFill/>
          </a:ln>
        </p:spPr>
      </p:pic>
      <p:sp>
        <p:nvSpPr>
          <p:cNvPr id="4" name="Rectangle 3"/>
          <p:cNvSpPr/>
          <p:nvPr/>
        </p:nvSpPr>
        <p:spPr>
          <a:xfrm>
            <a:off x="1423470" y="1567543"/>
            <a:ext cx="5717559" cy="28302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1423470" y="1901736"/>
            <a:ext cx="5717559" cy="53666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1423469" y="2743200"/>
            <a:ext cx="5717559" cy="283028"/>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p:cNvSpPr txBox="1"/>
          <p:nvPr/>
        </p:nvSpPr>
        <p:spPr>
          <a:xfrm>
            <a:off x="488151" y="3948249"/>
            <a:ext cx="8186057" cy="3077766"/>
          </a:xfrm>
          <a:prstGeom prst="rect">
            <a:avLst/>
          </a:prstGeom>
          <a:noFill/>
        </p:spPr>
        <p:txBody>
          <a:bodyPr wrap="square" rtlCol="0">
            <a:spAutoFit/>
          </a:bodyPr>
          <a:lstStyle/>
          <a:p>
            <a:r>
              <a:rPr lang="en-US" sz="2600" b="1" dirty="0" smtClean="0">
                <a:latin typeface="HelveticaNeueLT Std"/>
              </a:rPr>
              <a:t>Key Findings</a:t>
            </a:r>
          </a:p>
          <a:p>
            <a:endParaRPr lang="en-US" dirty="0">
              <a:latin typeface="HelveticaNeueLT Std"/>
            </a:endParaRPr>
          </a:p>
          <a:p>
            <a:pPr marL="285750" indent="-285750">
              <a:buFont typeface="Arial" panose="020B0604020202020204" pitchFamily="34" charset="0"/>
              <a:buChar char="•"/>
            </a:pPr>
            <a:r>
              <a:rPr lang="en-US" sz="2200" dirty="0" smtClean="0">
                <a:latin typeface="HelveticaNeueLT Std"/>
              </a:rPr>
              <a:t>Government is both a Hero and a Villain</a:t>
            </a:r>
          </a:p>
          <a:p>
            <a:pPr marL="285750" indent="-285750">
              <a:buFont typeface="Arial" panose="020B0604020202020204" pitchFamily="34" charset="0"/>
              <a:buChar char="•"/>
            </a:pPr>
            <a:endParaRPr lang="en-US" sz="2200" dirty="0">
              <a:latin typeface="HelveticaNeueLT Std"/>
            </a:endParaRPr>
          </a:p>
          <a:p>
            <a:pPr marL="285750" indent="-285750">
              <a:buFont typeface="Arial" panose="020B0604020202020204" pitchFamily="34" charset="0"/>
              <a:buChar char="•"/>
            </a:pPr>
            <a:r>
              <a:rPr lang="en-US" sz="2200" dirty="0" smtClean="0">
                <a:latin typeface="HelveticaNeueLT Std"/>
              </a:rPr>
              <a:t>Supreme Court and University &amp; Research Agencies are primarily Heroes</a:t>
            </a:r>
          </a:p>
          <a:p>
            <a:pPr marL="285750" indent="-285750">
              <a:buFont typeface="Arial" panose="020B0604020202020204" pitchFamily="34" charset="0"/>
              <a:buChar char="•"/>
            </a:pPr>
            <a:endParaRPr lang="en-US" sz="2200" dirty="0">
              <a:latin typeface="HelveticaNeueLT Std"/>
            </a:endParaRPr>
          </a:p>
          <a:p>
            <a:pPr marL="285750" indent="-285750">
              <a:buFont typeface="Arial" panose="020B0604020202020204" pitchFamily="34" charset="0"/>
              <a:buChar char="•"/>
            </a:pPr>
            <a:r>
              <a:rPr lang="en-US" sz="2200" dirty="0" smtClean="0">
                <a:latin typeface="HelveticaNeueLT Std"/>
              </a:rPr>
              <a:t>Wealthy People &amp; Car Owners are only </a:t>
            </a:r>
            <a:r>
              <a:rPr lang="en-US" sz="2200" dirty="0" smtClean="0">
                <a:latin typeface="HelveticaNeueLT Std"/>
              </a:rPr>
              <a:t>framed </a:t>
            </a:r>
            <a:r>
              <a:rPr lang="en-US" sz="2200" dirty="0" smtClean="0">
                <a:latin typeface="HelveticaNeueLT Std"/>
              </a:rPr>
              <a:t>as Villains</a:t>
            </a:r>
          </a:p>
          <a:p>
            <a:endParaRPr lang="en-US" dirty="0">
              <a:latin typeface="HelveticaNeueLT Std"/>
            </a:endParaRPr>
          </a:p>
        </p:txBody>
      </p:sp>
    </p:spTree>
    <p:extLst>
      <p:ext uri="{BB962C8B-B14F-4D97-AF65-F5344CB8AC3E}">
        <p14:creationId xmlns:p14="http://schemas.microsoft.com/office/powerpoint/2010/main" val="5137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1262</Words>
  <Application>Microsoft Office PowerPoint</Application>
  <PresentationFormat>On-screen Show (4:3)</PresentationFormat>
  <Paragraphs>153</Paragraphs>
  <Slides>13</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DejaVu Sans</vt:lpstr>
      <vt:lpstr>HelveticaNeueLT Std</vt:lpstr>
      <vt:lpstr>StarSymbol</vt:lpstr>
      <vt:lpstr>Office Theme</vt:lpstr>
      <vt:lpstr>Office Theme</vt:lpstr>
      <vt:lpstr>PowerPoint Presentation</vt:lpstr>
      <vt:lpstr>PowerPoint Presentation</vt:lpstr>
      <vt:lpstr>PowerPoint Presentation</vt:lpstr>
      <vt:lpstr>Mass Media </vt:lpstr>
      <vt:lpstr>PowerPoint Presentation</vt:lpstr>
      <vt:lpstr>PowerPoint Presentation</vt:lpstr>
      <vt:lpstr>Nonprofit Organizations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Olofsson</dc:creator>
  <cp:lastModifiedBy>Kristin Olofsson</cp:lastModifiedBy>
  <cp:revision>37</cp:revision>
  <dcterms:modified xsi:type="dcterms:W3CDTF">2014-05-22T22:03:14Z</dcterms:modified>
</cp:coreProperties>
</file>