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76" r:id="rId4"/>
    <p:sldId id="277" r:id="rId5"/>
    <p:sldId id="274" r:id="rId6"/>
    <p:sldId id="268" r:id="rId7"/>
    <p:sldId id="270" r:id="rId8"/>
    <p:sldId id="288" r:id="rId9"/>
    <p:sldId id="289" r:id="rId10"/>
    <p:sldId id="279" r:id="rId11"/>
    <p:sldId id="286" r:id="rId12"/>
    <p:sldId id="284" r:id="rId13"/>
    <p:sldId id="280" r:id="rId14"/>
    <p:sldId id="285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moil\Desktop\ESSAY%20Three\PEFA%20MOF%20TJK\PEFAindicatorsPFMprogreess\PFMprogressPEFAindicator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moil\Desktop\ESSAY%20Three\PEFA%20MOF%20TJK\PEFAindicatorsPFMprogreess\PFMprogressPEFAindicator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2996378924857"/>
          <c:y val="0.0683650631700728"/>
          <c:w val="0.481030791289978"/>
          <c:h val="0.839882445468619"/>
        </c:manualLayout>
      </c:layout>
      <c:radarChart>
        <c:radarStyle val="marker"/>
        <c:varyColors val="0"/>
        <c:ser>
          <c:idx val="0"/>
          <c:order val="0"/>
          <c:tx>
            <c:strRef>
              <c:f>Лист2!$B$238</c:f>
              <c:strCache>
                <c:ptCount val="1"/>
                <c:pt idx="0">
                  <c:v>ideal</c:v>
                </c:pt>
              </c:strCache>
            </c:strRef>
          </c:tx>
          <c:spPr>
            <a:ln w="44450"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</c:spPr>
          </c:marker>
          <c:cat>
            <c:strRef>
              <c:f>Лист2!$A$239:$A$245</c:f>
              <c:strCache>
                <c:ptCount val="7"/>
                <c:pt idx="0">
                  <c:v>I. Credibility of the budget</c:v>
                </c:pt>
                <c:pt idx="1">
                  <c:v>II. Comprehensiveness and transparency</c:v>
                </c:pt>
                <c:pt idx="2">
                  <c:v>III. Policy-Based Budgeting</c:v>
                </c:pt>
                <c:pt idx="3">
                  <c:v>IV. Predictability and control </c:v>
                </c:pt>
                <c:pt idx="4">
                  <c:v>V. Accounting, Recording and Кeporting</c:v>
                </c:pt>
                <c:pt idx="5">
                  <c:v>VI. External Control and Audit</c:v>
                </c:pt>
                <c:pt idx="6">
                  <c:v>VII. Practice with Donors</c:v>
                </c:pt>
              </c:strCache>
            </c:strRef>
          </c:cat>
          <c:val>
            <c:numRef>
              <c:f>Лист2!$B$239:$B$245</c:f>
              <c:numCache>
                <c:formatCode>0.00</c:formatCode>
                <c:ptCount val="7"/>
                <c:pt idx="0">
                  <c:v>4.0</c:v>
                </c:pt>
                <c:pt idx="1">
                  <c:v>4.0</c:v>
                </c:pt>
                <c:pt idx="2">
                  <c:v>4.0</c:v>
                </c:pt>
                <c:pt idx="3">
                  <c:v>4.0</c:v>
                </c:pt>
                <c:pt idx="4">
                  <c:v>4.0</c:v>
                </c:pt>
                <c:pt idx="5">
                  <c:v>4.0</c:v>
                </c:pt>
                <c:pt idx="6">
                  <c:v>4.0</c:v>
                </c:pt>
              </c:numCache>
            </c:numRef>
          </c:val>
        </c:ser>
        <c:ser>
          <c:idx val="1"/>
          <c:order val="1"/>
          <c:tx>
            <c:strRef>
              <c:f>Лист2!$C$238</c:f>
              <c:strCache>
                <c:ptCount val="1"/>
                <c:pt idx="0">
                  <c:v>2007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strRef>
              <c:f>Лист2!$A$239:$A$245</c:f>
              <c:strCache>
                <c:ptCount val="7"/>
                <c:pt idx="0">
                  <c:v>I. Credibility of the budget</c:v>
                </c:pt>
                <c:pt idx="1">
                  <c:v>II. Comprehensiveness and transparency</c:v>
                </c:pt>
                <c:pt idx="2">
                  <c:v>III. Policy-Based Budgeting</c:v>
                </c:pt>
                <c:pt idx="3">
                  <c:v>IV. Predictability and control </c:v>
                </c:pt>
                <c:pt idx="4">
                  <c:v>V. Accounting, Recording and Кeporting</c:v>
                </c:pt>
                <c:pt idx="5">
                  <c:v>VI. External Control and Audit</c:v>
                </c:pt>
                <c:pt idx="6">
                  <c:v>VII. Practice with Donors</c:v>
                </c:pt>
              </c:strCache>
            </c:strRef>
          </c:cat>
          <c:val>
            <c:numRef>
              <c:f>Лист2!$C$239:$C$245</c:f>
              <c:numCache>
                <c:formatCode>0.00</c:formatCode>
                <c:ptCount val="7"/>
                <c:pt idx="0">
                  <c:v>2.87</c:v>
                </c:pt>
                <c:pt idx="1">
                  <c:v>2.25</c:v>
                </c:pt>
                <c:pt idx="2">
                  <c:v>2.25</c:v>
                </c:pt>
                <c:pt idx="3">
                  <c:v>1.66</c:v>
                </c:pt>
                <c:pt idx="4">
                  <c:v>2.25</c:v>
                </c:pt>
                <c:pt idx="5">
                  <c:v>1.5</c:v>
                </c:pt>
                <c:pt idx="6">
                  <c:v>1.33</c:v>
                </c:pt>
              </c:numCache>
            </c:numRef>
          </c:val>
        </c:ser>
        <c:ser>
          <c:idx val="2"/>
          <c:order val="2"/>
          <c:tx>
            <c:strRef>
              <c:f>Лист2!$D$238</c:f>
              <c:strCache>
                <c:ptCount val="1"/>
                <c:pt idx="0">
                  <c:v>2012</c:v>
                </c:pt>
              </c:strCache>
            </c:strRef>
          </c:tx>
          <c:spPr>
            <a:ln w="44450"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</c:spPr>
          </c:marker>
          <c:cat>
            <c:strRef>
              <c:f>Лист2!$A$239:$A$245</c:f>
              <c:strCache>
                <c:ptCount val="7"/>
                <c:pt idx="0">
                  <c:v>I. Credibility of the budget</c:v>
                </c:pt>
                <c:pt idx="1">
                  <c:v>II. Comprehensiveness and transparency</c:v>
                </c:pt>
                <c:pt idx="2">
                  <c:v>III. Policy-Based Budgeting</c:v>
                </c:pt>
                <c:pt idx="3">
                  <c:v>IV. Predictability and control </c:v>
                </c:pt>
                <c:pt idx="4">
                  <c:v>V. Accounting, Recording and Кeporting</c:v>
                </c:pt>
                <c:pt idx="5">
                  <c:v>VI. External Control and Audit</c:v>
                </c:pt>
                <c:pt idx="6">
                  <c:v>VII. Practice with Donors</c:v>
                </c:pt>
              </c:strCache>
            </c:strRef>
          </c:cat>
          <c:val>
            <c:numRef>
              <c:f>Лист2!$D$239:$D$245</c:f>
              <c:numCache>
                <c:formatCode>0.00</c:formatCode>
                <c:ptCount val="7"/>
                <c:pt idx="0">
                  <c:v>2.75</c:v>
                </c:pt>
                <c:pt idx="1">
                  <c:v>3.08</c:v>
                </c:pt>
                <c:pt idx="2">
                  <c:v>2.5</c:v>
                </c:pt>
                <c:pt idx="3">
                  <c:v>2.16</c:v>
                </c:pt>
                <c:pt idx="4">
                  <c:v>2.37</c:v>
                </c:pt>
                <c:pt idx="5">
                  <c:v>2.0</c:v>
                </c:pt>
                <c:pt idx="6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8992232"/>
        <c:axId val="2068996680"/>
      </c:radarChart>
      <c:catAx>
        <c:axId val="206899223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068996680"/>
        <c:crosses val="autoZero"/>
        <c:auto val="0"/>
        <c:lblAlgn val="ctr"/>
        <c:lblOffset val="100"/>
        <c:noMultiLvlLbl val="0"/>
      </c:catAx>
      <c:valAx>
        <c:axId val="2068996680"/>
        <c:scaling>
          <c:orientation val="minMax"/>
        </c:scaling>
        <c:delete val="0"/>
        <c:axPos val="l"/>
        <c:majorGridlines/>
        <c:numFmt formatCode="0.00" sourceLinked="1"/>
        <c:majorTickMark val="cross"/>
        <c:minorTickMark val="none"/>
        <c:tickLblPos val="nextTo"/>
        <c:crossAx val="20689922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0471675415573054"/>
          <c:y val="0.897764289880431"/>
          <c:w val="0.440566491688539"/>
          <c:h val="0.0837171916010498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0004009915427"/>
          <c:y val="0.0538992475192572"/>
          <c:w val="0.45548580732964"/>
          <c:h val="0.828214017657679"/>
        </c:manualLayout>
      </c:layout>
      <c:radarChart>
        <c:radarStyle val="marker"/>
        <c:varyColors val="0"/>
        <c:ser>
          <c:idx val="0"/>
          <c:order val="0"/>
          <c:tx>
            <c:strRef>
              <c:f>Лист2!$B$258</c:f>
              <c:strCache>
                <c:ptCount val="1"/>
                <c:pt idx="0">
                  <c:v>ideal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</c:spPr>
          </c:marker>
          <c:cat>
            <c:strRef>
              <c:f>Лист2!$A$259:$A$265</c:f>
              <c:strCache>
                <c:ptCount val="7"/>
                <c:pt idx="0">
                  <c:v>I. Credibility of the budget</c:v>
                </c:pt>
                <c:pt idx="1">
                  <c:v>II. Comprehensiveness and transparency</c:v>
                </c:pt>
                <c:pt idx="2">
                  <c:v>III. Policy-Based Budgeting</c:v>
                </c:pt>
                <c:pt idx="3">
                  <c:v>IV. Predictability and control </c:v>
                </c:pt>
                <c:pt idx="4">
                  <c:v>V. Accounting, Recording and Кeporting</c:v>
                </c:pt>
                <c:pt idx="5">
                  <c:v>VI. External Control and Audit</c:v>
                </c:pt>
                <c:pt idx="6">
                  <c:v>VII. Practice with Donors</c:v>
                </c:pt>
              </c:strCache>
            </c:strRef>
          </c:cat>
          <c:val>
            <c:numRef>
              <c:f>Лист2!$B$259:$B$265</c:f>
              <c:numCache>
                <c:formatCode>0.00</c:formatCode>
                <c:ptCount val="7"/>
                <c:pt idx="0">
                  <c:v>4.0</c:v>
                </c:pt>
                <c:pt idx="1">
                  <c:v>4.0</c:v>
                </c:pt>
                <c:pt idx="2">
                  <c:v>4.0</c:v>
                </c:pt>
                <c:pt idx="3">
                  <c:v>4.0</c:v>
                </c:pt>
                <c:pt idx="4">
                  <c:v>4.0</c:v>
                </c:pt>
                <c:pt idx="5">
                  <c:v>4.0</c:v>
                </c:pt>
                <c:pt idx="6">
                  <c:v>4.0</c:v>
                </c:pt>
              </c:numCache>
            </c:numRef>
          </c:val>
        </c:ser>
        <c:ser>
          <c:idx val="1"/>
          <c:order val="1"/>
          <c:tx>
            <c:strRef>
              <c:f>Лист2!$C$258</c:f>
              <c:strCache>
                <c:ptCount val="1"/>
                <c:pt idx="0">
                  <c:v>study score 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cat>
            <c:strRef>
              <c:f>Лист2!$A$259:$A$265</c:f>
              <c:strCache>
                <c:ptCount val="7"/>
                <c:pt idx="0">
                  <c:v>I. Credibility of the budget</c:v>
                </c:pt>
                <c:pt idx="1">
                  <c:v>II. Comprehensiveness and transparency</c:v>
                </c:pt>
                <c:pt idx="2">
                  <c:v>III. Policy-Based Budgeting</c:v>
                </c:pt>
                <c:pt idx="3">
                  <c:v>IV. Predictability and control </c:v>
                </c:pt>
                <c:pt idx="4">
                  <c:v>V. Accounting, Recording and Кeporting</c:v>
                </c:pt>
                <c:pt idx="5">
                  <c:v>VI. External Control and Audit</c:v>
                </c:pt>
                <c:pt idx="6">
                  <c:v>VII. Practice with Donors</c:v>
                </c:pt>
              </c:strCache>
            </c:strRef>
          </c:cat>
          <c:val>
            <c:numRef>
              <c:f>Лист2!$C$259:$C$265</c:f>
              <c:numCache>
                <c:formatCode>0.00</c:formatCode>
                <c:ptCount val="7"/>
                <c:pt idx="0">
                  <c:v>2.5</c:v>
                </c:pt>
                <c:pt idx="1">
                  <c:v>2.5</c:v>
                </c:pt>
                <c:pt idx="2">
                  <c:v>2.25</c:v>
                </c:pt>
                <c:pt idx="3">
                  <c:v>2.27</c:v>
                </c:pt>
                <c:pt idx="4">
                  <c:v>2.25</c:v>
                </c:pt>
                <c:pt idx="5">
                  <c:v>1.83</c:v>
                </c:pt>
                <c:pt idx="6">
                  <c:v>1.5</c:v>
                </c:pt>
              </c:numCache>
            </c:numRef>
          </c:val>
        </c:ser>
        <c:ser>
          <c:idx val="2"/>
          <c:order val="2"/>
          <c:tx>
            <c:strRef>
              <c:f>Лист2!$D$258</c:f>
              <c:strCache>
                <c:ptCount val="1"/>
                <c:pt idx="0">
                  <c:v>official score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</c:spPr>
          </c:marker>
          <c:cat>
            <c:strRef>
              <c:f>Лист2!$A$259:$A$265</c:f>
              <c:strCache>
                <c:ptCount val="7"/>
                <c:pt idx="0">
                  <c:v>I. Credibility of the budget</c:v>
                </c:pt>
                <c:pt idx="1">
                  <c:v>II. Comprehensiveness and transparency</c:v>
                </c:pt>
                <c:pt idx="2">
                  <c:v>III. Policy-Based Budgeting</c:v>
                </c:pt>
                <c:pt idx="3">
                  <c:v>IV. Predictability and control </c:v>
                </c:pt>
                <c:pt idx="4">
                  <c:v>V. Accounting, Recording and Кeporting</c:v>
                </c:pt>
                <c:pt idx="5">
                  <c:v>VI. External Control and Audit</c:v>
                </c:pt>
                <c:pt idx="6">
                  <c:v>VII. Practice with Donors</c:v>
                </c:pt>
              </c:strCache>
            </c:strRef>
          </c:cat>
          <c:val>
            <c:numRef>
              <c:f>Лист2!$D$259:$D$265</c:f>
              <c:numCache>
                <c:formatCode>0.00</c:formatCode>
                <c:ptCount val="7"/>
                <c:pt idx="0">
                  <c:v>2.75</c:v>
                </c:pt>
                <c:pt idx="1">
                  <c:v>3.08</c:v>
                </c:pt>
                <c:pt idx="2">
                  <c:v>2.5</c:v>
                </c:pt>
                <c:pt idx="3">
                  <c:v>2.16</c:v>
                </c:pt>
                <c:pt idx="4">
                  <c:v>2.37</c:v>
                </c:pt>
                <c:pt idx="5">
                  <c:v>2.0</c:v>
                </c:pt>
                <c:pt idx="6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2599240"/>
        <c:axId val="2102603624"/>
      </c:radarChart>
      <c:catAx>
        <c:axId val="2102599240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102603624"/>
        <c:crosses val="autoZero"/>
        <c:auto val="0"/>
        <c:lblAlgn val="ctr"/>
        <c:lblOffset val="100"/>
        <c:noMultiLvlLbl val="0"/>
      </c:catAx>
      <c:valAx>
        <c:axId val="2102603624"/>
        <c:scaling>
          <c:orientation val="minMax"/>
        </c:scaling>
        <c:delete val="0"/>
        <c:axPos val="l"/>
        <c:majorGridlines/>
        <c:numFmt formatCode="0.00" sourceLinked="1"/>
        <c:majorTickMark val="cross"/>
        <c:minorTickMark val="none"/>
        <c:tickLblPos val="nextTo"/>
        <c:crossAx val="2102599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015138038300768"/>
          <c:y val="0.928436224511778"/>
          <c:w val="0.404379678234665"/>
          <c:h val="0.0575336121837496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5527C-7403-48B0-A97F-BC7BC4DADCC3}" type="datetimeFigureOut">
              <a:rPr lang="en-GB" smtClean="0"/>
              <a:pPr/>
              <a:t>2014-05-27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A385-8E3D-490C-93DC-EDA85950B1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087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A4AB5-B37C-4FEE-8DB1-6CE6FB455921}" type="datetimeFigureOut">
              <a:rPr lang="en-GB" smtClean="0"/>
              <a:pPr/>
              <a:t>2014-05-27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45E86-FEB5-44D7-808D-FC4CB1B389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1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5E86-FEB5-44D7-808D-FC4CB1B3891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5E86-FEB5-44D7-808D-FC4CB1B3891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2D0-F59E-4889-A746-2E706F6B1DDC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5E86-FEB5-44D7-808D-FC4CB1B3891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2D0-F59E-4889-A746-2E706F6B1DDC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2D0-F59E-4889-A746-2E706F6B1DDC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2D0-F59E-4889-A746-2E706F6B1DDC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2D0-F59E-4889-A746-2E706F6B1DDC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2D0-F59E-4889-A746-2E706F6B1DDC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9608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2D0-F59E-4889-A746-2E706F6B1DDC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FB5D5-15F0-44C7-AFEB-502756EF5BE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2D0-F59E-4889-A746-2E706F6B1DDC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5E86-FEB5-44D7-808D-FC4CB1B38910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3E5C-94C1-4484-A9BA-3CDA74A980E4}" type="datetimeFigureOut">
              <a:rPr lang="en-GB" smtClean="0"/>
              <a:pPr/>
              <a:t>2014-05-27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C86C-0179-4338-9C5B-5C22913363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3E5C-94C1-4484-A9BA-3CDA74A980E4}" type="datetimeFigureOut">
              <a:rPr lang="en-GB" smtClean="0"/>
              <a:pPr/>
              <a:t>2014-05-27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C86C-0179-4338-9C5B-5C22913363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3E5C-94C1-4484-A9BA-3CDA74A980E4}" type="datetimeFigureOut">
              <a:rPr lang="en-GB" smtClean="0"/>
              <a:pPr/>
              <a:t>2014-05-27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C86C-0179-4338-9C5B-5C22913363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3E5C-94C1-4484-A9BA-3CDA74A980E4}" type="datetimeFigureOut">
              <a:rPr lang="en-GB" smtClean="0"/>
              <a:pPr/>
              <a:t>2014-05-27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C86C-0179-4338-9C5B-5C22913363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3E5C-94C1-4484-A9BA-3CDA74A980E4}" type="datetimeFigureOut">
              <a:rPr lang="en-GB" smtClean="0"/>
              <a:pPr/>
              <a:t>2014-05-27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C86C-0179-4338-9C5B-5C22913363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3E5C-94C1-4484-A9BA-3CDA74A980E4}" type="datetimeFigureOut">
              <a:rPr lang="en-GB" smtClean="0"/>
              <a:pPr/>
              <a:t>2014-05-27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C86C-0179-4338-9C5B-5C22913363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3E5C-94C1-4484-A9BA-3CDA74A980E4}" type="datetimeFigureOut">
              <a:rPr lang="en-GB" smtClean="0"/>
              <a:pPr/>
              <a:t>2014-05-27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C86C-0179-4338-9C5B-5C22913363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3E5C-94C1-4484-A9BA-3CDA74A980E4}" type="datetimeFigureOut">
              <a:rPr lang="en-GB" smtClean="0"/>
              <a:pPr/>
              <a:t>2014-05-27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C86C-0179-4338-9C5B-5C22913363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3E5C-94C1-4484-A9BA-3CDA74A980E4}" type="datetimeFigureOut">
              <a:rPr lang="en-GB" smtClean="0"/>
              <a:pPr/>
              <a:t>2014-05-27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C86C-0179-4338-9C5B-5C22913363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3E5C-94C1-4484-A9BA-3CDA74A980E4}" type="datetimeFigureOut">
              <a:rPr lang="en-GB" smtClean="0"/>
              <a:pPr/>
              <a:t>2014-05-27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C86C-0179-4338-9C5B-5C22913363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3E5C-94C1-4484-A9BA-3CDA74A980E4}" type="datetimeFigureOut">
              <a:rPr lang="en-GB" smtClean="0"/>
              <a:pPr/>
              <a:t>2014-05-27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C86C-0179-4338-9C5B-5C22913363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73E5C-94C1-4484-A9BA-3CDA74A980E4}" type="datetimeFigureOut">
              <a:rPr lang="en-GB" smtClean="0"/>
              <a:pPr/>
              <a:t>2014-05-27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5C86C-0179-4338-9C5B-5C229133637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Autofit/>
          </a:bodyPr>
          <a:lstStyle/>
          <a:p>
            <a:r>
              <a:rPr lang="en-GB" sz="2800" b="1" dirty="0"/>
              <a:t>Public Financial Management Architecture in Central </a:t>
            </a:r>
            <a:r>
              <a:rPr lang="en-GB" sz="2800" b="1" dirty="0" smtClean="0"/>
              <a:t>Asia: </a:t>
            </a:r>
            <a:r>
              <a:rPr lang="en-GB" sz="2800" b="1" dirty="0"/>
              <a:t>International Reform Advice and Domestic Reform Practice: Case of </a:t>
            </a:r>
            <a:r>
              <a:rPr lang="en-GB" sz="2800" b="1" dirty="0" smtClean="0"/>
              <a:t>Tajikistan</a:t>
            </a:r>
            <a:br>
              <a:rPr lang="en-GB" sz="2800" b="1" dirty="0" smtClean="0"/>
            </a:br>
            <a:r>
              <a:rPr lang="en-GB" sz="2400" dirty="0" smtClean="0"/>
              <a:t>Ismoil Khujamkulov 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 fontScale="85000" lnSpcReduction="10000"/>
          </a:bodyPr>
          <a:lstStyle/>
          <a:p>
            <a:endParaRPr lang="en-GB" dirty="0"/>
          </a:p>
          <a:p>
            <a:r>
              <a:rPr lang="en-GB" dirty="0"/>
              <a:t> Conference on Public Policy in Asia 2014 </a:t>
            </a:r>
            <a:endParaRPr lang="en-GB" dirty="0" smtClean="0"/>
          </a:p>
          <a:p>
            <a:r>
              <a:rPr lang="en-GB" dirty="0" smtClean="0"/>
              <a:t>Lee </a:t>
            </a:r>
            <a:r>
              <a:rPr lang="en-GB" dirty="0" err="1" smtClean="0"/>
              <a:t>Kuan</a:t>
            </a:r>
            <a:r>
              <a:rPr lang="en-GB" dirty="0" smtClean="0"/>
              <a:t> Yew School of Public Policy</a:t>
            </a:r>
          </a:p>
          <a:p>
            <a:r>
              <a:rPr lang="en-GB" dirty="0" smtClean="0"/>
              <a:t>National University of Singapore 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Findings </a:t>
            </a:r>
            <a:r>
              <a:rPr lang="en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Half of indicators (15 out of 31) have not changed at all (48.4%) 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indicators show moderate progress (29%)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indicators show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(16%)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indicator shows moderate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deterioration 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indicator was hard to assess because of the lack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on tax arrears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9202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What Has Changed?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Times New Roman" pitchFamily="18" charset="0"/>
                <a:cs typeface="Times New Roman" pitchFamily="18" charset="0"/>
              </a:rPr>
              <a:t>Official PEFA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Assessment </a:t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and Study Findings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Findings 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Significant progress in performance of the PFM (2007 and 2012) is observed only in 15% of all indicators whereas official assessment records it at 35.5% </a:t>
            </a:r>
          </a:p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Moderate progress in performance of the PFM is found in 29% of indicators whereas official assessment indicates it at 20%</a:t>
            </a:r>
          </a:p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Almost half of the PEFA indicators - 48.4% are in the same level as in 2007, whereas the official assessment assesses it at 35.5% </a:t>
            </a:r>
          </a:p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Only one indicator in both this study and the official assessment shows deterioration in performance</a:t>
            </a:r>
          </a:p>
          <a:p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8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Public Policy Implications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8208912" cy="4713387"/>
          </a:xfrm>
        </p:spPr>
        <p:txBody>
          <a:bodyPr>
            <a:noAutofit/>
          </a:bodyPr>
          <a:lstStyle/>
          <a:p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PFM systems have become a key focus for the aid delivery, particularly after the PD on Aid Effectiveness (2005) </a:t>
            </a:r>
          </a:p>
          <a:p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WB and IMF facilitate the process of PFM reform in Tajikistan and seem to be credible partners of government</a:t>
            </a:r>
          </a:p>
          <a:p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all their advice has been implemented or implemented successfully with the pace of PFM reform being very sluggish </a:t>
            </a:r>
          </a:p>
          <a:p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PFM progress by PEFA framework shows humbler results then those presented in reports </a:t>
            </a:r>
          </a:p>
          <a:p>
            <a:pPr marL="0" indent="0">
              <a:buNone/>
            </a:pPr>
            <a:endParaRPr lang="en-GB" sz="105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1500" b="1" dirty="0" smtClean="0">
                <a:latin typeface="Times New Roman" pitchFamily="18" charset="0"/>
                <a:cs typeface="Times New Roman" pitchFamily="18" charset="0"/>
              </a:rPr>
              <a:t>Thank You!</a:t>
            </a:r>
            <a:endParaRPr lang="en-GB" sz="115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Introduction: Research Problem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International Financial Institutions (IFIs) portfolio of support for PFM reform has grown substantially, particularly since the late ‘90s </a:t>
            </a:r>
          </a:p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Role of International Organizations in PFM reform and obscurity whether reforms meant to strengthen domestic PFM systems have their intended effects 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Why, despite a constant flow of financial resources allocated to the PFM projects, the outcomes of implementation do not appear to live up to expectations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 and Hypothesis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IFIs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as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WB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IMF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recommended “best practices” in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PFM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 over the years. Has this advice been adopted in actual reform efforts in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of Tajikistan?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so, to what extent? If not, why not?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has been advised and what is being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PFM is evolving rapidly and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IOs deliver aid in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PFM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success rate of implementing PFM reform advice varies along different dimensions of reform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278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C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Framework: </a:t>
            </a:r>
            <a:br>
              <a:rPr lang="en-C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Applied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Economy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(PEA)</a:t>
            </a:r>
            <a:r>
              <a:rPr lang="en-CA" sz="1600" b="1" dirty="0"/>
              <a:t/>
            </a:r>
            <a:br>
              <a:rPr lang="en-CA" sz="1600" b="1" dirty="0"/>
            </a:b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539053"/>
              </p:ext>
            </p:extLst>
          </p:nvPr>
        </p:nvGraphicFramePr>
        <p:xfrm>
          <a:off x="611560" y="1340768"/>
          <a:ext cx="7704856" cy="4896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6303"/>
                <a:gridCol w="1791551"/>
                <a:gridCol w="1791551"/>
                <a:gridCol w="1905451"/>
              </a:tblGrid>
              <a:tr h="770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Specific Policy Context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Sector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Level Analysis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Country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Analysis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Global/Regional Analysis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12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Effectiveness of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IOs’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recommendations on ‘best practice’ in financial management architecture </a:t>
                      </a:r>
                      <a:endParaRPr lang="en-CA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through process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tracing of PFM reform, based on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comparison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PEFA diagnostics with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study assessment</a:t>
                      </a:r>
                      <a:endParaRPr lang="en-CA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Identification of specific barriers and opportunities for PFM 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reform and development problem of obscurity whether reforms meant to strengthen domestic PFM system have their intended effects   </a:t>
                      </a:r>
                      <a:endParaRPr lang="en-CA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Context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 Tajikistan and 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adoption 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advice by WB and IMF in actual PFM 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reforms</a:t>
                      </a:r>
                      <a:r>
                        <a:rPr lang="en-US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summarizing 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unexplained challenges from analysis of budget data and country-level dynamics of PFM reform</a:t>
                      </a:r>
                      <a:endParaRPr lang="en-CA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Political and economic institutions 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Central 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Asian 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international 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level from the PFM perspective as</a:t>
                      </a:r>
                      <a:endParaRPr lang="en-CA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government faces pressure to reform existing PFM system, yet has concerns about reforms</a:t>
                      </a:r>
                      <a:endParaRPr lang="en-CA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42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/>
          <p:cNvSpPr/>
          <p:nvPr/>
        </p:nvSpPr>
        <p:spPr>
          <a:xfrm>
            <a:off x="467544" y="250158"/>
            <a:ext cx="720080" cy="53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CA" dirty="0" err="1" smtClean="0"/>
              <a:t>hjg</a:t>
            </a:r>
            <a:endParaRPr lang="en-CA" dirty="0"/>
          </a:p>
        </p:txBody>
      </p:sp>
      <p:sp useBgFill="1">
        <p:nvSpPr>
          <p:cNvPr id="3" name="Rectangle 2"/>
          <p:cNvSpPr/>
          <p:nvPr/>
        </p:nvSpPr>
        <p:spPr>
          <a:xfrm>
            <a:off x="1364052" y="281962"/>
            <a:ext cx="1148126" cy="263799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Agenda Setting</a:t>
            </a:r>
            <a:endParaRPr lang="en-CA" dirty="0"/>
          </a:p>
          <a:p>
            <a:pPr algn="ctr"/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373289" y="283056"/>
            <a:ext cx="125813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b="1" dirty="0"/>
              <a:t>Agenda </a:t>
            </a:r>
            <a:r>
              <a:rPr lang="en-GB" sz="1100" b="1" dirty="0" smtClean="0"/>
              <a:t>Setting</a:t>
            </a:r>
            <a:endParaRPr lang="en-CA" sz="1100" dirty="0"/>
          </a:p>
        </p:txBody>
      </p:sp>
      <p:sp>
        <p:nvSpPr>
          <p:cNvPr id="6" name="Rectangle 5"/>
          <p:cNvSpPr/>
          <p:nvPr/>
        </p:nvSpPr>
        <p:spPr>
          <a:xfrm>
            <a:off x="2627784" y="281962"/>
            <a:ext cx="1368152" cy="2552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2748519" y="235795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      </a:t>
            </a:r>
            <a:r>
              <a:rPr lang="en-GB" sz="1100" b="1" dirty="0" smtClean="0"/>
              <a:t>Design</a:t>
            </a:r>
            <a:endParaRPr lang="en-CA" sz="1100" dirty="0"/>
          </a:p>
        </p:txBody>
      </p:sp>
      <p:sp>
        <p:nvSpPr>
          <p:cNvPr id="8" name="Rectangle 7"/>
          <p:cNvSpPr/>
          <p:nvPr/>
        </p:nvSpPr>
        <p:spPr>
          <a:xfrm>
            <a:off x="4121142" y="281962"/>
            <a:ext cx="1656184" cy="255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4175956" y="281962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Adoption</a:t>
            </a:r>
            <a:endParaRPr lang="en-CA" sz="1100" dirty="0"/>
          </a:p>
        </p:txBody>
      </p:sp>
      <p:sp>
        <p:nvSpPr>
          <p:cNvPr id="10" name="Rectangle 9"/>
          <p:cNvSpPr/>
          <p:nvPr/>
        </p:nvSpPr>
        <p:spPr>
          <a:xfrm>
            <a:off x="5868144" y="279775"/>
            <a:ext cx="1512168" cy="251193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800591" y="269358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Implementation</a:t>
            </a:r>
            <a:endParaRPr lang="en-CA" sz="1100" dirty="0"/>
          </a:p>
        </p:txBody>
      </p:sp>
      <p:sp>
        <p:nvSpPr>
          <p:cNvPr id="12" name="Rectangle 11"/>
          <p:cNvSpPr/>
          <p:nvPr/>
        </p:nvSpPr>
        <p:spPr>
          <a:xfrm>
            <a:off x="7452320" y="281962"/>
            <a:ext cx="1440160" cy="233584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7445760" y="284151"/>
            <a:ext cx="14041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Sustainability</a:t>
            </a:r>
            <a:endParaRPr lang="en-CA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375211" y="183137"/>
            <a:ext cx="830997" cy="59779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1200" b="1" dirty="0" smtClean="0"/>
              <a:t>          Arenas</a:t>
            </a:r>
            <a:endParaRPr lang="en-CA" sz="1200" dirty="0"/>
          </a:p>
          <a:p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467544" y="908720"/>
            <a:ext cx="720080" cy="10417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467544" y="2118252"/>
            <a:ext cx="720080" cy="37410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1276357" y="678091"/>
            <a:ext cx="1472162" cy="12723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1348364" y="597608"/>
            <a:ext cx="1495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Interest group structure Mobilization of civil society                  </a:t>
            </a:r>
            <a:endParaRPr lang="en-GB" sz="1000" dirty="0" smtClean="0"/>
          </a:p>
          <a:p>
            <a:r>
              <a:rPr lang="en-GB" sz="1000" dirty="0" smtClean="0"/>
              <a:t>Policy </a:t>
            </a:r>
            <a:r>
              <a:rPr lang="en-GB" sz="1000" dirty="0"/>
              <a:t>role of executive                Party System         </a:t>
            </a:r>
            <a:endParaRPr lang="en-GB" sz="1000" dirty="0" smtClean="0"/>
          </a:p>
          <a:p>
            <a:r>
              <a:rPr lang="en-GB" sz="1000" dirty="0" smtClean="0"/>
              <a:t>Role </a:t>
            </a:r>
            <a:r>
              <a:rPr lang="en-GB" sz="1000" dirty="0"/>
              <a:t>of media                 Issue salience     </a:t>
            </a:r>
            <a:r>
              <a:rPr lang="en-GB" sz="1000" b="1" dirty="0"/>
              <a:t>International Linkages</a:t>
            </a:r>
            <a:endParaRPr lang="en-CA" sz="1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5536" y="908720"/>
            <a:ext cx="1138773" cy="10417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1400" b="1" dirty="0"/>
              <a:t>Interests and institution</a:t>
            </a:r>
            <a:r>
              <a:rPr lang="en-GB" sz="1600" b="1" dirty="0"/>
              <a:t>s</a:t>
            </a:r>
            <a:endParaRPr lang="en-CA" sz="1600" dirty="0"/>
          </a:p>
          <a:p>
            <a:endParaRPr lang="en-CA" dirty="0"/>
          </a:p>
        </p:txBody>
      </p:sp>
      <p:sp>
        <p:nvSpPr>
          <p:cNvPr id="21" name="Rectangle 20"/>
          <p:cNvSpPr/>
          <p:nvPr/>
        </p:nvSpPr>
        <p:spPr>
          <a:xfrm>
            <a:off x="4163326" y="847952"/>
            <a:ext cx="2412268" cy="11025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4169396" y="780932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Executive-legislative relations </a:t>
            </a:r>
            <a:endParaRPr lang="en-GB" sz="1200" dirty="0" smtClean="0"/>
          </a:p>
          <a:p>
            <a:r>
              <a:rPr lang="en-GB" sz="1200" dirty="0" smtClean="0"/>
              <a:t>Party </a:t>
            </a:r>
            <a:r>
              <a:rPr lang="en-GB" sz="1200" dirty="0"/>
              <a:t>System                </a:t>
            </a:r>
            <a:endParaRPr lang="en-GB" sz="1200" dirty="0" smtClean="0"/>
          </a:p>
          <a:p>
            <a:r>
              <a:rPr lang="en-GB" sz="1200" dirty="0" smtClean="0"/>
              <a:t>Bureaucratic </a:t>
            </a:r>
            <a:r>
              <a:rPr lang="en-GB" sz="1200" dirty="0"/>
              <a:t>structures   </a:t>
            </a:r>
            <a:endParaRPr lang="en-GB" sz="1200" dirty="0" smtClean="0"/>
          </a:p>
          <a:p>
            <a:r>
              <a:rPr lang="en-GB" sz="1200" dirty="0" smtClean="0"/>
              <a:t>Bureaucratic </a:t>
            </a:r>
            <a:r>
              <a:rPr lang="en-GB" sz="1200" dirty="0"/>
              <a:t>interests     </a:t>
            </a:r>
            <a:endParaRPr lang="en-GB" sz="1200" dirty="0" smtClean="0"/>
          </a:p>
          <a:p>
            <a:r>
              <a:rPr lang="en-GB" sz="1200" dirty="0" smtClean="0"/>
              <a:t>Interests </a:t>
            </a:r>
            <a:r>
              <a:rPr lang="en-GB" sz="1200" dirty="0"/>
              <a:t>affected </a:t>
            </a:r>
            <a:endParaRPr lang="en-CA" sz="1200" dirty="0"/>
          </a:p>
        </p:txBody>
      </p:sp>
      <p:sp>
        <p:nvSpPr>
          <p:cNvPr id="23" name="Rectangle 22"/>
          <p:cNvSpPr/>
          <p:nvPr/>
        </p:nvSpPr>
        <p:spPr>
          <a:xfrm>
            <a:off x="6833692" y="847952"/>
            <a:ext cx="2016224" cy="11025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6797688" y="760580"/>
            <a:ext cx="208823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Characteristics of implementers Interests affected                      </a:t>
            </a:r>
            <a:endParaRPr lang="en-GB" sz="1100" dirty="0" smtClean="0"/>
          </a:p>
          <a:p>
            <a:r>
              <a:rPr lang="en-GB" sz="1100" dirty="0" smtClean="0"/>
              <a:t>Inter-Governmental </a:t>
            </a:r>
            <a:r>
              <a:rPr lang="en-GB" sz="1100" dirty="0"/>
              <a:t>structures      Interests of high/middle-level officials                                                     Capacity of public sector                New </a:t>
            </a:r>
            <a:r>
              <a:rPr lang="en-GB" sz="1100" dirty="0" smtClean="0"/>
              <a:t>interests</a:t>
            </a:r>
            <a:endParaRPr lang="en-CA" dirty="0"/>
          </a:p>
        </p:txBody>
      </p:sp>
      <p:sp>
        <p:nvSpPr>
          <p:cNvPr id="25" name="Rectangle 24"/>
          <p:cNvSpPr/>
          <p:nvPr/>
        </p:nvSpPr>
        <p:spPr>
          <a:xfrm>
            <a:off x="2286860" y="2037853"/>
            <a:ext cx="1628505" cy="70714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TextBox 25"/>
          <p:cNvSpPr txBox="1"/>
          <p:nvPr/>
        </p:nvSpPr>
        <p:spPr>
          <a:xfrm>
            <a:off x="2246913" y="1975555"/>
            <a:ext cx="1890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Initiating a reform project </a:t>
            </a:r>
            <a:r>
              <a:rPr lang="en-GB" sz="1050" dirty="0"/>
              <a:t>Reformer Capacities/Network   </a:t>
            </a:r>
            <a:r>
              <a:rPr lang="en-GB" sz="1100" dirty="0"/>
              <a:t>Policy Champions  </a:t>
            </a:r>
            <a:endParaRPr lang="en-GB" sz="1100" dirty="0" smtClean="0"/>
          </a:p>
          <a:p>
            <a:r>
              <a:rPr lang="en-GB" sz="1100" dirty="0" smtClean="0"/>
              <a:t>Policy </a:t>
            </a:r>
            <a:r>
              <a:rPr lang="en-GB" sz="1100" dirty="0"/>
              <a:t>Champion </a:t>
            </a:r>
            <a:r>
              <a:rPr lang="en-GB" sz="1100" dirty="0" smtClean="0"/>
              <a:t>Strategies </a:t>
            </a:r>
            <a:endParaRPr lang="en-CA" sz="11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1611820" y="1960996"/>
            <a:ext cx="0" cy="51021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595865" y="2476164"/>
            <a:ext cx="690995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333282" y="1370898"/>
            <a:ext cx="0" cy="66695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325606" y="1365707"/>
            <a:ext cx="843790" cy="519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131839" y="2840975"/>
            <a:ext cx="1872209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3101113" y="2797802"/>
            <a:ext cx="18722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Developing a proposal      </a:t>
            </a:r>
            <a:endParaRPr lang="en-GB" sz="1050" dirty="0" smtClean="0"/>
          </a:p>
          <a:p>
            <a:r>
              <a:rPr lang="en-GB" sz="1050" dirty="0" smtClean="0"/>
              <a:t>Policy </a:t>
            </a:r>
            <a:r>
              <a:rPr lang="en-GB" sz="1050" dirty="0"/>
              <a:t>champion choices    </a:t>
            </a:r>
            <a:endParaRPr lang="en-GB" sz="1050" dirty="0" smtClean="0"/>
          </a:p>
          <a:p>
            <a:r>
              <a:rPr lang="en-GB" sz="1050" dirty="0" smtClean="0"/>
              <a:t>Design-team </a:t>
            </a:r>
            <a:r>
              <a:rPr lang="en-GB" sz="1050" dirty="0"/>
              <a:t>characteristics       </a:t>
            </a:r>
            <a:r>
              <a:rPr lang="en-GB" sz="1050" dirty="0" smtClean="0"/>
              <a:t>                Design-team </a:t>
            </a:r>
            <a:r>
              <a:rPr lang="en-GB" sz="1050" dirty="0"/>
              <a:t>choices   </a:t>
            </a:r>
            <a:r>
              <a:rPr lang="en-GB" sz="1050" dirty="0" smtClean="0"/>
              <a:t>  Participation/Exclusion</a:t>
            </a:r>
            <a:endParaRPr lang="en-CA" sz="1050" dirty="0"/>
          </a:p>
        </p:txBody>
      </p:sp>
      <p:sp>
        <p:nvSpPr>
          <p:cNvPr id="39" name="Rectangle 38"/>
          <p:cNvSpPr/>
          <p:nvPr/>
        </p:nvSpPr>
        <p:spPr>
          <a:xfrm>
            <a:off x="4336970" y="3723722"/>
            <a:ext cx="2107237" cy="65990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TextBox 39"/>
          <p:cNvSpPr txBox="1"/>
          <p:nvPr/>
        </p:nvSpPr>
        <p:spPr>
          <a:xfrm>
            <a:off x="4289339" y="3675740"/>
            <a:ext cx="2154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Contesting and negotiating reform  </a:t>
            </a:r>
            <a:endParaRPr lang="en-GB" sz="1000" dirty="0" smtClean="0"/>
          </a:p>
          <a:p>
            <a:r>
              <a:rPr lang="en-GB" sz="1000" dirty="0" smtClean="0"/>
              <a:t>Policy </a:t>
            </a:r>
            <a:r>
              <a:rPr lang="en-GB" sz="1000" dirty="0"/>
              <a:t>characteristics          </a:t>
            </a:r>
            <a:endParaRPr lang="en-GB" sz="1000" dirty="0" smtClean="0"/>
          </a:p>
          <a:p>
            <a:r>
              <a:rPr lang="en-GB" sz="1000" dirty="0" smtClean="0"/>
              <a:t>Opposition and reformers strategies         Capacity to </a:t>
            </a:r>
            <a:r>
              <a:rPr lang="en-GB" sz="1000" dirty="0"/>
              <a:t>negotiate </a:t>
            </a:r>
            <a:endParaRPr lang="en-CA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538245" y="3133513"/>
            <a:ext cx="738664" cy="20162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b="1" dirty="0"/>
              <a:t>Actions and choices</a:t>
            </a:r>
            <a:endParaRPr lang="en-CA" dirty="0"/>
          </a:p>
          <a:p>
            <a:endParaRPr lang="en-CA" dirty="0"/>
          </a:p>
        </p:txBody>
      </p:sp>
      <p:sp>
        <p:nvSpPr>
          <p:cNvPr id="46" name="Rectangle 45"/>
          <p:cNvSpPr/>
          <p:nvPr/>
        </p:nvSpPr>
        <p:spPr>
          <a:xfrm>
            <a:off x="5542634" y="4436285"/>
            <a:ext cx="1624635" cy="64889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TextBox 46"/>
          <p:cNvSpPr txBox="1"/>
          <p:nvPr/>
        </p:nvSpPr>
        <p:spPr>
          <a:xfrm>
            <a:off x="5501544" y="4383626"/>
            <a:ext cx="1624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Managing conflict   </a:t>
            </a:r>
            <a:endParaRPr lang="en-GB" sz="1050" dirty="0" smtClean="0"/>
          </a:p>
          <a:p>
            <a:r>
              <a:rPr lang="en-GB" sz="1050" dirty="0" smtClean="0"/>
              <a:t>Leadership </a:t>
            </a:r>
            <a:r>
              <a:rPr lang="en-GB" sz="1050" dirty="0"/>
              <a:t>strategies  </a:t>
            </a:r>
            <a:endParaRPr lang="en-GB" sz="1050" dirty="0" smtClean="0"/>
          </a:p>
          <a:p>
            <a:r>
              <a:rPr lang="en-GB" sz="1050" dirty="0" smtClean="0"/>
              <a:t>Reformer </a:t>
            </a:r>
            <a:r>
              <a:rPr lang="en-GB" sz="1050" dirty="0"/>
              <a:t>strategies  </a:t>
            </a:r>
            <a:endParaRPr lang="en-GB" sz="1050" dirty="0" smtClean="0"/>
          </a:p>
          <a:p>
            <a:r>
              <a:rPr lang="en-GB" sz="1050" dirty="0" smtClean="0"/>
              <a:t>Policy characteristics</a:t>
            </a:r>
            <a:endParaRPr lang="en-CA" sz="1050" dirty="0"/>
          </a:p>
        </p:txBody>
      </p:sp>
      <p:sp>
        <p:nvSpPr>
          <p:cNvPr id="48" name="Rectangle 47"/>
          <p:cNvSpPr/>
          <p:nvPr/>
        </p:nvSpPr>
        <p:spPr>
          <a:xfrm>
            <a:off x="6575594" y="5157192"/>
            <a:ext cx="2310326" cy="64807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TextBox 48"/>
          <p:cNvSpPr txBox="1"/>
          <p:nvPr/>
        </p:nvSpPr>
        <p:spPr>
          <a:xfrm>
            <a:off x="6623294" y="5111896"/>
            <a:ext cx="25497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New stakeholders    </a:t>
            </a:r>
            <a:endParaRPr lang="en-GB" sz="1050" dirty="0" smtClean="0"/>
          </a:p>
          <a:p>
            <a:r>
              <a:rPr lang="en-GB" sz="1050" dirty="0" smtClean="0"/>
              <a:t>Implementer </a:t>
            </a:r>
            <a:r>
              <a:rPr lang="en-GB" sz="1050" dirty="0"/>
              <a:t>incentives   </a:t>
            </a:r>
            <a:endParaRPr lang="en-GB" sz="1050" dirty="0" smtClean="0"/>
          </a:p>
          <a:p>
            <a:r>
              <a:rPr lang="en-GB" sz="1050" dirty="0" smtClean="0"/>
              <a:t>Capacity </a:t>
            </a:r>
            <a:r>
              <a:rPr lang="en-GB" sz="1050" dirty="0"/>
              <a:t>to </a:t>
            </a:r>
            <a:r>
              <a:rPr lang="en-GB" sz="1050" dirty="0" smtClean="0"/>
              <a:t>advocate/negotiate</a:t>
            </a:r>
          </a:p>
          <a:p>
            <a:r>
              <a:rPr lang="en-GB" sz="1050" dirty="0" smtClean="0"/>
              <a:t>Alliances</a:t>
            </a:r>
            <a:endParaRPr lang="en-CA" sz="105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2748519" y="2744996"/>
            <a:ext cx="0" cy="502929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38" idx="1"/>
          </p:cNvCxnSpPr>
          <p:nvPr/>
        </p:nvCxnSpPr>
        <p:spPr>
          <a:xfrm>
            <a:off x="2748519" y="3247925"/>
            <a:ext cx="352594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822068" y="3645024"/>
            <a:ext cx="0" cy="471113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822068" y="4116137"/>
            <a:ext cx="514903" cy="0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053799" y="4383626"/>
            <a:ext cx="0" cy="360502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6" idx="1"/>
          </p:cNvCxnSpPr>
          <p:nvPr/>
        </p:nvCxnSpPr>
        <p:spPr>
          <a:xfrm>
            <a:off x="5057583" y="4760734"/>
            <a:ext cx="485051" cy="1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868144" y="5085184"/>
            <a:ext cx="0" cy="396044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48" idx="1"/>
          </p:cNvCxnSpPr>
          <p:nvPr/>
        </p:nvCxnSpPr>
        <p:spPr>
          <a:xfrm>
            <a:off x="5868144" y="5481228"/>
            <a:ext cx="707450" cy="0"/>
          </a:xfrm>
          <a:prstGeom prst="straightConnector1">
            <a:avLst/>
          </a:prstGeom>
          <a:ln w="127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4644008" y="1975555"/>
            <a:ext cx="0" cy="86542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580112" y="1975555"/>
            <a:ext cx="0" cy="1722493"/>
          </a:xfrm>
          <a:prstGeom prst="straightConnector1">
            <a:avLst/>
          </a:prstGeom>
          <a:ln w="15875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948264" y="1975555"/>
            <a:ext cx="0" cy="2460730"/>
          </a:xfrm>
          <a:prstGeom prst="straightConnector1">
            <a:avLst/>
          </a:prstGeom>
          <a:ln w="15875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244408" y="1960996"/>
            <a:ext cx="0" cy="3166569"/>
          </a:xfrm>
          <a:prstGeom prst="straightConnector1">
            <a:avLst/>
          </a:prstGeom>
          <a:ln w="158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2748519" y="5805264"/>
            <a:ext cx="3606432" cy="0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50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C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Methodology: 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PEFA</a:t>
            </a:r>
            <a:endParaRPr lang="en-C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PEFA Performance Measurement Framework for PFM (WB, 2005) is the most comprehensive attempt thus far to construct a framework to assess the quality of budget institutions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PEFA comprises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28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indicators which assess institutional arrangements at all stages of the budget cycle and 3 additional indicators on donor practices</a:t>
            </a:r>
          </a:p>
          <a:p>
            <a:endParaRPr lang="en-US" sz="1800" dirty="0" smtClean="0"/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059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Study: PEFA Framework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Alternative and independent PEFA assessment of PFM performance in Tajikistan (2007 and 2012)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Preliminary independent assessment conducted in March 2011 and December 2012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Methodology: PFM Performance Measurement Framework (WB, 2005)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Coverage: 2008-2012 (finished) and 2013-14 (on-going)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Source of Data: Annual Reports on State Budget Execution, semi-structured interviews with stakeholders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What Advise Has Been Implemented?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New HR management Structures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Budget Data at national level published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Budget Preparation incorporates MTEF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Integrated Budget Classification and CoA is in place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IT Centre established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8831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What Has Not Been Implemented?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/>
                <a:cs typeface="Times New Roman"/>
              </a:rPr>
              <a:t>UCoA</a:t>
            </a:r>
            <a:r>
              <a:rPr lang="en-US" dirty="0" smtClean="0">
                <a:latin typeface="Times New Roman"/>
                <a:cs typeface="Times New Roman"/>
              </a:rPr>
              <a:t> has not been implemented as of 2014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Int’l Public Sector Accounting Standards still not available for implementation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New Treasury Management Information System (based on new </a:t>
            </a:r>
            <a:r>
              <a:rPr lang="en-US" dirty="0" err="1" smtClean="0">
                <a:latin typeface="Times New Roman"/>
                <a:cs typeface="Times New Roman"/>
              </a:rPr>
              <a:t>UCoA</a:t>
            </a:r>
            <a:r>
              <a:rPr lang="en-US" dirty="0" smtClean="0">
                <a:latin typeface="Times New Roman"/>
                <a:cs typeface="Times New Roman"/>
              </a:rPr>
              <a:t>) not functional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Lack of Training Sustainability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BOs not ready for innovation with testing new software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8924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932</Words>
  <Application>Microsoft Macintosh PowerPoint</Application>
  <PresentationFormat>On-screen Show (4:3)</PresentationFormat>
  <Paragraphs>114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Public Financial Management Architecture in Central Asia: International Reform Advice and Domestic Reform Practice: Case of Tajikistan Ismoil Khujamkulov </vt:lpstr>
      <vt:lpstr>Introduction: Research Problem</vt:lpstr>
      <vt:lpstr> Research Question and Hypothesis </vt:lpstr>
      <vt:lpstr>Theoretical Framework:  Applied Political Economy  Analysis (PEA) </vt:lpstr>
      <vt:lpstr>PowerPoint Presentation</vt:lpstr>
      <vt:lpstr>Research Methodology: PEFA</vt:lpstr>
      <vt:lpstr>Study: PEFA Framework </vt:lpstr>
      <vt:lpstr>What Advise Has Been Implemented?</vt:lpstr>
      <vt:lpstr>What Has Not Been Implemented?</vt:lpstr>
      <vt:lpstr>Preliminary Findings  </vt:lpstr>
      <vt:lpstr>What Has Changed?</vt:lpstr>
      <vt:lpstr>Official PEFA Assessment  and Study Findings</vt:lpstr>
      <vt:lpstr>Summary of Findings  </vt:lpstr>
      <vt:lpstr>Public Policy Implications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Financial Management Architecture in Central Asia: International Reform Advice and Domestic Reform Practice: Case of Tajikistan Ismoil Khujamkulov</dc:title>
  <dc:creator>Windows User</dc:creator>
  <cp:lastModifiedBy>Ismoil Khujamkulov</cp:lastModifiedBy>
  <cp:revision>62</cp:revision>
  <dcterms:created xsi:type="dcterms:W3CDTF">2014-05-22T16:51:55Z</dcterms:created>
  <dcterms:modified xsi:type="dcterms:W3CDTF">2014-05-26T19:52:03Z</dcterms:modified>
</cp:coreProperties>
</file>