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54"/>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00555"/>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799" y="377825"/>
            <a:ext cx="8229601"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1859622"/>
            <a:ext cx="49530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796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9259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319921"/>
            <a:ext cx="1965064" cy="4983163"/>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19921"/>
            <a:ext cx="6607884"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684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371600"/>
            <a:ext cx="86868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879623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16A22-1817-47A2-BE7E-A3C3CA36A58B}"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6942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D16A22-1817-47A2-BE7E-A3C3CA36A58B}"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4779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16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1362"/>
            <a:ext cx="4268788"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270375"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16A22-1817-47A2-BE7E-A3C3CA36A58B}" type="datetimeFigureOut">
              <a:rPr lang="en-US" smtClean="0"/>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1943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16A22-1817-47A2-BE7E-A3C3CA36A58B}" type="datetimeFigureOut">
              <a:rPr lang="en-US" smtClean="0"/>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3389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16A22-1817-47A2-BE7E-A3C3CA36A58B}" type="datetimeFigureOut">
              <a:rPr lang="en-US" smtClean="0"/>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88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87"/>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09687"/>
            <a:ext cx="53403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737"/>
            <a:ext cx="32369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9998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77552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srcRect t="10601"/>
          <a:stretch/>
        </p:blipFill>
        <p:spPr>
          <a:xfrm>
            <a:off x="101030" y="92466"/>
            <a:ext cx="2230348" cy="1329262"/>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28600" y="1382358"/>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16A22-1817-47A2-BE7E-A3C3CA36A58B}" type="datetimeFigureOut">
              <a:rPr lang="en-US" smtClean="0"/>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693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337F-C307-4F9B-8E00-0E2205FDBD67}" type="slidenum">
              <a:rPr lang="en-US" smtClean="0"/>
              <a:t>‹#›</a:t>
            </a:fld>
            <a:endParaRPr lang="en-US"/>
          </a:p>
        </p:txBody>
      </p:sp>
      <p:sp>
        <p:nvSpPr>
          <p:cNvPr id="2" name="Title Placeholder 1"/>
          <p:cNvSpPr>
            <a:spLocks noGrp="1"/>
          </p:cNvSpPr>
          <p:nvPr>
            <p:ph type="title"/>
          </p:nvPr>
        </p:nvSpPr>
        <p:spPr>
          <a:xfrm>
            <a:off x="1447800" y="130802"/>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43923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Whither Asian Defense Diplomacy? The Evolving Institutional Landscape of Military and Security Dialogue</a:t>
            </a:r>
            <a:endParaRPr lang="en-US" dirty="0"/>
          </a:p>
        </p:txBody>
      </p:sp>
      <p:sp>
        <p:nvSpPr>
          <p:cNvPr id="3" name="Subtitle 2"/>
          <p:cNvSpPr>
            <a:spLocks noGrp="1"/>
          </p:cNvSpPr>
          <p:nvPr>
            <p:ph type="subTitle" idx="1"/>
          </p:nvPr>
        </p:nvSpPr>
        <p:spPr>
          <a:xfrm>
            <a:off x="3962400" y="2286000"/>
            <a:ext cx="4953000" cy="1752600"/>
          </a:xfrm>
        </p:spPr>
        <p:txBody>
          <a:bodyPr>
            <a:normAutofit fontScale="92500" lnSpcReduction="20000"/>
          </a:bodyPr>
          <a:lstStyle/>
          <a:p>
            <a:r>
              <a:rPr lang="en-US" dirty="0" smtClean="0"/>
              <a:t>Daniel H. Katz</a:t>
            </a:r>
          </a:p>
          <a:p>
            <a:r>
              <a:rPr lang="en-US" dirty="0" smtClean="0"/>
              <a:t>Ph.D. candidate, Strategic Studies, S. </a:t>
            </a:r>
            <a:r>
              <a:rPr lang="en-US" dirty="0" err="1" smtClean="0"/>
              <a:t>Rajaratnam</a:t>
            </a:r>
            <a:r>
              <a:rPr lang="en-US" dirty="0" smtClean="0"/>
              <a:t> School of International Studies (RSIS)</a:t>
            </a:r>
            <a:endParaRPr lang="en-US" dirty="0"/>
          </a:p>
        </p:txBody>
      </p:sp>
      <p:sp>
        <p:nvSpPr>
          <p:cNvPr id="4" name="TextBox 3"/>
          <p:cNvSpPr txBox="1"/>
          <p:nvPr/>
        </p:nvSpPr>
        <p:spPr>
          <a:xfrm>
            <a:off x="4572000" y="4648200"/>
            <a:ext cx="4343400" cy="646331"/>
          </a:xfrm>
          <a:prstGeom prst="rect">
            <a:avLst/>
          </a:prstGeom>
          <a:noFill/>
        </p:spPr>
        <p:txBody>
          <a:bodyPr wrap="square" rtlCol="0">
            <a:spAutoFit/>
          </a:bodyPr>
          <a:lstStyle/>
          <a:p>
            <a:r>
              <a:rPr lang="en-US" dirty="0" smtClean="0"/>
              <a:t>LKYSPP Public Policy in Asia PhD Conference</a:t>
            </a:r>
          </a:p>
          <a:p>
            <a:r>
              <a:rPr lang="en-US" dirty="0" smtClean="0"/>
              <a:t>26-27 May 2014</a:t>
            </a:r>
            <a:endParaRPr lang="en-US" dirty="0"/>
          </a:p>
        </p:txBody>
      </p:sp>
    </p:spTree>
    <p:extLst>
      <p:ext uri="{BB962C8B-B14F-4D97-AF65-F5344CB8AC3E}">
        <p14:creationId xmlns:p14="http://schemas.microsoft.com/office/powerpoint/2010/main" val="344030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Conclusion/Public Policy Implications</a:t>
            </a:r>
            <a:endParaRPr lang="en-US" sz="3600" dirty="0"/>
          </a:p>
        </p:txBody>
      </p:sp>
      <p:sp>
        <p:nvSpPr>
          <p:cNvPr id="3" name="Content Placeholder 2"/>
          <p:cNvSpPr>
            <a:spLocks noGrp="1"/>
          </p:cNvSpPr>
          <p:nvPr>
            <p:ph idx="1"/>
          </p:nvPr>
        </p:nvSpPr>
        <p:spPr/>
        <p:txBody>
          <a:bodyPr>
            <a:noAutofit/>
          </a:bodyPr>
          <a:lstStyle/>
          <a:p>
            <a:r>
              <a:rPr lang="en-US" sz="2200" dirty="0" smtClean="0"/>
              <a:t>Defense diplomacy institutions are developing and proliferating in the Asia-Pacific region. For example, Malaysia convened a Putrajaya Forum in conjunction with the </a:t>
            </a:r>
            <a:r>
              <a:rPr lang="en-US" sz="2200" dirty="0" err="1" smtClean="0"/>
              <a:t>Defence</a:t>
            </a:r>
            <a:r>
              <a:rPr lang="en-US" sz="2200" dirty="0" smtClean="0"/>
              <a:t> Services Asia (DSA) programming. Additional efforts may emerge in the </a:t>
            </a:r>
            <a:r>
              <a:rPr lang="en-US" sz="2200" dirty="0" smtClean="0"/>
              <a:t>future.</a:t>
            </a:r>
            <a:endParaRPr lang="en-US" sz="2200" dirty="0" smtClean="0"/>
          </a:p>
          <a:p>
            <a:r>
              <a:rPr lang="en-US" sz="2200" dirty="0" smtClean="0"/>
              <a:t>There is a risk of competitive institutional dynamics emerging. From a public policy and organizational perspective, a more unified Asian defense diplomacy architecture would be desirable. A stronger and more robust dialogue could emerge from increased connectivity among the diplomatic </a:t>
            </a:r>
            <a:r>
              <a:rPr lang="en-US" sz="2200" dirty="0" smtClean="0"/>
              <a:t>platforms.</a:t>
            </a:r>
            <a:endParaRPr lang="en-US" sz="2200" dirty="0" smtClean="0"/>
          </a:p>
          <a:p>
            <a:r>
              <a:rPr lang="en-US" sz="2200" dirty="0" smtClean="0"/>
              <a:t>Bilateral and multilateral defense diplomacy can and should be complementary. However, defense ministries ought to carefully consider their annual defense diplomacy engagements. Defense ministers and heads of state should seize the challenges and opportunities presented by overlapping defense diplomacy </a:t>
            </a:r>
            <a:r>
              <a:rPr lang="en-US" sz="2200" dirty="0" smtClean="0"/>
              <a:t>architectures.</a:t>
            </a:r>
            <a:endParaRPr lang="en-US" sz="2200" dirty="0"/>
          </a:p>
        </p:txBody>
      </p:sp>
    </p:spTree>
    <p:extLst>
      <p:ext uri="{BB962C8B-B14F-4D97-AF65-F5344CB8AC3E}">
        <p14:creationId xmlns:p14="http://schemas.microsoft.com/office/powerpoint/2010/main" val="51688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 of 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Theoretical Framework</a:t>
            </a:r>
          </a:p>
          <a:p>
            <a:r>
              <a:rPr lang="en-US" dirty="0" smtClean="0"/>
              <a:t>Methodological Details</a:t>
            </a:r>
          </a:p>
          <a:p>
            <a:r>
              <a:rPr lang="en-US" dirty="0" smtClean="0"/>
              <a:t>Findings I: The Shangri-La Dialogue (SLD)</a:t>
            </a:r>
          </a:p>
          <a:p>
            <a:r>
              <a:rPr lang="en-US" dirty="0" smtClean="0"/>
              <a:t>Findings II: The ADMM-Plus</a:t>
            </a:r>
          </a:p>
          <a:p>
            <a:r>
              <a:rPr lang="en-US" dirty="0" smtClean="0"/>
              <a:t>Findings III: The Jakarta International Defense Dialogue (JIDD)</a:t>
            </a:r>
          </a:p>
          <a:p>
            <a:r>
              <a:rPr lang="en-US" dirty="0" smtClean="0"/>
              <a:t>Discussion</a:t>
            </a:r>
          </a:p>
          <a:p>
            <a:r>
              <a:rPr lang="en-US" dirty="0" smtClean="0"/>
              <a:t>Conclusion/Public Policy Implications</a:t>
            </a:r>
          </a:p>
          <a:p>
            <a:endParaRPr lang="en-US" dirty="0"/>
          </a:p>
        </p:txBody>
      </p:sp>
    </p:spTree>
    <p:extLst>
      <p:ext uri="{BB962C8B-B14F-4D97-AF65-F5344CB8AC3E}">
        <p14:creationId xmlns:p14="http://schemas.microsoft.com/office/powerpoint/2010/main" val="120096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smtClean="0"/>
              <a:t>The end of the Cold War ushered in a dramatically different geopolitical context, particularly in </a:t>
            </a:r>
            <a:r>
              <a:rPr lang="en-US" dirty="0" smtClean="0"/>
              <a:t>Asia.</a:t>
            </a:r>
            <a:endParaRPr lang="en-US" dirty="0" smtClean="0"/>
          </a:p>
          <a:p>
            <a:r>
              <a:rPr lang="en-US" dirty="0" smtClean="0"/>
              <a:t>No organizing principle or comprehensive regional security architecture </a:t>
            </a:r>
            <a:r>
              <a:rPr lang="en-US" dirty="0" smtClean="0"/>
              <a:t>emerged.  Closest   approximation </a:t>
            </a:r>
            <a:r>
              <a:rPr lang="en-US" dirty="0" smtClean="0"/>
              <a:t>was the ASEAN Regional Forum (ARF) established in </a:t>
            </a:r>
            <a:r>
              <a:rPr lang="en-US" dirty="0" smtClean="0"/>
              <a:t>1994.</a:t>
            </a:r>
            <a:endParaRPr lang="en-US" dirty="0" smtClean="0"/>
          </a:p>
          <a:p>
            <a:r>
              <a:rPr lang="en-US" dirty="0" smtClean="0"/>
              <a:t>Three new institutions focused on defense diplomacy have been established, a clear indication of a desire for robust dialogue mechanisms between defense and national security </a:t>
            </a:r>
            <a:r>
              <a:rPr lang="en-US" dirty="0" smtClean="0"/>
              <a:t>establishments.</a:t>
            </a:r>
            <a:endParaRPr lang="en-US" dirty="0" smtClean="0"/>
          </a:p>
          <a:p>
            <a:endParaRPr lang="en-US" dirty="0"/>
          </a:p>
        </p:txBody>
      </p:sp>
    </p:spTree>
    <p:extLst>
      <p:ext uri="{BB962C8B-B14F-4D97-AF65-F5344CB8AC3E}">
        <p14:creationId xmlns:p14="http://schemas.microsoft.com/office/powerpoint/2010/main" val="119502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Theoretical Framework</a:t>
            </a:r>
            <a:endParaRPr lang="en-US" dirty="0"/>
          </a:p>
        </p:txBody>
      </p:sp>
      <p:sp>
        <p:nvSpPr>
          <p:cNvPr id="3" name="Content Placeholder 2"/>
          <p:cNvSpPr>
            <a:spLocks noGrp="1"/>
          </p:cNvSpPr>
          <p:nvPr>
            <p:ph idx="1"/>
          </p:nvPr>
        </p:nvSpPr>
        <p:spPr/>
        <p:txBody>
          <a:bodyPr>
            <a:noAutofit/>
          </a:bodyPr>
          <a:lstStyle/>
          <a:p>
            <a:r>
              <a:rPr lang="en-US" sz="2000" dirty="0" smtClean="0"/>
              <a:t>Theoretical justification of paper – evaluating accuracy of realist claims that the balance of power (or threat) are the sole determinants of state behavior in the international state </a:t>
            </a:r>
            <a:r>
              <a:rPr lang="en-US" sz="2000" dirty="0" smtClean="0"/>
              <a:t>system.</a:t>
            </a:r>
            <a:endParaRPr lang="en-US" sz="2000" dirty="0" smtClean="0"/>
          </a:p>
          <a:p>
            <a:r>
              <a:rPr lang="en-US" sz="2000" dirty="0" smtClean="0"/>
              <a:t>If realists (</a:t>
            </a:r>
            <a:r>
              <a:rPr lang="en-US" sz="2000" dirty="0" err="1" smtClean="0"/>
              <a:t>Mearsheimer</a:t>
            </a:r>
            <a:r>
              <a:rPr lang="en-US" sz="2000" dirty="0" smtClean="0"/>
              <a:t>, </a:t>
            </a:r>
            <a:r>
              <a:rPr lang="en-US" sz="2000" dirty="0" err="1" smtClean="0"/>
              <a:t>Fearon</a:t>
            </a:r>
            <a:r>
              <a:rPr lang="en-US" sz="2000" dirty="0" smtClean="0"/>
              <a:t>) are correct, dialogue between states is merely “cheap talk.” Seeming enthusiasm and proliferation of regional security dialogue in Asia in the post-Cold War period would seem to belie realist </a:t>
            </a:r>
            <a:r>
              <a:rPr lang="en-US" sz="2000" dirty="0" smtClean="0"/>
              <a:t>claims.</a:t>
            </a:r>
            <a:endParaRPr lang="en-US" sz="2000" dirty="0" smtClean="0"/>
          </a:p>
          <a:p>
            <a:r>
              <a:rPr lang="en-US" sz="2000" dirty="0" smtClean="0"/>
              <a:t>Liberal and neoliberal IR theorists (Nye, </a:t>
            </a:r>
            <a:r>
              <a:rPr lang="en-US" sz="2000" dirty="0" err="1" smtClean="0"/>
              <a:t>Keohane</a:t>
            </a:r>
            <a:r>
              <a:rPr lang="en-US" sz="2000" dirty="0" smtClean="0"/>
              <a:t> et al.) assert that economic interdependence and other forces work to mitigate </a:t>
            </a:r>
            <a:r>
              <a:rPr lang="en-US" sz="2000" dirty="0" smtClean="0"/>
              <a:t>conflict.</a:t>
            </a:r>
            <a:endParaRPr lang="en-US" sz="2000" dirty="0" smtClean="0"/>
          </a:p>
          <a:p>
            <a:r>
              <a:rPr lang="en-US" sz="2000" dirty="0" smtClean="0"/>
              <a:t>Constructivist IR theorists (Wendt, </a:t>
            </a:r>
            <a:r>
              <a:rPr lang="en-US" sz="2000" dirty="0" err="1" smtClean="0"/>
              <a:t>Finnemore</a:t>
            </a:r>
            <a:r>
              <a:rPr lang="en-US" sz="2000" dirty="0" smtClean="0"/>
              <a:t> et al.) argue that norm transmission and socialization, primarily at the international level, exert influence on state </a:t>
            </a:r>
            <a:r>
              <a:rPr lang="en-US" sz="2000" dirty="0" smtClean="0"/>
              <a:t>actors.</a:t>
            </a:r>
            <a:endParaRPr lang="en-US" sz="2000" dirty="0" smtClean="0"/>
          </a:p>
          <a:p>
            <a:r>
              <a:rPr lang="en-US" sz="2000" dirty="0" smtClean="0"/>
              <a:t>The argument/framework adopted in this paper aligns most closely with the defensive realists. In other words, defense diplomacy can mitigate conflict insofar as these interactions convey useful information about the intentions of other states and does not merely represent “cheap talk.” The military balance alone does not determine the likelihood of </a:t>
            </a:r>
            <a:r>
              <a:rPr lang="en-US" sz="2000" dirty="0" smtClean="0"/>
              <a:t>conflict.</a:t>
            </a:r>
            <a:endParaRPr lang="en-US" sz="2000" dirty="0" smtClean="0"/>
          </a:p>
        </p:txBody>
      </p:sp>
    </p:spTree>
    <p:extLst>
      <p:ext uri="{BB962C8B-B14F-4D97-AF65-F5344CB8AC3E}">
        <p14:creationId xmlns:p14="http://schemas.microsoft.com/office/powerpoint/2010/main" val="1593318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Methodological Details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Case-study method, whereby same research questions asked of multiple cases </a:t>
            </a:r>
          </a:p>
          <a:p>
            <a:r>
              <a:rPr lang="en-US" dirty="0" smtClean="0"/>
              <a:t>Sources: </a:t>
            </a:r>
            <a:endParaRPr lang="en-US" dirty="0" smtClean="0"/>
          </a:p>
          <a:p>
            <a:pPr marL="0" indent="0">
              <a:buNone/>
            </a:pPr>
            <a:r>
              <a:rPr lang="en-US" dirty="0" smtClean="0"/>
              <a:t>1</a:t>
            </a:r>
            <a:r>
              <a:rPr lang="en-US" dirty="0" smtClean="0"/>
              <a:t>) author’s personal involvement with planning of 12</a:t>
            </a:r>
            <a:r>
              <a:rPr lang="en-US" baseline="30000" dirty="0" smtClean="0"/>
              <a:t>th</a:t>
            </a:r>
            <a:r>
              <a:rPr lang="en-US" dirty="0" smtClean="0"/>
              <a:t> SLD in 2013 and research at IISS-Asia on history of SLD 2) secondary literature (albeit limited) on SLD, ADMM-Plus and JIDD</a:t>
            </a:r>
          </a:p>
          <a:p>
            <a:r>
              <a:rPr lang="en-US" dirty="0" smtClean="0"/>
              <a:t>Dearth of scholarly attention to these defense diplomatic processes, in which there is consistent senior-level ministerial involvement by regional and extra-regional states, constitutes a significant gap in the </a:t>
            </a:r>
            <a:r>
              <a:rPr lang="en-US" dirty="0" smtClean="0"/>
              <a:t>literature.</a:t>
            </a:r>
            <a:endParaRPr lang="en-US" dirty="0" smtClean="0"/>
          </a:p>
        </p:txBody>
      </p:sp>
    </p:spTree>
    <p:extLst>
      <p:ext uri="{BB962C8B-B14F-4D97-AF65-F5344CB8AC3E}">
        <p14:creationId xmlns:p14="http://schemas.microsoft.com/office/powerpoint/2010/main" val="157431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 I: The SLD</a:t>
            </a:r>
            <a:endParaRPr lang="en-US" dirty="0"/>
          </a:p>
        </p:txBody>
      </p:sp>
      <p:sp>
        <p:nvSpPr>
          <p:cNvPr id="3" name="Content Placeholder 2"/>
          <p:cNvSpPr>
            <a:spLocks noGrp="1"/>
          </p:cNvSpPr>
          <p:nvPr>
            <p:ph idx="1"/>
          </p:nvPr>
        </p:nvSpPr>
        <p:spPr/>
        <p:txBody>
          <a:bodyPr>
            <a:normAutofit fontScale="47500" lnSpcReduction="20000"/>
          </a:bodyPr>
          <a:lstStyle/>
          <a:p>
            <a:r>
              <a:rPr lang="en-US" sz="4800" dirty="0" smtClean="0"/>
              <a:t>Launched in 2002 by a nongovernmental, London-headquartered think tank, the International Institute for Strategic Studies (IISS)</a:t>
            </a:r>
          </a:p>
          <a:p>
            <a:r>
              <a:rPr lang="en-US" sz="4800" dirty="0" smtClean="0"/>
              <a:t>SLD held annually in Singapore at the Shangri-La Hotel. 2014 SLD (30 May-1 June) is the 13</a:t>
            </a:r>
            <a:r>
              <a:rPr lang="en-US" sz="4800" baseline="30000" dirty="0" smtClean="0"/>
              <a:t>th</a:t>
            </a:r>
            <a:r>
              <a:rPr lang="en-US" sz="4800" dirty="0" smtClean="0"/>
              <a:t> incarnation</a:t>
            </a:r>
          </a:p>
          <a:p>
            <a:r>
              <a:rPr lang="en-US" sz="4800" dirty="0" smtClean="0"/>
              <a:t>Two to three days of speeches, plenary sessions and bilateral meetings</a:t>
            </a:r>
          </a:p>
          <a:p>
            <a:r>
              <a:rPr lang="en-US" sz="4800" dirty="0" smtClean="0"/>
              <a:t>Number of regional and extra-regional defense ministers participating in the SLD has consistently increased. However, China only sent its defense minister in 2011 despite </a:t>
            </a:r>
            <a:r>
              <a:rPr lang="en-US" sz="4800" dirty="0" smtClean="0"/>
              <a:t>sustained </a:t>
            </a:r>
            <a:r>
              <a:rPr lang="en-US" sz="4800" dirty="0" smtClean="0"/>
              <a:t>efforts by the IISS to ensure high-level Chinese participation. The U.S. Secretary of Defense has attended consistently since 2004.</a:t>
            </a:r>
          </a:p>
          <a:p>
            <a:r>
              <a:rPr lang="en-US" sz="4800" dirty="0" smtClean="0"/>
              <a:t>First inclusive regional defense diplomacy institution in Asia. Sherpa meeting since 2013 to frame issues for the next SLD. </a:t>
            </a:r>
          </a:p>
          <a:p>
            <a:r>
              <a:rPr lang="en-US" sz="4800" dirty="0" smtClean="0"/>
              <a:t>Valued for private bilateral, trilateral and other meetings on the sidelines. Some deliverables have emerged (e.g.-“Eyes in the Sky</a:t>
            </a:r>
            <a:r>
              <a:rPr lang="en-US" sz="4800" dirty="0" smtClean="0"/>
              <a:t>”).</a:t>
            </a:r>
            <a:endParaRPr lang="en-US" sz="4800" dirty="0" smtClean="0"/>
          </a:p>
          <a:p>
            <a:endParaRPr lang="en-US" dirty="0" smtClean="0"/>
          </a:p>
          <a:p>
            <a:endParaRPr lang="en-US" dirty="0"/>
          </a:p>
        </p:txBody>
      </p:sp>
    </p:spTree>
    <p:extLst>
      <p:ext uri="{BB962C8B-B14F-4D97-AF65-F5344CB8AC3E}">
        <p14:creationId xmlns:p14="http://schemas.microsoft.com/office/powerpoint/2010/main" val="28253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 II: The ADMM-Plus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met in 2010 and evolved out of the earlier ASEAN Defense Ministers Meeting (ADMM) begun in 2006. ASEAN organizes the ADMM and ADMM-Plus.</a:t>
            </a:r>
          </a:p>
          <a:p>
            <a:r>
              <a:rPr lang="en-US" dirty="0" smtClean="0"/>
              <a:t>The Plus stands for eight ASEAN dialogue partners: Australia, China, India, Japan, New Zealand, Russia, South Korea, and the U.S.</a:t>
            </a:r>
          </a:p>
          <a:p>
            <a:r>
              <a:rPr lang="en-US" dirty="0" smtClean="0"/>
              <a:t>Two ADMM-Plus gatherings have occurred thus far—2010 in Hanoi and 2013 in Brunei. Several Expert Working Groups (EWGs) focused on functional cooperation in 5 area – maritime security, counter-terrorism, HADR, PKOs, and military </a:t>
            </a:r>
            <a:r>
              <a:rPr lang="en-US" dirty="0" smtClean="0"/>
              <a:t>medicine.</a:t>
            </a:r>
            <a:endParaRPr lang="en-US" dirty="0" smtClean="0"/>
          </a:p>
          <a:p>
            <a:r>
              <a:rPr lang="en-US" dirty="0" smtClean="0"/>
              <a:t>Distinguished from the other institutions by its operational character. Table-top exercises on military medicine and maritime security in July 2011 and September 2012, respectively. A June 2013 HADR/MM exercise in Brunei involved more than 3,000 personnel and military assets from many ADMM-Plus countries. </a:t>
            </a:r>
          </a:p>
          <a:p>
            <a:r>
              <a:rPr lang="en-US" dirty="0" smtClean="0"/>
              <a:t>However, there is avoidance of contentious territorial disputes in favor of what some deride as the “low-hanging fruit” of HARDR/MM exercises.</a:t>
            </a:r>
            <a:endParaRPr lang="en-US" dirty="0"/>
          </a:p>
        </p:txBody>
      </p:sp>
    </p:spTree>
    <p:extLst>
      <p:ext uri="{BB962C8B-B14F-4D97-AF65-F5344CB8AC3E}">
        <p14:creationId xmlns:p14="http://schemas.microsoft.com/office/powerpoint/2010/main" val="1401672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 III: The JIDD </a:t>
            </a:r>
            <a:endParaRPr lang="en-US" dirty="0"/>
          </a:p>
        </p:txBody>
      </p:sp>
      <p:sp>
        <p:nvSpPr>
          <p:cNvPr id="3" name="Content Placeholder 2"/>
          <p:cNvSpPr>
            <a:spLocks noGrp="1"/>
          </p:cNvSpPr>
          <p:nvPr>
            <p:ph idx="1"/>
          </p:nvPr>
        </p:nvSpPr>
        <p:spPr/>
        <p:txBody>
          <a:bodyPr>
            <a:noAutofit/>
          </a:bodyPr>
          <a:lstStyle/>
          <a:p>
            <a:r>
              <a:rPr lang="en-US" sz="2200" dirty="0" smtClean="0"/>
              <a:t>Annual gathering in Jakarta since 2011. Indonesian government initiative organized by Indonesian Defense </a:t>
            </a:r>
            <a:r>
              <a:rPr lang="en-US" sz="2200" dirty="0" smtClean="0"/>
              <a:t>University.</a:t>
            </a:r>
            <a:endParaRPr lang="en-US" sz="2200" dirty="0" smtClean="0"/>
          </a:p>
          <a:p>
            <a:r>
              <a:rPr lang="en-US" sz="2200" dirty="0" smtClean="0"/>
              <a:t>Indonesia, already seen as a middle power and an important actor in ASEAN, clearly wishes to places its own imprint on the evolution of regional security </a:t>
            </a:r>
            <a:r>
              <a:rPr lang="en-US" sz="2200" dirty="0" smtClean="0"/>
              <a:t>diplomacy.</a:t>
            </a:r>
            <a:endParaRPr lang="en-US" sz="2200" dirty="0" smtClean="0"/>
          </a:p>
          <a:p>
            <a:r>
              <a:rPr lang="en-US" sz="2200" dirty="0" smtClean="0"/>
              <a:t>Similar format to the SLD. In March 2014, approximately 500 delegates from 46 countries attended the JIDD.  Defense expo on </a:t>
            </a:r>
            <a:r>
              <a:rPr lang="en-US" sz="2200" dirty="0" smtClean="0"/>
              <a:t>sidelines.</a:t>
            </a:r>
            <a:endParaRPr lang="en-US" sz="2200" dirty="0" smtClean="0"/>
          </a:p>
          <a:p>
            <a:r>
              <a:rPr lang="en-US" sz="2200" dirty="0" smtClean="0"/>
              <a:t>Unclear whether there is an ongoing work program associated with the JIDD. Appears not to have working groups (like the ADMM-Plus) or a preparatory meeting (like the SLD</a:t>
            </a:r>
            <a:r>
              <a:rPr lang="en-US" sz="2200" dirty="0" smtClean="0"/>
              <a:t>).</a:t>
            </a:r>
            <a:endParaRPr lang="en-US" sz="2200" dirty="0" smtClean="0"/>
          </a:p>
          <a:p>
            <a:r>
              <a:rPr lang="en-US" sz="2200" dirty="0" smtClean="0"/>
              <a:t>Reasonably high level of representation by attending countries. China sent a Deputy Chief of the General Staff, Admiral Sun </a:t>
            </a:r>
            <a:r>
              <a:rPr lang="en-US" sz="2200" dirty="0" err="1" smtClean="0"/>
              <a:t>Jianguo</a:t>
            </a:r>
            <a:r>
              <a:rPr lang="en-US" sz="2200" dirty="0" smtClean="0"/>
              <a:t>, to the 2014 JIDD, equivalent to the rank of the Chinese defense official who normally leads the Chinese delegation to the SLD.</a:t>
            </a:r>
            <a:endParaRPr lang="en-US" sz="2200" dirty="0"/>
          </a:p>
        </p:txBody>
      </p:sp>
    </p:spTree>
    <p:extLst>
      <p:ext uri="{BB962C8B-B14F-4D97-AF65-F5344CB8AC3E}">
        <p14:creationId xmlns:p14="http://schemas.microsoft.com/office/powerpoint/2010/main" val="290581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Content Placeholder 2"/>
          <p:cNvSpPr>
            <a:spLocks noGrp="1"/>
          </p:cNvSpPr>
          <p:nvPr>
            <p:ph idx="1"/>
          </p:nvPr>
        </p:nvSpPr>
        <p:spPr/>
        <p:txBody>
          <a:bodyPr>
            <a:noAutofit/>
          </a:bodyPr>
          <a:lstStyle/>
          <a:p>
            <a:r>
              <a:rPr lang="en-US" sz="2000" dirty="0" smtClean="0"/>
              <a:t>Between allies or partners, defense diplomacy often involves capacity-building, information-sharing and similar </a:t>
            </a:r>
            <a:r>
              <a:rPr lang="en-US" sz="2000" dirty="0" smtClean="0"/>
              <a:t>activities.</a:t>
            </a:r>
            <a:endParaRPr lang="en-US" sz="2000" dirty="0" smtClean="0"/>
          </a:p>
          <a:p>
            <a:r>
              <a:rPr lang="en-US" sz="2000" dirty="0" smtClean="0"/>
              <a:t>Between potential adversaries, defense diplomacy is more suitably termed “strategic engagement” (</a:t>
            </a:r>
            <a:r>
              <a:rPr lang="en-US" sz="2000" dirty="0" err="1" smtClean="0"/>
              <a:t>Cottey</a:t>
            </a:r>
            <a:r>
              <a:rPr lang="en-US" sz="2000" dirty="0" smtClean="0"/>
              <a:t> and Forster, 2004). Range of collaborative activities between these actors more limited due to mistrust and suspicion of intentions and </a:t>
            </a:r>
            <a:r>
              <a:rPr lang="en-US" sz="2000" dirty="0" smtClean="0"/>
              <a:t>capabilities.</a:t>
            </a:r>
            <a:endParaRPr lang="en-US" sz="2000" dirty="0" smtClean="0"/>
          </a:p>
          <a:p>
            <a:r>
              <a:rPr lang="en-US" sz="2000" dirty="0" smtClean="0"/>
              <a:t>Though the three institutions examined in this paper are slightly different in organization and structure, they share common goal of seeking to maintain a stable regional order. </a:t>
            </a:r>
          </a:p>
          <a:p>
            <a:r>
              <a:rPr lang="en-US" sz="2000" dirty="0" smtClean="0"/>
              <a:t>The militaries of regional actors are operating in increasingly crowded seas and skies. The possibility for miscalculation and accident </a:t>
            </a:r>
            <a:r>
              <a:rPr lang="en-US" sz="2000" dirty="0" smtClean="0"/>
              <a:t>remains.</a:t>
            </a:r>
            <a:endParaRPr lang="en-US" sz="2000" dirty="0" smtClean="0"/>
          </a:p>
          <a:p>
            <a:r>
              <a:rPr lang="en-US" sz="2000" dirty="0" smtClean="0"/>
              <a:t>The rise of defense diplomacy institutions in the Asia-Pacific is an encouraging sign. Countries in the region are demonstrating their commitment to dialogue and efforts to foster a region that is and will be among the most important (economically, militarily and on other dimensions) in the </a:t>
            </a:r>
            <a:r>
              <a:rPr lang="en-US" sz="2000" dirty="0" smtClean="0"/>
              <a:t>world.</a:t>
            </a:r>
            <a:endParaRPr lang="en-US" sz="2000" dirty="0" smtClean="0"/>
          </a:p>
        </p:txBody>
      </p:sp>
    </p:spTree>
    <p:extLst>
      <p:ext uri="{BB962C8B-B14F-4D97-AF65-F5344CB8AC3E}">
        <p14:creationId xmlns:p14="http://schemas.microsoft.com/office/powerpoint/2010/main" val="170790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B8EEAF-A208-4E3E-A062-1AFBB6977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globe template with video</Template>
  <TotalTime>764</TotalTime>
  <Words>1196</Words>
  <Application>Microsoft Office PowerPoint</Application>
  <PresentationFormat>On-screen Show (4:3)</PresentationFormat>
  <Paragraphs>58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Whither Asian Defense Diplomacy? The Evolving Institutional Landscape of Military and Security Dialogue</vt:lpstr>
      <vt:lpstr>Outline of Presentation</vt:lpstr>
      <vt:lpstr>Introduction</vt:lpstr>
      <vt:lpstr>Theoretical Framework</vt:lpstr>
      <vt:lpstr>Methodological Details</vt:lpstr>
      <vt:lpstr>Findings I: The SLD</vt:lpstr>
      <vt:lpstr>Findings II: The ADMM-Plus</vt:lpstr>
      <vt:lpstr>Findings III: The JIDD </vt:lpstr>
      <vt:lpstr>Discussion</vt:lpstr>
      <vt:lpstr>Conclusion/Public Policy Implications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Whither Asian Defense Diplomacy? The Evolving Institutional Landscape of Military and Security Dialogue</dc:title>
  <dc:creator>KATZ</dc:creator>
  <cp:keywords/>
  <dc:description>2010 animated global powerpoint template from presentationpro.com</dc:description>
  <cp:lastModifiedBy>KATZ</cp:lastModifiedBy>
  <cp:revision>50</cp:revision>
  <dcterms:created xsi:type="dcterms:W3CDTF">2014-05-15T14:57:19Z</dcterms:created>
  <dcterms:modified xsi:type="dcterms:W3CDTF">2014-05-16T18:17:54Z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TC018813419991</vt:lpwstr>
  </property>
</Properties>
</file>