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29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DB121B-45EB-4F44-990B-F641089E98E6}" type="datetimeFigureOut">
              <a:rPr lang="en-US" smtClean="0"/>
              <a:t>19/5/14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54463-DDCD-D94B-9E79-B38A3DA69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71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660B-43FB-48A8-B9F1-CF084325677B}" type="datetimeFigureOut">
              <a:rPr lang="en-US" smtClean="0"/>
              <a:t>19/5/14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20C1-43D9-4930-8563-06077D46F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660B-43FB-48A8-B9F1-CF084325677B}" type="datetimeFigureOut">
              <a:rPr lang="en-US" smtClean="0"/>
              <a:t>19/5/14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20C1-43D9-4930-8563-06077D46F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660B-43FB-48A8-B9F1-CF084325677B}" type="datetimeFigureOut">
              <a:rPr lang="en-US" smtClean="0"/>
              <a:t>19/5/14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20C1-43D9-4930-8563-06077D46F978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660B-43FB-48A8-B9F1-CF084325677B}" type="datetimeFigureOut">
              <a:rPr lang="en-US" smtClean="0"/>
              <a:t>19/5/14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20C1-43D9-4930-8563-06077D46F9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660B-43FB-48A8-B9F1-CF084325677B}" type="datetimeFigureOut">
              <a:rPr lang="en-US" smtClean="0"/>
              <a:t>19/5/14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20C1-43D9-4930-8563-06077D46F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660B-43FB-48A8-B9F1-CF084325677B}" type="datetimeFigureOut">
              <a:rPr lang="en-US" smtClean="0"/>
              <a:t>19/5/14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20C1-43D9-4930-8563-06077D46F97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660B-43FB-48A8-B9F1-CF084325677B}" type="datetimeFigureOut">
              <a:rPr lang="en-US" smtClean="0"/>
              <a:t>19/5/14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20C1-43D9-4930-8563-06077D46F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660B-43FB-48A8-B9F1-CF084325677B}" type="datetimeFigureOut">
              <a:rPr lang="en-US" smtClean="0"/>
              <a:t>19/5/14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20C1-43D9-4930-8563-06077D46F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660B-43FB-48A8-B9F1-CF084325677B}" type="datetimeFigureOut">
              <a:rPr lang="en-US" smtClean="0"/>
              <a:t>19/5/14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20C1-43D9-4930-8563-06077D46F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660B-43FB-48A8-B9F1-CF084325677B}" type="datetimeFigureOut">
              <a:rPr lang="en-US" smtClean="0"/>
              <a:t>19/5/14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20C1-43D9-4930-8563-06077D46F97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660B-43FB-48A8-B9F1-CF084325677B}" type="datetimeFigureOut">
              <a:rPr lang="en-US" smtClean="0"/>
              <a:t>19/5/14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20C1-43D9-4930-8563-06077D46F97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9E3660B-43FB-48A8-B9F1-CF084325677B}" type="datetimeFigureOut">
              <a:rPr lang="en-US" smtClean="0"/>
              <a:t>19/5/14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A6F20C1-43D9-4930-8563-06077D46F97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google.com.sg/url?sa=i&amp;rct=j&amp;q=&amp;esrc=s&amp;frm=1&amp;source=images&amp;cd=&amp;cad=rja&amp;uact=8&amp;docid=J8j1sjMfV6W3wM&amp;tbnid=AlDQP5prJsdvwM:&amp;ved=0CAUQjRw&amp;url=http://www.theonlinecitizen.com/2013/11/hijab-issue-as-a-litmus-test/&amp;ei=wGJoU-C5As6A8gWP_YG4Dg&amp;bvm=bv.66111022,d.dGc&amp;psig=AFQjCNFH1A7dMfW9iA2pPrTDl7pfXkh3iQ&amp;ust=1399436344540817" TargetMode="Externa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780108"/>
          </a:xfrm>
        </p:spPr>
        <p:txBody>
          <a:bodyPr>
            <a:noAutofit/>
          </a:bodyPr>
          <a:lstStyle/>
          <a:p>
            <a:r>
              <a:rPr lang="en-US" sz="3200" b="1" dirty="0"/>
              <a:t>Re-examining Singapore’s ‘Multiculturalism’: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A </a:t>
            </a:r>
            <a:r>
              <a:rPr lang="en-US" sz="3200" b="1" dirty="0"/>
              <a:t>Case Study of the </a:t>
            </a:r>
            <a:r>
              <a:rPr lang="en-US" sz="3200" b="1" i="1" dirty="0"/>
              <a:t>Hijab </a:t>
            </a:r>
            <a:r>
              <a:rPr lang="en-US" sz="3200" b="1" dirty="0"/>
              <a:t>(Headscarf)</a:t>
            </a:r>
            <a:r>
              <a:rPr lang="en-US" sz="3200" b="1" i="1" dirty="0"/>
              <a:t> </a:t>
            </a:r>
            <a:r>
              <a:rPr lang="en-US" sz="3200" b="1" dirty="0"/>
              <a:t>Issue in Singapore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473200"/>
          </a:xfrm>
        </p:spPr>
        <p:txBody>
          <a:bodyPr/>
          <a:lstStyle/>
          <a:p>
            <a:r>
              <a:rPr lang="en-US" sz="2200" b="1" dirty="0" err="1"/>
              <a:t>Humairah</a:t>
            </a:r>
            <a:r>
              <a:rPr lang="en-US" sz="2200" b="1" dirty="0"/>
              <a:t> </a:t>
            </a:r>
            <a:r>
              <a:rPr lang="en-US" sz="2200" b="1" dirty="0" err="1" smtClean="0"/>
              <a:t>Zainal</a:t>
            </a:r>
            <a:endParaRPr lang="en-US" sz="2200" b="1" dirty="0" smtClean="0"/>
          </a:p>
          <a:p>
            <a:r>
              <a:rPr lang="en-US" sz="2200" b="1" dirty="0" err="1" smtClean="0"/>
              <a:t>Nanyang</a:t>
            </a:r>
            <a:r>
              <a:rPr lang="en-US" sz="2200" b="1" dirty="0" smtClean="0"/>
              <a:t> </a:t>
            </a:r>
            <a:r>
              <a:rPr lang="en-US" sz="2200" b="1" dirty="0"/>
              <a:t>Technological University (NTU), Singapore</a:t>
            </a:r>
          </a:p>
          <a:p>
            <a:endParaRPr lang="en-US" dirty="0"/>
          </a:p>
        </p:txBody>
      </p:sp>
      <p:pic>
        <p:nvPicPr>
          <p:cNvPr id="4" name="Picture 2" descr="http://2x43di7fqtr1359hx1tnjj0te6.wpengine.netdna-cdn.com/wp-content/uploads/2013/11/profilepichijab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819400"/>
            <a:ext cx="1447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0806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</a:t>
            </a:r>
            <a:r>
              <a:rPr lang="en-US" dirty="0" smtClean="0"/>
              <a:t>uccessful </a:t>
            </a:r>
            <a:r>
              <a:rPr lang="en-US" dirty="0"/>
              <a:t>inter-ethnic policy needs to rest on a more in-depth understanding of how people construe and relate to multiculturalism in the context of their everyday lives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Women’s positive </a:t>
            </a:r>
            <a:r>
              <a:rPr lang="en-US" dirty="0"/>
              <a:t>experiences with the hijab have challenged prevailing stereotypes of it to a large </a:t>
            </a:r>
            <a:r>
              <a:rPr lang="en-US" dirty="0" smtClean="0"/>
              <a:t>extent</a:t>
            </a:r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urrent </a:t>
            </a:r>
            <a:r>
              <a:rPr lang="en-US" dirty="0"/>
              <a:t>notion of multiculturalism needs to be broadened </a:t>
            </a:r>
            <a:r>
              <a:rPr lang="en-US" dirty="0" smtClean="0"/>
              <a:t>in view of the </a:t>
            </a:r>
            <a:r>
              <a:rPr lang="en-US" dirty="0"/>
              <a:t>increasing cultural diversity of the </a:t>
            </a:r>
            <a:r>
              <a:rPr lang="en-US" dirty="0" smtClean="0"/>
              <a:t>city-state</a:t>
            </a:r>
          </a:p>
          <a:p>
            <a:r>
              <a:rPr lang="en-US" dirty="0" smtClean="0"/>
              <a:t>Extensive research on the experience of Singaporean Muslim women working in ‘frontline’ jobs needs to be conducted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653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905000"/>
            <a:ext cx="8136082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To examine the extent to which Singaporean Malay-Muslim women’s lived experiences are able to challenge prevailing stereotypes of the hijab in Singapore</a:t>
            </a:r>
          </a:p>
          <a:p>
            <a:r>
              <a:rPr lang="en-US" dirty="0" smtClean="0"/>
              <a:t>To investigate the extent to which Singapore’s current notion of multiculturalism is still relevant in the context of increasing cosmopolitanism</a:t>
            </a:r>
          </a:p>
          <a:p>
            <a:r>
              <a:rPr lang="en-US" dirty="0" smtClean="0"/>
              <a:t>To explore the </a:t>
            </a:r>
            <a:r>
              <a:rPr lang="en-US" dirty="0"/>
              <a:t>ways in which </a:t>
            </a:r>
            <a:r>
              <a:rPr lang="en-SG" dirty="0"/>
              <a:t>Singapore can envisage the future of its peoples from diverse </a:t>
            </a:r>
            <a:r>
              <a:rPr lang="en-SG" dirty="0" smtClean="0"/>
              <a:t>backgrounds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802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1" y="2362200"/>
            <a:ext cx="7442200" cy="3763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Singapore government has appropriated ‘race’ as a tool of governance </a:t>
            </a:r>
          </a:p>
          <a:p>
            <a:r>
              <a:rPr lang="en-US" dirty="0" smtClean="0"/>
              <a:t>Racial complexity in Singapore is overrated </a:t>
            </a:r>
          </a:p>
          <a:p>
            <a:r>
              <a:rPr lang="en-US" dirty="0" smtClean="0"/>
              <a:t>‘Multiracialism’ and ‘multiculturalism’ refer to two different terms</a:t>
            </a:r>
          </a:p>
          <a:p>
            <a:r>
              <a:rPr lang="en-US" dirty="0"/>
              <a:t>I</a:t>
            </a:r>
            <a:r>
              <a:rPr lang="en-US" dirty="0" smtClean="0"/>
              <a:t>nstitutionalization </a:t>
            </a:r>
            <a:r>
              <a:rPr lang="en-US" dirty="0"/>
              <a:t>of identities under ‘multiracialism’ has foreclosed commitments to cultures other than </a:t>
            </a:r>
            <a:r>
              <a:rPr lang="en-US" dirty="0" smtClean="0"/>
              <a:t>‘CMIO’</a:t>
            </a:r>
          </a:p>
          <a:p>
            <a:r>
              <a:rPr lang="en-US" dirty="0" smtClean="0"/>
              <a:t>Hijab as an overlooked cultural marker of difference</a:t>
            </a:r>
          </a:p>
          <a:p>
            <a:r>
              <a:rPr lang="en-US" dirty="0" smtClean="0"/>
              <a:t>A social psychological approach </a:t>
            </a:r>
            <a:r>
              <a:rPr lang="en-US" dirty="0" smtClean="0"/>
              <a:t>captures </a:t>
            </a:r>
            <a:r>
              <a:rPr lang="en-US" dirty="0" smtClean="0"/>
              <a:t>the complexity of people’s daily lived experience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Framework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442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438400"/>
            <a:ext cx="7662333" cy="3763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Interviews with Singaporean Malay-Muslim female undergraduates from NUS, NTU, SMU and </a:t>
            </a:r>
            <a:r>
              <a:rPr lang="en-US" dirty="0" err="1" smtClean="0"/>
              <a:t>UniSIM</a:t>
            </a:r>
            <a:endParaRPr lang="en-US" dirty="0" smtClean="0"/>
          </a:p>
          <a:p>
            <a:pPr lvl="1"/>
            <a:r>
              <a:rPr lang="en-US" dirty="0" smtClean="0"/>
              <a:t>Placing the focus on Malay-Muslim </a:t>
            </a:r>
            <a:r>
              <a:rPr lang="en-US" dirty="0"/>
              <a:t>women </a:t>
            </a:r>
            <a:r>
              <a:rPr lang="en-US" dirty="0" smtClean="0"/>
              <a:t>reveals </a:t>
            </a:r>
            <a:r>
              <a:rPr lang="en-US" dirty="0"/>
              <a:t>much-needed information about </a:t>
            </a:r>
            <a:r>
              <a:rPr lang="en-US" dirty="0" smtClean="0"/>
              <a:t>their daily </a:t>
            </a:r>
            <a:r>
              <a:rPr lang="en-US" dirty="0"/>
              <a:t>lived experiences of the hijab </a:t>
            </a:r>
          </a:p>
          <a:p>
            <a:pPr lvl="1"/>
            <a:r>
              <a:rPr lang="en-US" dirty="0" smtClean="0"/>
              <a:t>Acknowledges </a:t>
            </a:r>
            <a:r>
              <a:rPr lang="en-US" dirty="0"/>
              <a:t>the need to correct any misconceptions of </a:t>
            </a:r>
            <a:r>
              <a:rPr lang="en-US" dirty="0" smtClean="0"/>
              <a:t>the hijab </a:t>
            </a:r>
            <a:r>
              <a:rPr lang="en-US" dirty="0"/>
              <a:t>and </a:t>
            </a:r>
            <a:r>
              <a:rPr lang="en-US" dirty="0" smtClean="0"/>
              <a:t>re-examine its </a:t>
            </a:r>
            <a:r>
              <a:rPr lang="en-US" dirty="0"/>
              <a:t>current policy 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Secondary sources </a:t>
            </a:r>
          </a:p>
          <a:p>
            <a:pPr lvl="1"/>
            <a:r>
              <a:rPr lang="en-US" dirty="0" smtClean="0"/>
              <a:t>Policy reports</a:t>
            </a:r>
          </a:p>
          <a:p>
            <a:pPr lvl="1"/>
            <a:r>
              <a:rPr lang="en-US" dirty="0" smtClean="0"/>
              <a:t>Newspaper articles</a:t>
            </a:r>
          </a:p>
          <a:p>
            <a:pPr lvl="1"/>
            <a:r>
              <a:rPr lang="en-US" dirty="0" smtClean="0"/>
              <a:t>Internet portals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Methodology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05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Hypersensitivity and paternalism reflect deep entrenchment of racial and religious differences </a:t>
            </a:r>
          </a:p>
          <a:p>
            <a:r>
              <a:rPr lang="en-US" dirty="0" smtClean="0"/>
              <a:t>Understanding of one another’s beliefs and practices remain superficial, inaccurate and antagonistic </a:t>
            </a:r>
          </a:p>
          <a:p>
            <a:r>
              <a:rPr lang="en-US" dirty="0" smtClean="0"/>
              <a:t>Many non-Muslims </a:t>
            </a:r>
            <a:r>
              <a:rPr lang="en-US" dirty="0"/>
              <a:t>remain ignorant as to why Muslim women have to don the </a:t>
            </a:r>
            <a:r>
              <a:rPr lang="en-US" dirty="0" smtClean="0"/>
              <a:t>hijab</a:t>
            </a:r>
          </a:p>
          <a:p>
            <a:r>
              <a:rPr lang="en-US" dirty="0" smtClean="0"/>
              <a:t>Open discussions as opposed to closed-door dialogues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Interview Findings (1):</a:t>
            </a:r>
            <a:br>
              <a:rPr lang="en-US" sz="3800" dirty="0" smtClean="0"/>
            </a:br>
            <a:r>
              <a:rPr lang="en-US" sz="3800" dirty="0" smtClean="0"/>
              <a:t>Non-Muslim Attitude Towards Muslims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3333778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3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614680"/>
            <a:ext cx="5867400" cy="5488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38400" y="6096000"/>
            <a:ext cx="449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The Straits Times, 3</a:t>
            </a:r>
            <a:r>
              <a:rPr lang="en-US" baseline="30000" dirty="0" smtClean="0"/>
              <a:t>rd</a:t>
            </a:r>
            <a:r>
              <a:rPr lang="en-US" dirty="0" smtClean="0"/>
              <a:t> February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510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nterviews challenge state’s </a:t>
            </a:r>
            <a:r>
              <a:rPr lang="en-US" dirty="0"/>
              <a:t>rationalization that </a:t>
            </a:r>
            <a:r>
              <a:rPr lang="en-US" dirty="0" smtClean="0"/>
              <a:t>hijab </a:t>
            </a:r>
            <a:r>
              <a:rPr lang="en-US" dirty="0"/>
              <a:t>serves as a hindrance to national </a:t>
            </a:r>
            <a:r>
              <a:rPr lang="en-US" dirty="0" smtClean="0"/>
              <a:t>integration</a:t>
            </a:r>
          </a:p>
          <a:p>
            <a:r>
              <a:rPr lang="en-US" dirty="0" smtClean="0"/>
              <a:t>Hijab does not affect work productivity </a:t>
            </a:r>
          </a:p>
          <a:p>
            <a:r>
              <a:rPr lang="en-US" dirty="0" smtClean="0"/>
              <a:t>Conflicts may also occur among people of the same race</a:t>
            </a:r>
          </a:p>
          <a:p>
            <a:r>
              <a:rPr lang="en-US" dirty="0"/>
              <a:t>F</a:t>
            </a:r>
            <a:r>
              <a:rPr lang="en-US" dirty="0" smtClean="0"/>
              <a:t>ar </a:t>
            </a:r>
            <a:r>
              <a:rPr lang="en-US" dirty="0"/>
              <a:t>from hindering national integration, the hijab in fact promotes cross-cultural interaction and understanding among various </a:t>
            </a:r>
            <a:r>
              <a:rPr lang="en-US" dirty="0" smtClean="0"/>
              <a:t>races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Interview Findings </a:t>
            </a:r>
            <a:r>
              <a:rPr lang="en-US" dirty="0" smtClean="0"/>
              <a:t>(2):</a:t>
            </a:r>
            <a:br>
              <a:rPr lang="en-US" dirty="0" smtClean="0"/>
            </a:br>
            <a:r>
              <a:rPr lang="en-US" dirty="0" smtClean="0"/>
              <a:t>Muslim Perceptions of the Issue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041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362200"/>
            <a:ext cx="8077199" cy="3886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Local media conflation of hijab with terrorism is inaccurate and irrational</a:t>
            </a:r>
          </a:p>
          <a:p>
            <a:r>
              <a:rPr lang="en-US" dirty="0" smtClean="0"/>
              <a:t>Unlike American societies, the </a:t>
            </a:r>
            <a:r>
              <a:rPr lang="en-US" i="1" dirty="0"/>
              <a:t>immediate</a:t>
            </a:r>
            <a:r>
              <a:rPr lang="en-US" dirty="0"/>
              <a:t> form of cross-cultural contact that </a:t>
            </a:r>
            <a:r>
              <a:rPr lang="en-US" dirty="0" smtClean="0"/>
              <a:t>Singaporeans are exposed </a:t>
            </a:r>
            <a:r>
              <a:rPr lang="en-US" dirty="0"/>
              <a:t>to is </a:t>
            </a:r>
            <a:r>
              <a:rPr lang="en-US" dirty="0" smtClean="0"/>
              <a:t>only with </a:t>
            </a:r>
            <a:r>
              <a:rPr lang="en-US" dirty="0"/>
              <a:t>people from the ‘CMIO’ </a:t>
            </a:r>
            <a:r>
              <a:rPr lang="en-US" dirty="0" smtClean="0"/>
              <a:t>categories</a:t>
            </a:r>
          </a:p>
          <a:p>
            <a:r>
              <a:rPr lang="en-US" dirty="0" smtClean="0"/>
              <a:t>Unlike Muslims in America who have enjoyed an elevation of socio-economic status, </a:t>
            </a:r>
            <a:r>
              <a:rPr lang="en-US" dirty="0"/>
              <a:t>Muslims in Singapore </a:t>
            </a:r>
            <a:r>
              <a:rPr lang="en-US" dirty="0" smtClean="0"/>
              <a:t>are marginalized </a:t>
            </a:r>
            <a:r>
              <a:rPr lang="en-US" dirty="0"/>
              <a:t>in terms of political security and social recognition by the state. </a:t>
            </a:r>
            <a:endParaRPr lang="en-US" dirty="0" smtClean="0"/>
          </a:p>
          <a:p>
            <a:r>
              <a:rPr lang="en-US" dirty="0" smtClean="0"/>
              <a:t>Unlike the increasing religiosity of American society, the state views religion as a moral ballast for Singaporeans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Interview Findings (3):</a:t>
            </a:r>
            <a:br>
              <a:rPr lang="en-US" sz="3800" dirty="0" smtClean="0"/>
            </a:br>
            <a:r>
              <a:rPr lang="en-US" sz="3800" dirty="0" smtClean="0"/>
              <a:t>Comparison with the Global Experience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016476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362200"/>
            <a:ext cx="80010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‘</a:t>
            </a:r>
            <a:r>
              <a:rPr lang="en-US" dirty="0"/>
              <a:t>M</a:t>
            </a:r>
            <a:r>
              <a:rPr lang="en-US" dirty="0" smtClean="0"/>
              <a:t>ulticulturalism</a:t>
            </a:r>
            <a:r>
              <a:rPr lang="en-US" dirty="0"/>
              <a:t>’ in Singapore must be re-examined in the context of </a:t>
            </a:r>
            <a:r>
              <a:rPr lang="en-US" dirty="0" smtClean="0"/>
              <a:t>increasing cosmopolitanism of the city-state</a:t>
            </a:r>
          </a:p>
          <a:p>
            <a:r>
              <a:rPr lang="en-US" dirty="0" smtClean="0"/>
              <a:t>Today’s ‘multiculturalism’ should incorporate cosmopolitanism</a:t>
            </a:r>
          </a:p>
          <a:p>
            <a:r>
              <a:rPr lang="en-US" dirty="0" smtClean="0"/>
              <a:t>Cosmopolitanism must </a:t>
            </a:r>
            <a:r>
              <a:rPr lang="en-US" dirty="0"/>
              <a:t>begin with a sustained engagement with the everyday life and contexts in the </a:t>
            </a:r>
            <a:r>
              <a:rPr lang="en-US" dirty="0" smtClean="0"/>
              <a:t>city</a:t>
            </a:r>
            <a:endParaRPr lang="en-US" dirty="0"/>
          </a:p>
          <a:p>
            <a:r>
              <a:rPr lang="en-US" dirty="0" smtClean="0"/>
              <a:t>Cosmopolitanism </a:t>
            </a:r>
            <a:r>
              <a:rPr lang="en-US" dirty="0"/>
              <a:t>has </a:t>
            </a:r>
            <a:r>
              <a:rPr lang="en-US" dirty="0" smtClean="0"/>
              <a:t>to consider local interaction with different groups of foreigners</a:t>
            </a:r>
          </a:p>
          <a:p>
            <a:r>
              <a:rPr lang="en-US" dirty="0" smtClean="0"/>
              <a:t>Cosmopolitanism </a:t>
            </a:r>
            <a:r>
              <a:rPr lang="en-US" dirty="0"/>
              <a:t>must show how foreigners can enrich </a:t>
            </a:r>
            <a:r>
              <a:rPr lang="en-US" dirty="0" smtClean="0"/>
              <a:t>Singapore’s </a:t>
            </a:r>
            <a:r>
              <a:rPr lang="en-US" dirty="0"/>
              <a:t>social and cultural diversity </a:t>
            </a:r>
            <a:r>
              <a:rPr lang="en-US" dirty="0" smtClean="0"/>
              <a:t>in </a:t>
            </a:r>
            <a:r>
              <a:rPr lang="en-US" dirty="0"/>
              <a:t>ways that will enable Singaporeans to learn to live with strangers, to enter into </a:t>
            </a:r>
            <a:r>
              <a:rPr lang="en-US" dirty="0" smtClean="0"/>
              <a:t>new </a:t>
            </a:r>
            <a:r>
              <a:rPr lang="en-US" dirty="0"/>
              <a:t>experiences and </a:t>
            </a:r>
            <a:r>
              <a:rPr lang="en-US" dirty="0" smtClean="0"/>
              <a:t>interests, </a:t>
            </a:r>
            <a:r>
              <a:rPr lang="en-US" dirty="0"/>
              <a:t>and to develop a </a:t>
            </a:r>
            <a:r>
              <a:rPr lang="en-US" dirty="0" smtClean="0"/>
              <a:t>richer and </a:t>
            </a:r>
            <a:r>
              <a:rPr lang="en-US" dirty="0"/>
              <a:t>more complex sense of themselves.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>
                <a:cs typeface="Calibri" pitchFamily="34" charset="0"/>
              </a:rPr>
              <a:t>Envisaging the Future of Multiculturalism in Singapore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308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890</TotalTime>
  <Words>622</Words>
  <Application>Microsoft Macintosh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Waveform</vt:lpstr>
      <vt:lpstr>Re-examining Singapore’s ‘Multiculturalism’:  A Case Study of the Hijab (Headscarf) Issue in Singapore </vt:lpstr>
      <vt:lpstr>Research Questions</vt:lpstr>
      <vt:lpstr>Theoretical Framework</vt:lpstr>
      <vt:lpstr>Research Methodology</vt:lpstr>
      <vt:lpstr>Interview Findings (1): Non-Muslim Attitude Towards Muslims</vt:lpstr>
      <vt:lpstr>PowerPoint Presentation</vt:lpstr>
      <vt:lpstr>Interview Findings (2): Muslim Perceptions of the Issue</vt:lpstr>
      <vt:lpstr>Interview Findings (3): Comparison with the Global Experience</vt:lpstr>
      <vt:lpstr>Envisaging the Future of Multiculturalism in Singapore  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Re-examining Singapore’s ‘Multiculturalism’:  A Case Study of the Hijab (Headscarf) Issue in Singapore </dc:title>
  <dc:creator>Humairah</dc:creator>
  <cp:lastModifiedBy>Humairah</cp:lastModifiedBy>
  <cp:revision>23</cp:revision>
  <cp:lastPrinted>2014-05-19T08:42:24Z</cp:lastPrinted>
  <dcterms:created xsi:type="dcterms:W3CDTF">2014-05-06T03:38:57Z</dcterms:created>
  <dcterms:modified xsi:type="dcterms:W3CDTF">2014-05-19T09:17:02Z</dcterms:modified>
</cp:coreProperties>
</file>