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6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0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80C2F0-C7D5-4CE2-9EDD-4A6533583381}" type="datetimeFigureOut">
              <a:rPr lang="en-US" smtClean="0"/>
              <a:t>5/25/2014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B6BFF-5F95-45D9-ADC3-4C44604D1A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821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B6BFF-5F95-45D9-ADC3-4C44604D1AB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939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F5C3-14AF-476C-9515-E05145064C02}" type="datetime1">
              <a:rPr lang="en-US" smtClean="0"/>
              <a:t>5/25/2014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dirty="0" smtClean="0"/>
              <a:t>Hartley: Local Policies, Global Sustainability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CAD2-4DE9-4613-B025-8A809E8A28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073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881F-B7F7-4161-A16C-114964111E57}" type="datetime1">
              <a:rPr lang="en-US" smtClean="0"/>
              <a:t>5/25/2014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dirty="0" smtClean="0"/>
              <a:t>Hartley: Local Policies, Global Sustainability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CAD2-4DE9-4613-B025-8A809E8A28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567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B24C-53BE-4745-A4C3-6D843B1D754E}" type="datetime1">
              <a:rPr lang="en-US" smtClean="0"/>
              <a:t>5/25/2014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dirty="0" smtClean="0"/>
              <a:t>Hartley: Local Policies, Global Sustainability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CAD2-4DE9-4613-B025-8A809E8A28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308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4F2D-1B14-4B07-8D9D-DECA86AF4552}" type="datetime1">
              <a:rPr lang="en-US" smtClean="0"/>
              <a:t>5/25/2014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dirty="0" smtClean="0"/>
              <a:t>Hartley: Local Policies, Global Sustainability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CAD2-4DE9-4613-B025-8A809E8A28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810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1D91-3777-43B4-834F-CBB76F473CE6}" type="datetime1">
              <a:rPr lang="en-US" smtClean="0"/>
              <a:t>5/25/2014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dirty="0" smtClean="0"/>
              <a:t>Hartley: Local Policies, Global Sustainability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CAD2-4DE9-4613-B025-8A809E8A28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155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FF6D-CA3D-4409-BDBF-3944C7242A47}" type="datetime1">
              <a:rPr lang="en-US" smtClean="0"/>
              <a:t>5/25/2014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dirty="0" smtClean="0"/>
              <a:t>Hartley: Local Policies, Global Sustainability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CAD2-4DE9-4613-B025-8A809E8A28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8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F408-FDCA-4BAB-ADAF-3937A92D70C6}" type="datetime1">
              <a:rPr lang="en-US" smtClean="0"/>
              <a:t>5/25/2014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dirty="0" smtClean="0"/>
              <a:t>Hartley: Local Policies, Global Sustainability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CAD2-4DE9-4613-B025-8A809E8A28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286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D187-C28F-4AEB-9FE3-F76A9D15EF1A}" type="datetime1">
              <a:rPr lang="en-US" smtClean="0"/>
              <a:t>5/25/2014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dirty="0" smtClean="0"/>
              <a:t>Hartley: Local Policies, Global Sustainability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CAD2-4DE9-4613-B025-8A809E8A28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53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C67B-4DB3-422A-B6BE-37FABCD1DE80}" type="datetime1">
              <a:rPr lang="en-US" smtClean="0"/>
              <a:t>5/25/2014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dirty="0" smtClean="0"/>
              <a:t>Hartley: Local Policies, Global Sustainability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CAD2-4DE9-4613-B025-8A809E8A28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3628-CEB6-4EE8-A547-389AD6A57D59}" type="datetime1">
              <a:rPr lang="en-US" smtClean="0"/>
              <a:t>5/25/2014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dirty="0" smtClean="0"/>
              <a:t>Hartley: Local Policies, Global Sustainability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CAD2-4DE9-4613-B025-8A809E8A28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47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761D-AF4D-4042-A1D7-692FBF824411}" type="datetime1">
              <a:rPr lang="en-US" smtClean="0"/>
              <a:t>5/25/2014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dirty="0" smtClean="0"/>
              <a:t>Hartley: Local Policies, Global Sustainability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CAD2-4DE9-4613-B025-8A809E8A28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9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  <a:lum/>
          </a:blip>
          <a:srcRect/>
          <a:stretch>
            <a:fillRect b="7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55387-DA19-496F-89E0-A6597E7827E2}" type="datetime1">
              <a:rPr lang="en-US" smtClean="0"/>
              <a:t>5/25/2014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SG" dirty="0" smtClean="0"/>
              <a:t>Hartley: Local Policies, Global Sustainability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0CAD2-4DE9-4613-B025-8A809E8A28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231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krishartley.com/" TargetMode="External"/><Relationship Id="rId4" Type="http://schemas.openxmlformats.org/officeDocument/2006/relationships/hyperlink" Target="mailto:hartley@nus.edu.s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vironmental-watch.com/wp-content/uploads/2013/01/hydraulic-fracking.jp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7809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i="1" dirty="0"/>
              <a:t>Local Policies for </a:t>
            </a:r>
            <a:r>
              <a:rPr lang="en-GB" i="1" dirty="0" smtClean="0"/>
              <a:t>                          Global </a:t>
            </a:r>
            <a:r>
              <a:rPr lang="en-GB" i="1" dirty="0"/>
              <a:t>Sustainability:</a:t>
            </a:r>
            <a:r>
              <a:rPr lang="en-US" dirty="0"/>
              <a:t/>
            </a:r>
            <a:br>
              <a:rPr lang="en-US" dirty="0"/>
            </a:br>
            <a:r>
              <a:rPr lang="en-GB" i="1" dirty="0"/>
              <a:t>Addressing the Impacts of </a:t>
            </a:r>
            <a:r>
              <a:rPr lang="en-GB" i="1" dirty="0" smtClean="0"/>
              <a:t>Hydraulic </a:t>
            </a:r>
            <a:r>
              <a:rPr lang="en-GB" i="1" dirty="0"/>
              <a:t>Fracturing in Shale Gas </a:t>
            </a:r>
            <a:r>
              <a:rPr lang="en-GB" i="1" dirty="0" smtClean="0"/>
              <a:t>Extraction</a:t>
            </a:r>
            <a:br>
              <a:rPr lang="en-GB" i="1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GB" sz="3600" dirty="0"/>
              <a:t>Kris </a:t>
            </a:r>
            <a:r>
              <a:rPr lang="en-GB" sz="3600" dirty="0" smtClean="0"/>
              <a:t>Hartley</a:t>
            </a:r>
            <a:br>
              <a:rPr lang="en-GB" sz="3600" dirty="0" smtClean="0"/>
            </a:br>
            <a:r>
              <a:rPr lang="en-GB" sz="3600" dirty="0" smtClean="0"/>
              <a:t>Lee </a:t>
            </a:r>
            <a:r>
              <a:rPr lang="en-GB" sz="3600" dirty="0"/>
              <a:t>Kuan Yew School of Public </a:t>
            </a:r>
            <a:r>
              <a:rPr lang="en-GB" sz="3600" dirty="0" smtClean="0"/>
              <a:t>Policy</a:t>
            </a:r>
            <a:br>
              <a:rPr lang="en-GB" sz="3600" dirty="0" smtClean="0"/>
            </a:br>
            <a:r>
              <a:rPr lang="en-GB" sz="3600" dirty="0" smtClean="0"/>
              <a:t>26 </a:t>
            </a:r>
            <a:r>
              <a:rPr lang="en-GB" sz="3600" dirty="0" smtClean="0"/>
              <a:t>May, 2014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0497-D4C5-4C80-8CD6-05B10F075BCF}" type="datetime1">
              <a:rPr lang="en-US" smtClean="0"/>
              <a:t>5/25/2014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dirty="0" smtClean="0"/>
              <a:t>Hartley: Local Policies, Global Sustainability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CAD2-4DE9-4613-B025-8A809E8A284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75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732"/>
            <a:ext cx="8229600" cy="1143000"/>
          </a:xfrm>
        </p:spPr>
        <p:txBody>
          <a:bodyPr/>
          <a:lstStyle/>
          <a:p>
            <a:r>
              <a:rPr lang="en-US" b="1" dirty="0" smtClean="0"/>
              <a:t>Political Contention (5/7)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052736"/>
            <a:ext cx="9108504" cy="5184576"/>
          </a:xfrm>
        </p:spPr>
        <p:txBody>
          <a:bodyPr>
            <a:noAutofit/>
          </a:bodyPr>
          <a:lstStyle/>
          <a:p>
            <a:r>
              <a:rPr lang="en-GB" sz="2100" dirty="0" smtClean="0"/>
              <a:t>Anti-fracking protests: Colorado (Sirota 2012), Romania (Trefis 2012), North Carolina (AFL-CIO 2012), and Quebec (Fidler </a:t>
            </a:r>
            <a:r>
              <a:rPr lang="en-GB" sz="2100" dirty="0" smtClean="0"/>
              <a:t>2012)</a:t>
            </a:r>
          </a:p>
          <a:p>
            <a:r>
              <a:rPr lang="en-GB" sz="2100" dirty="0" smtClean="0"/>
              <a:t>September </a:t>
            </a:r>
            <a:r>
              <a:rPr lang="en-GB" sz="2100" dirty="0" smtClean="0"/>
              <a:t>22 designated Global Anti-Fracking Day by a loose network (marches on South African Parliament and European Parliament in Brussels)</a:t>
            </a:r>
            <a:endParaRPr lang="en-US" sz="2100" dirty="0" smtClean="0"/>
          </a:p>
          <a:p>
            <a:r>
              <a:rPr lang="en-GB" sz="2100" dirty="0" smtClean="0"/>
              <a:t>Kingdon’s </a:t>
            </a:r>
            <a:r>
              <a:rPr lang="en-GB" sz="2100" dirty="0"/>
              <a:t>(1984) </a:t>
            </a:r>
            <a:r>
              <a:rPr lang="en-GB" sz="2100" i="1" dirty="0"/>
              <a:t>multiple streams </a:t>
            </a:r>
            <a:r>
              <a:rPr lang="en-GB" sz="2100" i="1" dirty="0" smtClean="0"/>
              <a:t>framework</a:t>
            </a:r>
            <a:endParaRPr lang="en-GB" sz="2100" dirty="0" smtClean="0"/>
          </a:p>
          <a:p>
            <a:pPr lvl="1"/>
            <a:r>
              <a:rPr lang="en-GB" sz="2100" dirty="0" smtClean="0"/>
              <a:t>Emergence </a:t>
            </a:r>
            <a:r>
              <a:rPr lang="en-GB" sz="2100" dirty="0"/>
              <a:t>of evidence </a:t>
            </a:r>
            <a:r>
              <a:rPr lang="en-GB" sz="2100" dirty="0" smtClean="0"/>
              <a:t>(“</a:t>
            </a:r>
            <a:r>
              <a:rPr lang="en-GB" sz="2100" dirty="0"/>
              <a:t>problem </a:t>
            </a:r>
            <a:r>
              <a:rPr lang="en-GB" sz="2100" dirty="0" smtClean="0"/>
              <a:t>stream”) </a:t>
            </a:r>
          </a:p>
          <a:p>
            <a:pPr lvl="1"/>
            <a:r>
              <a:rPr lang="en-GB" sz="2100" dirty="0" smtClean="0"/>
              <a:t>Grassroots </a:t>
            </a:r>
            <a:r>
              <a:rPr lang="en-GB" sz="2100" dirty="0"/>
              <a:t>action </a:t>
            </a:r>
            <a:r>
              <a:rPr lang="en-GB" sz="2100" dirty="0" smtClean="0"/>
              <a:t>(“politics stream”) </a:t>
            </a:r>
          </a:p>
          <a:p>
            <a:pPr lvl="1"/>
            <a:r>
              <a:rPr lang="en-GB" sz="2100" dirty="0" smtClean="0"/>
              <a:t>“Policy </a:t>
            </a:r>
            <a:r>
              <a:rPr lang="en-GB" sz="2100" dirty="0"/>
              <a:t>stream” </a:t>
            </a:r>
            <a:r>
              <a:rPr lang="en-GB" sz="2100" dirty="0" smtClean="0"/>
              <a:t>least </a:t>
            </a:r>
            <a:r>
              <a:rPr lang="en-GB" sz="2100" dirty="0"/>
              <a:t>likely to develop </a:t>
            </a:r>
            <a:r>
              <a:rPr lang="en-GB" sz="2100" dirty="0" smtClean="0"/>
              <a:t>due to </a:t>
            </a:r>
            <a:r>
              <a:rPr lang="en-GB" sz="2100" dirty="0"/>
              <a:t>overlapping </a:t>
            </a:r>
            <a:r>
              <a:rPr lang="en-GB" sz="2100" dirty="0" smtClean="0"/>
              <a:t>jurisdictions</a:t>
            </a:r>
          </a:p>
          <a:p>
            <a:pPr lvl="1"/>
            <a:r>
              <a:rPr lang="en-GB" sz="2100" dirty="0" smtClean="0"/>
              <a:t>Absence </a:t>
            </a:r>
            <a:r>
              <a:rPr lang="en-GB" sz="2100" dirty="0"/>
              <a:t>of </a:t>
            </a:r>
            <a:r>
              <a:rPr lang="en-GB" sz="2100" dirty="0" smtClean="0"/>
              <a:t>instrument linking </a:t>
            </a:r>
            <a:r>
              <a:rPr lang="en-GB" sz="2100" dirty="0" smtClean="0"/>
              <a:t>streams </a:t>
            </a:r>
            <a:r>
              <a:rPr lang="en-GB" sz="2100" dirty="0" smtClean="0"/>
              <a:t>(more diagnostic than prescriptive?)</a:t>
            </a:r>
            <a:endParaRPr lang="en-GB" sz="2100" dirty="0" smtClean="0"/>
          </a:p>
          <a:p>
            <a:r>
              <a:rPr lang="en-GB" sz="2100" dirty="0"/>
              <a:t>Sabatier and Jenkins-Smith’s </a:t>
            </a:r>
            <a:r>
              <a:rPr lang="en-GB" sz="2100" i="1" dirty="0"/>
              <a:t>advocacy coalition framework</a:t>
            </a:r>
            <a:r>
              <a:rPr lang="en-GB" sz="2100" dirty="0"/>
              <a:t> (</a:t>
            </a:r>
            <a:r>
              <a:rPr lang="en-GB" sz="2100" dirty="0" smtClean="0"/>
              <a:t>1999)</a:t>
            </a:r>
          </a:p>
          <a:p>
            <a:pPr lvl="1"/>
            <a:r>
              <a:rPr lang="en-GB" sz="2100" dirty="0" smtClean="0"/>
              <a:t>Beliefs </a:t>
            </a:r>
            <a:r>
              <a:rPr lang="en-GB" sz="2100" dirty="0" smtClean="0"/>
              <a:t>are </a:t>
            </a:r>
            <a:r>
              <a:rPr lang="en-GB" sz="2100" dirty="0"/>
              <a:t>the binding </a:t>
            </a:r>
            <a:r>
              <a:rPr lang="en-GB" sz="2100" dirty="0" smtClean="0"/>
              <a:t>mechanism and impetus </a:t>
            </a:r>
            <a:r>
              <a:rPr lang="en-GB" sz="2100" dirty="0"/>
              <a:t>for </a:t>
            </a:r>
            <a:r>
              <a:rPr lang="en-GB" sz="2100" dirty="0" smtClean="0"/>
              <a:t>coalition formation </a:t>
            </a:r>
          </a:p>
          <a:p>
            <a:pPr lvl="1"/>
            <a:r>
              <a:rPr lang="en-GB" sz="2100" dirty="0" smtClean="0"/>
              <a:t>Explains </a:t>
            </a:r>
            <a:r>
              <a:rPr lang="en-GB" sz="2100" dirty="0"/>
              <a:t>how </a:t>
            </a:r>
            <a:r>
              <a:rPr lang="en-GB" sz="2100" dirty="0" smtClean="0"/>
              <a:t>evidence </a:t>
            </a:r>
            <a:r>
              <a:rPr lang="en-GB" sz="2100" dirty="0"/>
              <a:t>can influence changes in belief </a:t>
            </a:r>
            <a:r>
              <a:rPr lang="en-GB" sz="2100" dirty="0" smtClean="0"/>
              <a:t>patterns</a:t>
            </a:r>
          </a:p>
          <a:p>
            <a:pPr lvl="1"/>
            <a:r>
              <a:rPr lang="en-GB" sz="2100" dirty="0" smtClean="0"/>
              <a:t>Lack of clear evidence is </a:t>
            </a:r>
            <a:r>
              <a:rPr lang="en-GB" sz="2100" dirty="0" smtClean="0"/>
              <a:t>an obstacle to </a:t>
            </a:r>
            <a:r>
              <a:rPr lang="en-GB" sz="2100" dirty="0" smtClean="0"/>
              <a:t>both anti-fracking policy advocacy and changes in beliefs</a:t>
            </a:r>
            <a:endParaRPr lang="en-GB" sz="2100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E60D-7AE5-4B0A-B72E-CD85AA5A567E}" type="datetime1">
              <a:rPr lang="en-US" smtClean="0"/>
              <a:t>5/25/2014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dirty="0" smtClean="0"/>
              <a:t>Hartley: Local Policies, Global Sustainability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CAD2-4DE9-4613-B025-8A809E8A284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75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905"/>
            <a:ext cx="8229600" cy="922114"/>
          </a:xfrm>
        </p:spPr>
        <p:txBody>
          <a:bodyPr/>
          <a:lstStyle/>
          <a:p>
            <a:r>
              <a:rPr lang="en-US" b="1" dirty="0" smtClean="0"/>
              <a:t>Example: United States (6/7)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760640"/>
          </a:xfrm>
        </p:spPr>
        <p:txBody>
          <a:bodyPr>
            <a:noAutofit/>
          </a:bodyPr>
          <a:lstStyle/>
          <a:p>
            <a:r>
              <a:rPr lang="en-GB" sz="2400" dirty="0" smtClean="0"/>
              <a:t>Two </a:t>
            </a:r>
            <a:r>
              <a:rPr lang="en-GB" sz="2400" dirty="0" smtClean="0"/>
              <a:t>dimensions </a:t>
            </a:r>
            <a:r>
              <a:rPr lang="en-GB" sz="2400" dirty="0"/>
              <a:t>in which </a:t>
            </a:r>
            <a:r>
              <a:rPr lang="en-GB" sz="2400" dirty="0" smtClean="0"/>
              <a:t>evidence informs the </a:t>
            </a:r>
            <a:r>
              <a:rPr lang="en-GB" sz="2400" dirty="0"/>
              <a:t>policymaking </a:t>
            </a:r>
            <a:r>
              <a:rPr lang="en-GB" sz="2400" dirty="0" smtClean="0"/>
              <a:t>process:</a:t>
            </a:r>
            <a:endParaRPr lang="en-GB" sz="2400" dirty="0" smtClean="0"/>
          </a:p>
          <a:p>
            <a:pPr lvl="1"/>
            <a:r>
              <a:rPr lang="en-GB" sz="1800" dirty="0" smtClean="0"/>
              <a:t>Scale: </a:t>
            </a:r>
            <a:r>
              <a:rPr lang="en-GB" sz="1800" dirty="0" smtClean="0"/>
              <a:t>level, breadth </a:t>
            </a:r>
            <a:r>
              <a:rPr lang="en-GB" sz="1800" dirty="0"/>
              <a:t>of regulatory authority </a:t>
            </a:r>
            <a:r>
              <a:rPr lang="en-GB" sz="1800" dirty="0" smtClean="0"/>
              <a:t>in multi-layered, fragmented systems </a:t>
            </a:r>
          </a:p>
          <a:p>
            <a:pPr lvl="1"/>
            <a:r>
              <a:rPr lang="en-GB" sz="1800" dirty="0" smtClean="0"/>
              <a:t>Influence</a:t>
            </a:r>
            <a:r>
              <a:rPr lang="en-GB" sz="1800" dirty="0" smtClean="0"/>
              <a:t>: </a:t>
            </a:r>
            <a:r>
              <a:rPr lang="en-GB" sz="1800" dirty="0"/>
              <a:t>ability </a:t>
            </a:r>
            <a:r>
              <a:rPr lang="en-GB" sz="1800" dirty="0" smtClean="0"/>
              <a:t>to </a:t>
            </a:r>
            <a:r>
              <a:rPr lang="en-GB" sz="1800" dirty="0"/>
              <a:t>elevate </a:t>
            </a:r>
            <a:r>
              <a:rPr lang="en-GB" sz="1800" dirty="0" smtClean="0"/>
              <a:t>agenda; </a:t>
            </a:r>
            <a:r>
              <a:rPr lang="en-GB" sz="1800" dirty="0" smtClean="0"/>
              <a:t>judicious venue shopping (Baumgartner </a:t>
            </a:r>
            <a:r>
              <a:rPr lang="en-GB" sz="1800" dirty="0" smtClean="0"/>
              <a:t>&amp; </a:t>
            </a:r>
            <a:r>
              <a:rPr lang="en-GB" sz="1800" dirty="0" smtClean="0"/>
              <a:t>Jones </a:t>
            </a:r>
            <a:r>
              <a:rPr lang="en-GB" sz="1800" dirty="0" smtClean="0"/>
              <a:t>91)</a:t>
            </a:r>
          </a:p>
          <a:p>
            <a:r>
              <a:rPr lang="en-GB" sz="2400" dirty="0" smtClean="0"/>
              <a:t>US Energy </a:t>
            </a:r>
            <a:r>
              <a:rPr lang="en-GB" sz="2400" dirty="0"/>
              <a:t>Policy Act of 2005 </a:t>
            </a:r>
            <a:r>
              <a:rPr lang="en-GB" sz="2400" dirty="0" smtClean="0"/>
              <a:t>dissolved EPA’s regulatory </a:t>
            </a:r>
            <a:r>
              <a:rPr lang="en-GB" sz="2400" dirty="0"/>
              <a:t>authority over </a:t>
            </a:r>
            <a:r>
              <a:rPr lang="en-GB" sz="2400" dirty="0" smtClean="0"/>
              <a:t>fracking and chemical disclosure (Cheney; “Halliburton </a:t>
            </a:r>
            <a:r>
              <a:rPr lang="en-GB" sz="2400" dirty="0"/>
              <a:t>Loophole</a:t>
            </a:r>
            <a:r>
              <a:rPr lang="en-GB" sz="2400" dirty="0" smtClean="0"/>
              <a:t>”)</a:t>
            </a:r>
            <a:endParaRPr lang="en-GB" sz="2400" dirty="0" smtClean="0"/>
          </a:p>
          <a:p>
            <a:r>
              <a:rPr lang="en-GB" sz="2400" dirty="0"/>
              <a:t>The Safe Drinking Water Act </a:t>
            </a:r>
            <a:r>
              <a:rPr lang="en-GB" sz="2400" dirty="0" smtClean="0"/>
              <a:t>is now the </a:t>
            </a:r>
            <a:r>
              <a:rPr lang="en-GB" sz="2400" dirty="0"/>
              <a:t>only </a:t>
            </a:r>
            <a:r>
              <a:rPr lang="en-GB" sz="2400" dirty="0" smtClean="0"/>
              <a:t>apparatus to address </a:t>
            </a:r>
            <a:r>
              <a:rPr lang="en-GB" sz="2400" dirty="0"/>
              <a:t>fracking </a:t>
            </a:r>
            <a:r>
              <a:rPr lang="en-GB" sz="2400" dirty="0" smtClean="0"/>
              <a:t>at the national level, along with species acts, OSHA, etc.</a:t>
            </a:r>
          </a:p>
          <a:p>
            <a:r>
              <a:rPr lang="en-GB" sz="2400" dirty="0" smtClean="0"/>
              <a:t>Environmental impacts </a:t>
            </a:r>
            <a:r>
              <a:rPr lang="en-GB" sz="2400" dirty="0"/>
              <a:t>(e.g. </a:t>
            </a:r>
            <a:r>
              <a:rPr lang="en-GB" sz="2400" dirty="0" smtClean="0"/>
              <a:t>air pollution and waste management) are often </a:t>
            </a:r>
            <a:r>
              <a:rPr lang="en-GB" sz="2400" dirty="0"/>
              <a:t>legislated at the </a:t>
            </a:r>
            <a:r>
              <a:rPr lang="en-GB" sz="2400" dirty="0" smtClean="0"/>
              <a:t>state/local level</a:t>
            </a:r>
            <a:endParaRPr lang="en-GB" sz="2400" dirty="0"/>
          </a:p>
          <a:p>
            <a:r>
              <a:rPr lang="en-GB" sz="2400" dirty="0" smtClean="0"/>
              <a:t>Sub-national policy initiatives</a:t>
            </a:r>
            <a:endParaRPr lang="en-GB" sz="2400" dirty="0" smtClean="0"/>
          </a:p>
          <a:p>
            <a:pPr lvl="1"/>
            <a:r>
              <a:rPr lang="en-GB" sz="1800" dirty="0" smtClean="0"/>
              <a:t>New </a:t>
            </a:r>
            <a:r>
              <a:rPr lang="en-GB" sz="1800" dirty="0"/>
              <a:t>Jersey and New York have </a:t>
            </a:r>
            <a:r>
              <a:rPr lang="en-GB" sz="1800" dirty="0" smtClean="0"/>
              <a:t>imposed </a:t>
            </a:r>
            <a:r>
              <a:rPr lang="en-GB" sz="1800" dirty="0"/>
              <a:t>moratoria on </a:t>
            </a:r>
            <a:r>
              <a:rPr lang="en-GB" sz="1800" dirty="0" smtClean="0"/>
              <a:t>fracking</a:t>
            </a:r>
          </a:p>
          <a:p>
            <a:pPr lvl="1"/>
            <a:r>
              <a:rPr lang="en-GB" sz="1800" dirty="0"/>
              <a:t>New York City and Syracuse have limited or outlawed fracking within </a:t>
            </a:r>
            <a:r>
              <a:rPr lang="en-GB" sz="1800" dirty="0" smtClean="0"/>
              <a:t>watersheds</a:t>
            </a:r>
          </a:p>
          <a:p>
            <a:pPr lvl="1"/>
            <a:r>
              <a:rPr lang="en-GB" sz="1800" dirty="0"/>
              <a:t>In </a:t>
            </a:r>
            <a:r>
              <a:rPr lang="en-GB" sz="1800" dirty="0" smtClean="0"/>
              <a:t>Marcellus </a:t>
            </a:r>
            <a:r>
              <a:rPr lang="en-GB" sz="1800" dirty="0"/>
              <a:t>Shale </a:t>
            </a:r>
            <a:r>
              <a:rPr lang="en-GB" sz="1800" dirty="0" smtClean="0"/>
              <a:t>region, </a:t>
            </a:r>
            <a:r>
              <a:rPr lang="en-GB" sz="1800" dirty="0"/>
              <a:t>some localities have banned the </a:t>
            </a:r>
            <a:r>
              <a:rPr lang="en-GB" sz="1800" dirty="0" smtClean="0"/>
              <a:t>practice</a:t>
            </a:r>
          </a:p>
          <a:p>
            <a:pPr lvl="1"/>
            <a:r>
              <a:rPr lang="en-GB" sz="1800" dirty="0" smtClean="0"/>
              <a:t>2013 </a:t>
            </a:r>
            <a:r>
              <a:rPr lang="en-GB" sz="1800" dirty="0"/>
              <a:t>restriction by Dallas (Texas) </a:t>
            </a:r>
            <a:r>
              <a:rPr lang="en-GB" sz="1800" dirty="0" smtClean="0"/>
              <a:t>within </a:t>
            </a:r>
            <a:r>
              <a:rPr lang="en-GB" sz="1800" dirty="0"/>
              <a:t>1,500 feet of homes, schools, and </a:t>
            </a:r>
            <a:r>
              <a:rPr lang="en-GB" sz="1800" dirty="0" smtClean="0"/>
              <a:t>churches</a:t>
            </a:r>
            <a:endParaRPr lang="en-US" sz="7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B1FF-4AF9-4CB2-9BAA-BB2B76B48DB8}" type="datetime1">
              <a:rPr lang="en-US" smtClean="0"/>
              <a:t>5/25/2014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dirty="0" smtClean="0"/>
              <a:t>Hartley: Local Policies, Global Sustainability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CAD2-4DE9-4613-B025-8A809E8A284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9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Example: United </a:t>
            </a:r>
            <a:r>
              <a:rPr lang="en-US" b="1" dirty="0" smtClean="0"/>
              <a:t>States lessons </a:t>
            </a:r>
            <a:r>
              <a:rPr lang="en-US" b="1" dirty="0"/>
              <a:t>(6/7)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328592"/>
          </a:xfrm>
        </p:spPr>
        <p:txBody>
          <a:bodyPr>
            <a:noAutofit/>
          </a:bodyPr>
          <a:lstStyle/>
          <a:p>
            <a:r>
              <a:rPr lang="en-US" sz="2400" dirty="0" smtClean="0"/>
              <a:t>Mismatch between scale of governance and impact at issue</a:t>
            </a:r>
          </a:p>
          <a:p>
            <a:pPr lvl="1"/>
            <a:r>
              <a:rPr lang="en-US" sz="2000" dirty="0" smtClean="0"/>
              <a:t>V. Ostrom (1972): linking scope of authority to scale of problem</a:t>
            </a:r>
          </a:p>
          <a:p>
            <a:pPr lvl="1"/>
            <a:r>
              <a:rPr lang="en-US" sz="2000" dirty="0" smtClean="0"/>
              <a:t>US ideal of “home rule” and “states’ rights” </a:t>
            </a:r>
            <a:r>
              <a:rPr lang="en-US" sz="2000" dirty="0" smtClean="0">
                <a:sym typeface="Wingdings" panose="05000000000000000000" pitchFamily="2" charset="2"/>
              </a:rPr>
              <a:t> localization of policies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Impacts do not heed political boundaries (runoff, climate change, etc.)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Benefit: divide and conquer approach for activists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Evidence and politicization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Emotion and sensationalism (does it discredit agendas?)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Underlying socio-political debate about corporate influence</a:t>
            </a:r>
          </a:p>
          <a:p>
            <a:pPr lvl="2"/>
            <a:r>
              <a:rPr lang="en-US" sz="1600" dirty="0" smtClean="0">
                <a:sym typeface="Wingdings" panose="05000000000000000000" pitchFamily="2" charset="2"/>
              </a:rPr>
              <a:t>“Profiteering”</a:t>
            </a:r>
          </a:p>
          <a:p>
            <a:pPr lvl="2"/>
            <a:r>
              <a:rPr lang="en-US" sz="1600" dirty="0" smtClean="0">
                <a:sym typeface="Wingdings" panose="05000000000000000000" pitchFamily="2" charset="2"/>
              </a:rPr>
              <a:t>Circumvention of democratic system</a:t>
            </a:r>
          </a:p>
          <a:p>
            <a:pPr lvl="2"/>
            <a:r>
              <a:rPr lang="en-US" sz="1600" dirty="0" smtClean="0">
                <a:sym typeface="Wingdings" panose="05000000000000000000" pitchFamily="2" charset="2"/>
              </a:rPr>
              <a:t>Lack of regard for impacts on society, environment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Like the climate debate, each side uses evidence, reducing the substance of the debate to comparisons of evidence credibility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Political rhetoric about caution, but not outright prohibition</a:t>
            </a:r>
          </a:p>
          <a:p>
            <a:pPr lvl="1"/>
            <a:endParaRPr lang="en-US" sz="1200" dirty="0" smtClean="0">
              <a:sym typeface="Wingdings" panose="05000000000000000000" pitchFamily="2" charset="2"/>
            </a:endParaRPr>
          </a:p>
          <a:p>
            <a:pPr lvl="1"/>
            <a:endParaRPr lang="en-US" sz="12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3430-651C-4E2F-8A26-38D235DB1707}" type="datetime1">
              <a:rPr lang="en-US" smtClean="0"/>
              <a:t>5/25/2014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dirty="0" smtClean="0"/>
              <a:t>Hartley: Local Policies, Global Sustainability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CAD2-4DE9-4613-B025-8A809E8A284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49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6939"/>
            <a:ext cx="8229600" cy="850106"/>
          </a:xfrm>
        </p:spPr>
        <p:txBody>
          <a:bodyPr/>
          <a:lstStyle/>
          <a:p>
            <a:r>
              <a:rPr lang="en-US" dirty="0" smtClean="0"/>
              <a:t>Example: New Zealand (6/7)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0" y="980728"/>
            <a:ext cx="9001000" cy="5400600"/>
          </a:xfrm>
        </p:spPr>
        <p:txBody>
          <a:bodyPr>
            <a:normAutofit fontScale="25000" lnSpcReduction="20000"/>
          </a:bodyPr>
          <a:lstStyle/>
          <a:p>
            <a:r>
              <a:rPr lang="en-GB" sz="10400" dirty="0"/>
              <a:t>Like the </a:t>
            </a:r>
            <a:r>
              <a:rPr lang="en-GB" sz="10400" dirty="0" smtClean="0"/>
              <a:t>US, NZ is federalized, fragmented in regulating fracking</a:t>
            </a:r>
          </a:p>
          <a:p>
            <a:r>
              <a:rPr lang="en-GB" sz="10400" dirty="0" smtClean="0"/>
              <a:t>Fracking regulated </a:t>
            </a:r>
            <a:r>
              <a:rPr lang="en-GB" sz="10400" dirty="0"/>
              <a:t>by </a:t>
            </a:r>
            <a:r>
              <a:rPr lang="en-GB" sz="10400" dirty="0" smtClean="0"/>
              <a:t>1991 </a:t>
            </a:r>
            <a:r>
              <a:rPr lang="en-GB" sz="10400" dirty="0"/>
              <a:t>Resource Management </a:t>
            </a:r>
            <a:r>
              <a:rPr lang="en-GB" sz="10400" dirty="0" smtClean="0"/>
              <a:t>Act</a:t>
            </a:r>
          </a:p>
          <a:p>
            <a:pPr lvl="1"/>
            <a:r>
              <a:rPr lang="en-GB" sz="8000" dirty="0" smtClean="0"/>
              <a:t>Grants </a:t>
            </a:r>
            <a:r>
              <a:rPr lang="en-GB" sz="8000" dirty="0"/>
              <a:t>regional councils regulatory control over water and air </a:t>
            </a:r>
            <a:r>
              <a:rPr lang="en-GB" sz="8000" dirty="0" smtClean="0"/>
              <a:t>discharges </a:t>
            </a:r>
          </a:p>
          <a:p>
            <a:pPr lvl="1"/>
            <a:r>
              <a:rPr lang="en-GB" sz="8000" dirty="0" smtClean="0"/>
              <a:t>Grants district </a:t>
            </a:r>
            <a:r>
              <a:rPr lang="en-GB" sz="8000" dirty="0"/>
              <a:t>councils </a:t>
            </a:r>
            <a:r>
              <a:rPr lang="en-GB" sz="8000" dirty="0" smtClean="0"/>
              <a:t>control </a:t>
            </a:r>
            <a:r>
              <a:rPr lang="en-GB" sz="8000" dirty="0"/>
              <a:t>over related land use </a:t>
            </a:r>
            <a:endParaRPr lang="en-GB" sz="8000" dirty="0" smtClean="0"/>
          </a:p>
          <a:p>
            <a:r>
              <a:rPr lang="en-GB" sz="10400" dirty="0" smtClean="0"/>
              <a:t>Hazardous </a:t>
            </a:r>
            <a:r>
              <a:rPr lang="en-GB" sz="10400" dirty="0"/>
              <a:t>Substances and New Organisms Act </a:t>
            </a:r>
            <a:r>
              <a:rPr lang="en-GB" sz="10400" dirty="0"/>
              <a:t>(</a:t>
            </a:r>
            <a:r>
              <a:rPr lang="en-GB" sz="10400" dirty="0" smtClean="0"/>
              <a:t>1996) regulates </a:t>
            </a:r>
            <a:r>
              <a:rPr lang="en-GB" sz="10400" dirty="0"/>
              <a:t>fracking chemicals </a:t>
            </a:r>
            <a:r>
              <a:rPr lang="en-GB" sz="10400" dirty="0" smtClean="0"/>
              <a:t>(handling</a:t>
            </a:r>
            <a:r>
              <a:rPr lang="en-GB" sz="10400" dirty="0"/>
              <a:t>, storage, use, </a:t>
            </a:r>
            <a:r>
              <a:rPr lang="en-GB" sz="10400" dirty="0" smtClean="0"/>
              <a:t>spill contingencies) </a:t>
            </a:r>
          </a:p>
          <a:p>
            <a:r>
              <a:rPr lang="en-GB" sz="10400" dirty="0" smtClean="0"/>
              <a:t>Resource </a:t>
            </a:r>
            <a:r>
              <a:rPr lang="en-GB" sz="10400" dirty="0"/>
              <a:t>consenting </a:t>
            </a:r>
            <a:r>
              <a:rPr lang="en-GB" sz="10400" dirty="0" smtClean="0"/>
              <a:t>under regional councils, raising concerns: </a:t>
            </a:r>
          </a:p>
          <a:p>
            <a:pPr lvl="1"/>
            <a:r>
              <a:rPr lang="en-GB" sz="8000" dirty="0" smtClean="0"/>
              <a:t>Expertise (do councils have capacity to understand fracking in their areas?)</a:t>
            </a:r>
          </a:p>
          <a:p>
            <a:pPr lvl="1"/>
            <a:r>
              <a:rPr lang="en-GB" sz="8000" dirty="0" smtClean="0"/>
              <a:t>Coordination (regulation among neighboring jurisdictions)</a:t>
            </a:r>
          </a:p>
          <a:p>
            <a:r>
              <a:rPr lang="en-GB" sz="10400" dirty="0"/>
              <a:t>Five local </a:t>
            </a:r>
            <a:r>
              <a:rPr lang="en-GB" sz="10400" dirty="0" smtClean="0"/>
              <a:t>authorities (Dunedin Council) </a:t>
            </a:r>
            <a:r>
              <a:rPr lang="en-GB" sz="10400" dirty="0"/>
              <a:t>imposed </a:t>
            </a:r>
            <a:r>
              <a:rPr lang="en-GB" sz="10400" dirty="0" smtClean="0"/>
              <a:t>moratoria</a:t>
            </a:r>
          </a:p>
          <a:p>
            <a:r>
              <a:rPr lang="en-GB" sz="10400" dirty="0" smtClean="0"/>
              <a:t>No </a:t>
            </a:r>
            <a:r>
              <a:rPr lang="en-GB" sz="10400" dirty="0"/>
              <a:t>moratorium at the national level </a:t>
            </a:r>
            <a:r>
              <a:rPr lang="en-GB" sz="10400" dirty="0" smtClean="0"/>
              <a:t>seriously discussed despite calls by the NZ Green Party and NZ Greenpeace</a:t>
            </a:r>
          </a:p>
          <a:p>
            <a:r>
              <a:rPr lang="en-GB" sz="10400" dirty="0" smtClean="0"/>
              <a:t>Advocacy targets the national level (due to NZ’s small size?)</a:t>
            </a:r>
            <a:endParaRPr lang="en-US" sz="10400" dirty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A5FE-3E7E-4030-948B-238D12E79C43}" type="datetime1">
              <a:rPr lang="en-US" smtClean="0"/>
              <a:t>5/25/2014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dirty="0" smtClean="0"/>
              <a:t>Hartley: Local Policies, Global Sustainability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CAD2-4DE9-4613-B025-8A809E8A284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47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5585"/>
            <a:ext cx="8229600" cy="778098"/>
          </a:xfrm>
        </p:spPr>
        <p:txBody>
          <a:bodyPr/>
          <a:lstStyle/>
          <a:p>
            <a:r>
              <a:rPr lang="en-US" b="1" dirty="0" smtClean="0"/>
              <a:t>Asia (6/7)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9036496" cy="5688632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Fracking may become more common, especially in Asia</a:t>
            </a:r>
          </a:p>
          <a:p>
            <a:pPr lvl="1"/>
            <a:r>
              <a:rPr lang="en-GB" dirty="0" smtClean="0"/>
              <a:t>Volatility </a:t>
            </a:r>
            <a:r>
              <a:rPr lang="en-GB" dirty="0"/>
              <a:t>of global energy </a:t>
            </a:r>
            <a:r>
              <a:rPr lang="en-GB" dirty="0" smtClean="0"/>
              <a:t>prices; aim for national self-sufficiency</a:t>
            </a:r>
          </a:p>
          <a:p>
            <a:pPr lvl="1"/>
            <a:r>
              <a:rPr lang="en-GB" dirty="0" smtClean="0"/>
              <a:t>Availability of cost-effective </a:t>
            </a:r>
            <a:r>
              <a:rPr lang="en-GB" dirty="0"/>
              <a:t>fracking </a:t>
            </a:r>
            <a:r>
              <a:rPr lang="en-GB" dirty="0" smtClean="0"/>
              <a:t>technologies </a:t>
            </a:r>
          </a:p>
          <a:p>
            <a:r>
              <a:rPr lang="en-GB" dirty="0" smtClean="0"/>
              <a:t>China </a:t>
            </a:r>
          </a:p>
          <a:p>
            <a:pPr lvl="1"/>
            <a:r>
              <a:rPr lang="en-GB" dirty="0"/>
              <a:t>P</a:t>
            </a:r>
            <a:r>
              <a:rPr lang="en-GB" dirty="0" smtClean="0"/>
              <a:t>lans 1,400 </a:t>
            </a:r>
            <a:r>
              <a:rPr lang="en-GB" dirty="0"/>
              <a:t>fracking wells by </a:t>
            </a:r>
            <a:r>
              <a:rPr lang="en-GB" dirty="0" smtClean="0"/>
              <a:t>2015</a:t>
            </a:r>
            <a:r>
              <a:rPr lang="en-GB" dirty="0"/>
              <a:t>,</a:t>
            </a:r>
            <a:r>
              <a:rPr lang="en-GB" dirty="0" smtClean="0"/>
              <a:t> but lacks related </a:t>
            </a:r>
            <a:r>
              <a:rPr lang="en-GB" dirty="0"/>
              <a:t>regulations about groundwater quality and other contamination </a:t>
            </a:r>
            <a:r>
              <a:rPr lang="en-GB" dirty="0" smtClean="0"/>
              <a:t>hazards</a:t>
            </a:r>
          </a:p>
          <a:p>
            <a:pPr lvl="1"/>
            <a:r>
              <a:rPr lang="en-GB" dirty="0" smtClean="0"/>
              <a:t>Many shale </a:t>
            </a:r>
            <a:r>
              <a:rPr lang="en-GB" dirty="0"/>
              <a:t>gas deposits are </a:t>
            </a:r>
            <a:r>
              <a:rPr lang="en-GB" dirty="0" smtClean="0"/>
              <a:t>further </a:t>
            </a:r>
            <a:r>
              <a:rPr lang="en-GB" dirty="0"/>
              <a:t>underground than those in the </a:t>
            </a:r>
            <a:r>
              <a:rPr lang="en-GB" dirty="0" smtClean="0"/>
              <a:t>US </a:t>
            </a:r>
            <a:r>
              <a:rPr lang="en-GB" dirty="0" smtClean="0">
                <a:sym typeface="Wingdings" panose="05000000000000000000" pitchFamily="2" charset="2"/>
              </a:rPr>
              <a:t></a:t>
            </a:r>
            <a:r>
              <a:rPr lang="en-GB" dirty="0" smtClean="0"/>
              <a:t> </a:t>
            </a:r>
            <a:r>
              <a:rPr lang="en-GB" dirty="0"/>
              <a:t>additional technologies and </a:t>
            </a:r>
            <a:r>
              <a:rPr lang="en-GB" dirty="0" smtClean="0"/>
              <a:t>unforeseen </a:t>
            </a:r>
            <a:r>
              <a:rPr lang="en-GB" dirty="0"/>
              <a:t>impacts </a:t>
            </a:r>
            <a:endParaRPr lang="en-GB" dirty="0" smtClean="0"/>
          </a:p>
          <a:p>
            <a:pPr lvl="1"/>
            <a:r>
              <a:rPr lang="en-GB" dirty="0" smtClean="0"/>
              <a:t>In early 2014, an </a:t>
            </a:r>
            <a:r>
              <a:rPr lang="en-GB" dirty="0"/>
              <a:t>explosion at </a:t>
            </a:r>
            <a:r>
              <a:rPr lang="en-GB" dirty="0" smtClean="0"/>
              <a:t>a Jiaoshizen </a:t>
            </a:r>
            <a:r>
              <a:rPr lang="en-GB" dirty="0"/>
              <a:t>fracking well compelled Sinopec </a:t>
            </a:r>
            <a:r>
              <a:rPr lang="en-GB" dirty="0" smtClean="0"/>
              <a:t>and </a:t>
            </a:r>
            <a:r>
              <a:rPr lang="en-GB" dirty="0"/>
              <a:t>town leaders to </a:t>
            </a:r>
            <a:r>
              <a:rPr lang="en-GB" dirty="0" smtClean="0"/>
              <a:t>impose a “gag” order</a:t>
            </a:r>
          </a:p>
          <a:p>
            <a:r>
              <a:rPr lang="en-GB" dirty="0" smtClean="0"/>
              <a:t>India</a:t>
            </a:r>
          </a:p>
          <a:p>
            <a:pPr lvl="1"/>
            <a:r>
              <a:rPr lang="en-GB" dirty="0" smtClean="0"/>
              <a:t>Fracking slower </a:t>
            </a:r>
            <a:r>
              <a:rPr lang="en-GB" dirty="0"/>
              <a:t>to </a:t>
            </a:r>
            <a:r>
              <a:rPr lang="en-GB" dirty="0" smtClean="0"/>
              <a:t>develop than in China</a:t>
            </a:r>
          </a:p>
          <a:p>
            <a:pPr lvl="1"/>
            <a:r>
              <a:rPr lang="en-GB" dirty="0" smtClean="0"/>
              <a:t>Staged </a:t>
            </a:r>
            <a:r>
              <a:rPr lang="en-GB" dirty="0"/>
              <a:t>reform process </a:t>
            </a:r>
            <a:r>
              <a:rPr lang="en-GB" dirty="0" smtClean="0"/>
              <a:t>permitting shale </a:t>
            </a:r>
            <a:r>
              <a:rPr lang="en-GB" dirty="0"/>
              <a:t>gas </a:t>
            </a:r>
            <a:r>
              <a:rPr lang="en-GB" dirty="0" smtClean="0"/>
              <a:t>exploration</a:t>
            </a:r>
          </a:p>
          <a:p>
            <a:pPr lvl="2"/>
            <a:r>
              <a:rPr lang="en-GB" dirty="0" smtClean="0"/>
              <a:t>Initially by state-owned </a:t>
            </a:r>
            <a:r>
              <a:rPr lang="en-GB" dirty="0"/>
              <a:t>energy </a:t>
            </a:r>
            <a:r>
              <a:rPr lang="en-GB" dirty="0" smtClean="0"/>
              <a:t>companies </a:t>
            </a:r>
          </a:p>
          <a:p>
            <a:pPr lvl="2"/>
            <a:r>
              <a:rPr lang="en-GB" dirty="0" smtClean="0"/>
              <a:t>Ultimately </a:t>
            </a:r>
            <a:r>
              <a:rPr lang="en-GB" dirty="0"/>
              <a:t>by private investors </a:t>
            </a:r>
            <a:endParaRPr lang="en-GB" dirty="0" smtClean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6D4E-BC22-4D4B-B693-0BEADDAD598F}" type="datetime1">
              <a:rPr lang="en-US" smtClean="0"/>
              <a:t>5/25/2014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dirty="0" smtClean="0"/>
              <a:t>Hartley: Local Policies, Global Sustainability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CAD2-4DE9-4613-B025-8A809E8A284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48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/>
          </a:bodyPr>
          <a:lstStyle/>
          <a:p>
            <a:r>
              <a:rPr lang="en-US" b="1" dirty="0" smtClean="0"/>
              <a:t>Asia (6/7</a:t>
            </a:r>
            <a:r>
              <a:rPr lang="en-US" b="1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256584"/>
          </a:xfrm>
        </p:spPr>
        <p:txBody>
          <a:bodyPr>
            <a:noAutofit/>
          </a:bodyPr>
          <a:lstStyle/>
          <a:p>
            <a:r>
              <a:rPr lang="en-GB" sz="2300" dirty="0" smtClean="0"/>
              <a:t>Emerged mostly in fully </a:t>
            </a:r>
            <a:r>
              <a:rPr lang="en-GB" sz="2300" dirty="0"/>
              <a:t>developed democratic systems, giving opposition interests varying </a:t>
            </a:r>
            <a:r>
              <a:rPr lang="en-GB" sz="2300" dirty="0" smtClean="0"/>
              <a:t>policy access</a:t>
            </a:r>
          </a:p>
          <a:p>
            <a:r>
              <a:rPr lang="en-GB" sz="2300" dirty="0" smtClean="0"/>
              <a:t>Inability </a:t>
            </a:r>
            <a:r>
              <a:rPr lang="en-GB" sz="2300" dirty="0"/>
              <a:t>of fracking opponents to precipitate policy change may </a:t>
            </a:r>
            <a:r>
              <a:rPr lang="en-GB" sz="2300" dirty="0" smtClean="0"/>
              <a:t>be </a:t>
            </a:r>
            <a:r>
              <a:rPr lang="en-GB" sz="2300" dirty="0"/>
              <a:t>a failure </a:t>
            </a:r>
            <a:r>
              <a:rPr lang="en-GB" sz="2300" dirty="0" smtClean="0"/>
              <a:t>of </a:t>
            </a:r>
            <a:r>
              <a:rPr lang="en-GB" sz="2300" dirty="0"/>
              <a:t>political capture </a:t>
            </a:r>
            <a:r>
              <a:rPr lang="en-GB" sz="2300" dirty="0" smtClean="0"/>
              <a:t>rather than system design </a:t>
            </a:r>
            <a:endParaRPr lang="en-US" sz="2300" dirty="0"/>
          </a:p>
          <a:p>
            <a:r>
              <a:rPr lang="en-GB" sz="2300" dirty="0" smtClean="0"/>
              <a:t>Jiaoshizen event may be </a:t>
            </a:r>
            <a:r>
              <a:rPr lang="en-GB" sz="2300" dirty="0"/>
              <a:t>an indication of how fracking </a:t>
            </a:r>
            <a:r>
              <a:rPr lang="en-GB" sz="2300" dirty="0" smtClean="0"/>
              <a:t>is approached </a:t>
            </a:r>
            <a:r>
              <a:rPr lang="en-GB" sz="2300" dirty="0"/>
              <a:t>in </a:t>
            </a:r>
            <a:r>
              <a:rPr lang="en-GB" sz="2300" dirty="0" smtClean="0"/>
              <a:t>countries </a:t>
            </a:r>
            <a:r>
              <a:rPr lang="en-GB" sz="2300" dirty="0"/>
              <a:t>without </a:t>
            </a:r>
            <a:r>
              <a:rPr lang="en-GB" sz="2300" dirty="0" smtClean="0"/>
              <a:t>“pluralist” </a:t>
            </a:r>
            <a:r>
              <a:rPr lang="en-GB" sz="2300" dirty="0"/>
              <a:t>democratic </a:t>
            </a:r>
            <a:r>
              <a:rPr lang="en-GB" sz="2300" dirty="0" smtClean="0"/>
              <a:t>systems</a:t>
            </a:r>
          </a:p>
          <a:p>
            <a:r>
              <a:rPr lang="en-GB" sz="2300" dirty="0"/>
              <a:t>In </a:t>
            </a:r>
            <a:r>
              <a:rPr lang="en-GB" sz="2300" dirty="0" smtClean="0"/>
              <a:t>such systems, lack </a:t>
            </a:r>
            <a:r>
              <a:rPr lang="en-GB" sz="2300" dirty="0"/>
              <a:t>of </a:t>
            </a:r>
            <a:r>
              <a:rPr lang="en-GB" sz="2300" dirty="0" smtClean="0"/>
              <a:t>information and evidence </a:t>
            </a:r>
            <a:r>
              <a:rPr lang="en-GB" sz="2300" dirty="0"/>
              <a:t>is a </a:t>
            </a:r>
            <a:r>
              <a:rPr lang="en-GB" sz="2300" dirty="0" smtClean="0"/>
              <a:t>comparatively greater </a:t>
            </a:r>
            <a:r>
              <a:rPr lang="en-GB" sz="2300" dirty="0"/>
              <a:t>challenge to </a:t>
            </a:r>
            <a:r>
              <a:rPr lang="en-GB" sz="2300" dirty="0" smtClean="0"/>
              <a:t>interest advocacy and informed policymaking </a:t>
            </a:r>
          </a:p>
          <a:p>
            <a:r>
              <a:rPr lang="en-GB" sz="2300" dirty="0" smtClean="0"/>
              <a:t>In pluralist democracies (India), threats to policy development may </a:t>
            </a:r>
            <a:r>
              <a:rPr lang="en-GB" sz="2300" dirty="0"/>
              <a:t>not be </a:t>
            </a:r>
            <a:r>
              <a:rPr lang="en-GB" sz="2300" dirty="0" smtClean="0"/>
              <a:t>information scarcity or citizen marginalization, </a:t>
            </a:r>
            <a:r>
              <a:rPr lang="en-GB" sz="2300" dirty="0"/>
              <a:t>but </a:t>
            </a:r>
            <a:r>
              <a:rPr lang="en-GB" sz="2300" dirty="0" smtClean="0"/>
              <a:t>political stalemate</a:t>
            </a:r>
          </a:p>
          <a:p>
            <a:r>
              <a:rPr lang="en-GB" sz="2300" dirty="0" smtClean="0"/>
              <a:t>The issue</a:t>
            </a:r>
            <a:r>
              <a:rPr lang="en-GB" sz="2300" dirty="0"/>
              <a:t> </a:t>
            </a:r>
            <a:r>
              <a:rPr lang="en-GB" sz="2300" dirty="0" smtClean="0"/>
              <a:t>is governance structure, not evidence </a:t>
            </a:r>
          </a:p>
          <a:p>
            <a:r>
              <a:rPr lang="en-GB" sz="2300" dirty="0" smtClean="0"/>
              <a:t>This </a:t>
            </a:r>
            <a:r>
              <a:rPr lang="en-GB" sz="2300" dirty="0"/>
              <a:t>does not diminish the </a:t>
            </a:r>
            <a:r>
              <a:rPr lang="en-GB" sz="2300" dirty="0" smtClean="0"/>
              <a:t>role </a:t>
            </a:r>
            <a:r>
              <a:rPr lang="en-GB" sz="2300" dirty="0"/>
              <a:t>of </a:t>
            </a:r>
            <a:r>
              <a:rPr lang="en-GB" sz="2300" dirty="0" smtClean="0"/>
              <a:t>evidence, but concerns the </a:t>
            </a:r>
            <a:r>
              <a:rPr lang="en-GB" sz="2300" dirty="0"/>
              <a:t>nature of the political system, which may generate </a:t>
            </a:r>
            <a:r>
              <a:rPr lang="en-GB" sz="2300" dirty="0" smtClean="0"/>
              <a:t>inequitable outcomes</a:t>
            </a:r>
            <a:endParaRPr lang="en-US" sz="23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18EB-F8C1-40E2-B7BD-5A57567E1548}" type="datetime1">
              <a:rPr lang="en-US" smtClean="0"/>
              <a:t>5/25/2014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dirty="0" smtClean="0"/>
              <a:t>Hartley: Local Policies, Global Sustainability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CAD2-4DE9-4613-B025-8A809E8A2840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93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1987"/>
            <a:ext cx="8229600" cy="992715"/>
          </a:xfrm>
        </p:spPr>
        <p:txBody>
          <a:bodyPr/>
          <a:lstStyle/>
          <a:p>
            <a:r>
              <a:rPr lang="en-US" b="1" dirty="0" smtClean="0"/>
              <a:t>Conclusion (7/7)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472608"/>
          </a:xfrm>
        </p:spPr>
        <p:txBody>
          <a:bodyPr>
            <a:noAutofit/>
          </a:bodyPr>
          <a:lstStyle/>
          <a:p>
            <a:r>
              <a:rPr lang="en-GB" sz="2400" dirty="0" smtClean="0"/>
              <a:t>Universally </a:t>
            </a:r>
            <a:r>
              <a:rPr lang="en-GB" sz="2400" dirty="0"/>
              <a:t>applicable regulatory framework </a:t>
            </a:r>
            <a:endParaRPr lang="en-GB" sz="2400" dirty="0" smtClean="0"/>
          </a:p>
          <a:p>
            <a:pPr lvl="1"/>
            <a:r>
              <a:rPr lang="en-GB" sz="2000" dirty="0" smtClean="0"/>
              <a:t>Based </a:t>
            </a:r>
            <a:r>
              <a:rPr lang="en-GB" sz="2000" dirty="0"/>
              <a:t>on </a:t>
            </a:r>
            <a:r>
              <a:rPr lang="en-GB" sz="2000" dirty="0" smtClean="0"/>
              <a:t>robust </a:t>
            </a:r>
            <a:r>
              <a:rPr lang="en-GB" sz="2000" dirty="0"/>
              <a:t>scientific </a:t>
            </a:r>
            <a:r>
              <a:rPr lang="en-GB" sz="2000" dirty="0" smtClean="0"/>
              <a:t>evidence </a:t>
            </a:r>
          </a:p>
          <a:p>
            <a:pPr lvl="1"/>
            <a:r>
              <a:rPr lang="en-GB" sz="2000" dirty="0" smtClean="0"/>
              <a:t>Specific </a:t>
            </a:r>
            <a:r>
              <a:rPr lang="en-GB" sz="2000" dirty="0"/>
              <a:t>enough to capture all risk </a:t>
            </a:r>
            <a:r>
              <a:rPr lang="en-GB" sz="2000" dirty="0" smtClean="0"/>
              <a:t>contingencies</a:t>
            </a:r>
          </a:p>
          <a:p>
            <a:pPr lvl="1"/>
            <a:r>
              <a:rPr lang="en-GB" sz="2000" dirty="0" smtClean="0"/>
              <a:t>Broad </a:t>
            </a:r>
            <a:r>
              <a:rPr lang="en-GB" sz="2000" dirty="0"/>
              <a:t>enough to be implemented across varying types of governance structures at </a:t>
            </a:r>
            <a:r>
              <a:rPr lang="en-GB" sz="2000" dirty="0" smtClean="0"/>
              <a:t>local</a:t>
            </a:r>
            <a:r>
              <a:rPr lang="en-GB" sz="2000" dirty="0"/>
              <a:t>, subnational, and national </a:t>
            </a:r>
            <a:r>
              <a:rPr lang="en-GB" sz="2000" dirty="0" smtClean="0"/>
              <a:t>levels</a:t>
            </a:r>
          </a:p>
          <a:p>
            <a:r>
              <a:rPr lang="en-GB" sz="2400" dirty="0"/>
              <a:t>National legislation may be necessary </a:t>
            </a:r>
            <a:endParaRPr lang="en-GB" sz="2400" dirty="0" smtClean="0"/>
          </a:p>
          <a:p>
            <a:pPr lvl="1"/>
            <a:r>
              <a:rPr lang="en-GB" sz="2000" dirty="0" smtClean="0"/>
              <a:t>Overcome </a:t>
            </a:r>
            <a:r>
              <a:rPr lang="en-GB" sz="2000" dirty="0"/>
              <a:t>the analytical capacity limitations of local </a:t>
            </a:r>
            <a:r>
              <a:rPr lang="en-GB" sz="2000" dirty="0" smtClean="0"/>
              <a:t>governments</a:t>
            </a:r>
          </a:p>
          <a:p>
            <a:pPr lvl="1"/>
            <a:r>
              <a:rPr lang="en-GB" sz="2000" dirty="0" smtClean="0"/>
              <a:t>Avoid corporate </a:t>
            </a:r>
            <a:r>
              <a:rPr lang="en-GB" sz="2000" dirty="0"/>
              <a:t>capture of </a:t>
            </a:r>
            <a:r>
              <a:rPr lang="en-GB" sz="2000" dirty="0" smtClean="0"/>
              <a:t>policy that </a:t>
            </a:r>
            <a:r>
              <a:rPr lang="en-GB" sz="2000" dirty="0"/>
              <a:t>institutionalizes resistance to </a:t>
            </a:r>
            <a:r>
              <a:rPr lang="en-GB" sz="2000" dirty="0" smtClean="0"/>
              <a:t>regulation (divide and conquer works for companies as well)</a:t>
            </a:r>
          </a:p>
          <a:p>
            <a:pPr lvl="1"/>
            <a:r>
              <a:rPr lang="en-GB" sz="2000" dirty="0" smtClean="0"/>
              <a:t>Minimize the power of political self-interest to </a:t>
            </a:r>
            <a:r>
              <a:rPr lang="en-GB" sz="2000" dirty="0"/>
              <a:t>countervail the collective efforts of victimized citizens</a:t>
            </a:r>
            <a:endParaRPr lang="en-GB" sz="2000" dirty="0" smtClean="0"/>
          </a:p>
          <a:p>
            <a:r>
              <a:rPr lang="en-GB" sz="2400" dirty="0" smtClean="0"/>
              <a:t>Few </a:t>
            </a:r>
            <a:r>
              <a:rPr lang="en-GB" sz="2400" dirty="0"/>
              <a:t>templates </a:t>
            </a:r>
            <a:r>
              <a:rPr lang="en-GB" sz="2400" dirty="0" smtClean="0"/>
              <a:t>for drafting </a:t>
            </a:r>
            <a:r>
              <a:rPr lang="en-GB" sz="2400" dirty="0"/>
              <a:t>regulation </a:t>
            </a:r>
            <a:r>
              <a:rPr lang="en-GB" sz="2400" dirty="0" smtClean="0"/>
              <a:t>amidst such complexity</a:t>
            </a:r>
          </a:p>
          <a:p>
            <a:r>
              <a:rPr lang="en-GB" sz="2400" dirty="0" smtClean="0"/>
              <a:t>The </a:t>
            </a:r>
            <a:r>
              <a:rPr lang="en-GB" sz="2400" dirty="0"/>
              <a:t>International Energy Agency (IEA 2012) has produced a series of “golden rules” for fracking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E0A7-0688-45FE-B008-3DBE09304EBC}" type="datetime1">
              <a:rPr lang="en-US" smtClean="0"/>
              <a:t>5/25/2014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dirty="0" smtClean="0"/>
              <a:t>Hartley: Local Policies, Global Sustainability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CAD2-4DE9-4613-B025-8A809E8A2840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76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922114"/>
          </a:xfrm>
        </p:spPr>
        <p:txBody>
          <a:bodyPr/>
          <a:lstStyle/>
          <a:p>
            <a:r>
              <a:rPr lang="en-US" b="1" dirty="0" smtClean="0"/>
              <a:t>Conclusion (7/7)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544616"/>
          </a:xfrm>
        </p:spPr>
        <p:txBody>
          <a:bodyPr>
            <a:noAutofit/>
          </a:bodyPr>
          <a:lstStyle/>
          <a:p>
            <a:r>
              <a:rPr lang="en-GB" sz="2000" dirty="0" smtClean="0"/>
              <a:t>Liberalization</a:t>
            </a:r>
            <a:r>
              <a:rPr lang="en-GB" sz="2000" dirty="0"/>
              <a:t> </a:t>
            </a:r>
            <a:r>
              <a:rPr lang="en-GB" sz="2000" dirty="0" smtClean="0">
                <a:sym typeface="Wingdings" panose="05000000000000000000" pitchFamily="2" charset="2"/>
              </a:rPr>
              <a:t></a:t>
            </a:r>
            <a:r>
              <a:rPr lang="en-GB" sz="2000" dirty="0" smtClean="0"/>
              <a:t> opening of resource </a:t>
            </a:r>
            <a:r>
              <a:rPr lang="en-GB" sz="2000" dirty="0"/>
              <a:t>markets and fracking </a:t>
            </a:r>
            <a:r>
              <a:rPr lang="en-GB" sz="2000" dirty="0" smtClean="0"/>
              <a:t>opportunities</a:t>
            </a:r>
          </a:p>
          <a:p>
            <a:r>
              <a:rPr lang="en-GB" sz="2000" dirty="0" smtClean="0"/>
              <a:t>Accompanied </a:t>
            </a:r>
            <a:r>
              <a:rPr lang="en-GB" sz="2000" dirty="0"/>
              <a:t>by democratization, </a:t>
            </a:r>
            <a:r>
              <a:rPr lang="en-GB" sz="2000" dirty="0" smtClean="0"/>
              <a:t>liberalization can increase </a:t>
            </a:r>
            <a:r>
              <a:rPr lang="en-GB" sz="2000" dirty="0"/>
              <a:t>information flow and </a:t>
            </a:r>
            <a:r>
              <a:rPr lang="en-GB" sz="2000" dirty="0" smtClean="0"/>
              <a:t>citizen empowerment (evidence as advocacy support)</a:t>
            </a:r>
          </a:p>
          <a:p>
            <a:r>
              <a:rPr lang="en-GB" sz="2000" dirty="0" smtClean="0"/>
              <a:t>These “opposable” </a:t>
            </a:r>
            <a:r>
              <a:rPr lang="en-GB" sz="2000" dirty="0"/>
              <a:t>forces </a:t>
            </a:r>
            <a:r>
              <a:rPr lang="en-GB" sz="2000" dirty="0"/>
              <a:t>(</a:t>
            </a:r>
            <a:r>
              <a:rPr lang="en-GB" sz="2000" dirty="0" smtClean="0"/>
              <a:t>liberalization </a:t>
            </a:r>
            <a:r>
              <a:rPr lang="en-GB" sz="2000" dirty="0"/>
              <a:t>and </a:t>
            </a:r>
            <a:r>
              <a:rPr lang="en-GB" sz="2000" dirty="0" smtClean="0"/>
              <a:t>democratization) </a:t>
            </a:r>
            <a:r>
              <a:rPr lang="en-GB" sz="2000" dirty="0"/>
              <a:t>must be reconciled in drafting </a:t>
            </a:r>
            <a:r>
              <a:rPr lang="en-GB" sz="2000" dirty="0" smtClean="0"/>
              <a:t>legislation </a:t>
            </a:r>
          </a:p>
          <a:p>
            <a:r>
              <a:rPr lang="en-GB" sz="2000" dirty="0"/>
              <a:t>The </a:t>
            </a:r>
            <a:r>
              <a:rPr lang="en-GB" sz="2000" dirty="0" smtClean="0"/>
              <a:t>debate has raised broader concerns about social </a:t>
            </a:r>
            <a:r>
              <a:rPr lang="en-GB" sz="2000" dirty="0"/>
              <a:t>justice, economic equality, and political </a:t>
            </a:r>
            <a:r>
              <a:rPr lang="en-GB" sz="2000" dirty="0" smtClean="0"/>
              <a:t>representation</a:t>
            </a:r>
          </a:p>
          <a:p>
            <a:r>
              <a:rPr lang="en-GB" sz="2000" dirty="0" smtClean="0"/>
              <a:t>Guiding </a:t>
            </a:r>
            <a:r>
              <a:rPr lang="en-GB" sz="2000" dirty="0"/>
              <a:t>principles should include </a:t>
            </a:r>
            <a:endParaRPr lang="en-GB" sz="2000" dirty="0" smtClean="0"/>
          </a:p>
          <a:p>
            <a:pPr lvl="1"/>
            <a:r>
              <a:rPr lang="en-GB" sz="2000" dirty="0" smtClean="0"/>
              <a:t>Observance </a:t>
            </a:r>
            <a:r>
              <a:rPr lang="en-GB" sz="2000" dirty="0"/>
              <a:t>of due caution until scientific understanding </a:t>
            </a:r>
            <a:r>
              <a:rPr lang="en-GB" sz="2000" dirty="0" smtClean="0"/>
              <a:t>evolves</a:t>
            </a:r>
          </a:p>
          <a:p>
            <a:pPr lvl="1"/>
            <a:r>
              <a:rPr lang="en-GB" sz="2000" dirty="0" smtClean="0"/>
              <a:t>Full </a:t>
            </a:r>
            <a:r>
              <a:rPr lang="en-GB" sz="2000" dirty="0"/>
              <a:t>disclosure to the media and </a:t>
            </a:r>
            <a:r>
              <a:rPr lang="en-GB" sz="2000" dirty="0" smtClean="0"/>
              <a:t>the public</a:t>
            </a:r>
          </a:p>
          <a:p>
            <a:pPr lvl="1"/>
            <a:r>
              <a:rPr lang="en-GB" sz="2000" dirty="0" smtClean="0"/>
              <a:t>Transparency </a:t>
            </a:r>
            <a:r>
              <a:rPr lang="en-GB" sz="2000" dirty="0"/>
              <a:t>when engaging corporate </a:t>
            </a:r>
            <a:r>
              <a:rPr lang="en-GB" sz="2000" dirty="0" smtClean="0"/>
              <a:t>interests</a:t>
            </a:r>
          </a:p>
          <a:p>
            <a:pPr lvl="1"/>
            <a:r>
              <a:rPr lang="en-GB" sz="2000" dirty="0"/>
              <a:t>R</a:t>
            </a:r>
            <a:r>
              <a:rPr lang="en-GB" sz="2000" dirty="0" smtClean="0"/>
              <a:t>obust </a:t>
            </a:r>
            <a:r>
              <a:rPr lang="en-GB" sz="2000" dirty="0"/>
              <a:t>solicitation of citizen </a:t>
            </a:r>
            <a:r>
              <a:rPr lang="en-GB" sz="2000" dirty="0" smtClean="0"/>
              <a:t>input</a:t>
            </a:r>
          </a:p>
          <a:p>
            <a:r>
              <a:rPr lang="en-GB" sz="2000" dirty="0"/>
              <a:t>Is it possible to produce an evidence-based policy development model applicable to the unique system of every country </a:t>
            </a:r>
            <a:r>
              <a:rPr lang="en-GB" sz="2000" dirty="0" smtClean="0"/>
              <a:t>likely </a:t>
            </a:r>
            <a:r>
              <a:rPr lang="en-GB" sz="2000" dirty="0"/>
              <a:t>to adopt fracking? </a:t>
            </a:r>
            <a:endParaRPr lang="en-GB" sz="2000" dirty="0" smtClean="0"/>
          </a:p>
          <a:p>
            <a:r>
              <a:rPr lang="en-GB" sz="2000" dirty="0" smtClean="0"/>
              <a:t>Such </a:t>
            </a:r>
            <a:r>
              <a:rPr lang="en-GB" sz="2000" dirty="0"/>
              <a:t>research </a:t>
            </a:r>
            <a:r>
              <a:rPr lang="en-GB" sz="2000" dirty="0" smtClean="0"/>
              <a:t>transcends technicalities to address agenda </a:t>
            </a:r>
            <a:r>
              <a:rPr lang="en-GB" sz="2000" dirty="0"/>
              <a:t>setting, policy formulation, and </a:t>
            </a:r>
            <a:r>
              <a:rPr lang="en-GB" sz="2000" dirty="0" smtClean="0"/>
              <a:t>particular decision </a:t>
            </a:r>
            <a:r>
              <a:rPr lang="en-GB" sz="2000" dirty="0"/>
              <a:t>making styles </a:t>
            </a:r>
            <a:r>
              <a:rPr lang="en-GB" sz="2000" dirty="0" smtClean="0"/>
              <a:t>in </a:t>
            </a:r>
            <a:r>
              <a:rPr lang="en-GB" sz="2000" dirty="0"/>
              <a:t>each context</a:t>
            </a:r>
            <a:endParaRPr lang="en-US" sz="2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9CD7-7061-4054-AAB4-B302818257DD}" type="datetime1">
              <a:rPr lang="en-US" smtClean="0"/>
              <a:t>5/25/2014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dirty="0" smtClean="0"/>
              <a:t>Hartley: Local Policies, Global Sustainability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CAD2-4DE9-4613-B025-8A809E8A2840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60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840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9800" dirty="0" smtClean="0">
                <a:latin typeface="Edwardian Script ITC" panose="030303020407070D0804" pitchFamily="66" charset="0"/>
              </a:rPr>
              <a:t>“ Thank you”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472" y="5877272"/>
            <a:ext cx="260185" cy="396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265099" y="4437112"/>
            <a:ext cx="47525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Kris Hartley</a:t>
            </a:r>
            <a:br>
              <a:rPr lang="en-US" sz="2800" dirty="0"/>
            </a:br>
            <a:r>
              <a:rPr lang="en-US" sz="2800" dirty="0" smtClean="0">
                <a:hlinkClick r:id="rId4"/>
              </a:rPr>
              <a:t>hartley@nus.edu.sg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>
                <a:hlinkClick r:id="rId5"/>
              </a:rPr>
              <a:t>www.krishartley.com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C467-D811-4128-B627-08B5323D5F81}" type="datetime1">
              <a:rPr lang="en-US" smtClean="0"/>
              <a:t>5/25/2014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dirty="0" smtClean="0"/>
              <a:t>Hartley: Local Policies, Global Sustainability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CAD2-4DE9-4613-B025-8A809E8A2840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72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22114"/>
          </a:xfrm>
        </p:spPr>
        <p:txBody>
          <a:bodyPr/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9685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Key points</a:t>
            </a:r>
          </a:p>
          <a:p>
            <a:r>
              <a:rPr lang="en-US" dirty="0" smtClean="0"/>
              <a:t>Technical background</a:t>
            </a:r>
          </a:p>
          <a:p>
            <a:r>
              <a:rPr lang="en-US" dirty="0" smtClean="0"/>
              <a:t>Patterns of adoption</a:t>
            </a:r>
          </a:p>
          <a:p>
            <a:r>
              <a:rPr lang="en-US" dirty="0" smtClean="0"/>
              <a:t>Environmental implications</a:t>
            </a:r>
          </a:p>
          <a:p>
            <a:r>
              <a:rPr lang="en-US" dirty="0" smtClean="0"/>
              <a:t>Political contention</a:t>
            </a:r>
          </a:p>
          <a:p>
            <a:r>
              <a:rPr lang="en-US" dirty="0" smtClean="0"/>
              <a:t>Detailed examples</a:t>
            </a:r>
          </a:p>
          <a:p>
            <a:pPr lvl="1"/>
            <a:r>
              <a:rPr lang="en-US" dirty="0" smtClean="0"/>
              <a:t>United States</a:t>
            </a:r>
          </a:p>
          <a:p>
            <a:pPr lvl="1"/>
            <a:r>
              <a:rPr lang="en-US" dirty="0" smtClean="0"/>
              <a:t>New Zealand</a:t>
            </a:r>
          </a:p>
          <a:p>
            <a:pPr lvl="1"/>
            <a:r>
              <a:rPr lang="en-US" dirty="0" smtClean="0"/>
              <a:t>Asia</a:t>
            </a:r>
          </a:p>
          <a:p>
            <a:r>
              <a:rPr lang="en-US" dirty="0" smtClean="0"/>
              <a:t>Conclusion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B8184-3004-4B57-919E-DF049AC945DB}" type="datetime1">
              <a:rPr lang="en-US" smtClean="0"/>
              <a:t>5/25/2014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dirty="0" smtClean="0"/>
              <a:t>Hartley: Local Policies, Global Sustainability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CAD2-4DE9-4613-B025-8A809E8A284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47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Main Ideas (1 </a:t>
            </a:r>
            <a:r>
              <a:rPr lang="en-US" sz="3600" b="1" dirty="0" smtClean="0"/>
              <a:t>of 7 topics)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651304" cy="554461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Political context</a:t>
            </a:r>
          </a:p>
          <a:p>
            <a:pPr lvl="1"/>
            <a:r>
              <a:rPr lang="en-US" dirty="0" smtClean="0"/>
              <a:t>Structure: multi-layered </a:t>
            </a:r>
            <a:r>
              <a:rPr lang="en-US" dirty="0" smtClean="0"/>
              <a:t>governance (</a:t>
            </a:r>
            <a:r>
              <a:rPr lang="en-US" dirty="0" smtClean="0"/>
              <a:t>fragmentation and </a:t>
            </a:r>
            <a:r>
              <a:rPr lang="en-US" dirty="0" smtClean="0"/>
              <a:t>polycentricity) to address borderless problem</a:t>
            </a:r>
          </a:p>
          <a:p>
            <a:pPr lvl="1"/>
            <a:r>
              <a:rPr lang="en-US" dirty="0" smtClean="0"/>
              <a:t>Contention: imbalance </a:t>
            </a:r>
            <a:r>
              <a:rPr lang="en-US" dirty="0" smtClean="0"/>
              <a:t>in </a:t>
            </a:r>
            <a:r>
              <a:rPr lang="en-US" dirty="0" smtClean="0"/>
              <a:t>political influence (corporate lobbying vs. grassroots advocacy)</a:t>
            </a:r>
            <a:endParaRPr lang="en-US" dirty="0" smtClean="0"/>
          </a:p>
          <a:p>
            <a:r>
              <a:rPr lang="en-US" dirty="0" smtClean="0"/>
              <a:t>Policy substance</a:t>
            </a:r>
          </a:p>
          <a:p>
            <a:pPr lvl="1"/>
            <a:r>
              <a:rPr lang="en-US" dirty="0" smtClean="0"/>
              <a:t>Rapid adoption of fracking </a:t>
            </a:r>
            <a:r>
              <a:rPr lang="en-US" dirty="0" smtClean="0"/>
              <a:t>motivated by	</a:t>
            </a:r>
          </a:p>
          <a:p>
            <a:pPr lvl="2"/>
            <a:r>
              <a:rPr lang="en-US" dirty="0" smtClean="0"/>
              <a:t>Quick </a:t>
            </a:r>
            <a:r>
              <a:rPr lang="en-US" dirty="0" smtClean="0"/>
              <a:t>profits (real)</a:t>
            </a:r>
            <a:endParaRPr lang="en-US" dirty="0" smtClean="0"/>
          </a:p>
          <a:p>
            <a:pPr lvl="2"/>
            <a:r>
              <a:rPr lang="en-US" dirty="0" smtClean="0"/>
              <a:t>Energy </a:t>
            </a:r>
            <a:r>
              <a:rPr lang="en-US" dirty="0" smtClean="0"/>
              <a:t>security (rhetorical)</a:t>
            </a:r>
          </a:p>
          <a:p>
            <a:pPr lvl="2"/>
            <a:r>
              <a:rPr lang="en-US" dirty="0" smtClean="0"/>
              <a:t>Lower energy cost to consumer (rhetorical)</a:t>
            </a:r>
            <a:endParaRPr lang="en-US" dirty="0" smtClean="0"/>
          </a:p>
          <a:p>
            <a:pPr lvl="1"/>
            <a:r>
              <a:rPr lang="en-US" dirty="0" smtClean="0"/>
              <a:t>Uncertain environmental </a:t>
            </a:r>
            <a:r>
              <a:rPr lang="en-US" dirty="0" smtClean="0"/>
              <a:t>impacts</a:t>
            </a:r>
          </a:p>
          <a:p>
            <a:pPr lvl="1"/>
            <a:r>
              <a:rPr lang="en-US" dirty="0" smtClean="0"/>
              <a:t>“Shoot now, ask questions later”</a:t>
            </a:r>
            <a:endParaRPr lang="en-US" dirty="0" smtClean="0"/>
          </a:p>
          <a:p>
            <a:r>
              <a:rPr lang="en-US" dirty="0" smtClean="0"/>
              <a:t>Use of evidence</a:t>
            </a:r>
          </a:p>
          <a:p>
            <a:pPr lvl="1"/>
            <a:r>
              <a:rPr lang="en-US" dirty="0" smtClean="0"/>
              <a:t>Credibility of competing sources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6ADD-CB80-4903-AD31-FBD7764FE6D4}" type="datetime1">
              <a:rPr lang="en-US" smtClean="0"/>
              <a:t>5/25/2014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dirty="0" smtClean="0"/>
              <a:t>Hartley: Local Policies, Global Sustainability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CAD2-4DE9-4613-B025-8A809E8A284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18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Technical Background (2/7)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Increases (US) </a:t>
            </a:r>
            <a:r>
              <a:rPr lang="en-GB" dirty="0"/>
              <a:t>reserves significantly: oil by 30% and gas by 90% (Montgomery and Smith 2010</a:t>
            </a:r>
            <a:r>
              <a:rPr lang="en-GB" dirty="0" smtClean="0"/>
              <a:t>)</a:t>
            </a:r>
          </a:p>
          <a:p>
            <a:r>
              <a:rPr lang="en-GB" dirty="0"/>
              <a:t>Of domestic natural gas reserves, shale formations accounted for 2% in 2001; in 2012, shale accounts for 25</a:t>
            </a:r>
            <a:r>
              <a:rPr lang="en-GB" dirty="0" smtClean="0"/>
              <a:t>% (Trembath et al. 2012)</a:t>
            </a:r>
          </a:p>
          <a:p>
            <a:r>
              <a:rPr lang="en-GB" dirty="0" smtClean="0"/>
              <a:t>Shale is projected </a:t>
            </a:r>
            <a:r>
              <a:rPr lang="en-GB" dirty="0"/>
              <a:t>to account for 49% of all natural gas production in the </a:t>
            </a:r>
            <a:r>
              <a:rPr lang="en-GB" dirty="0" smtClean="0"/>
              <a:t>US by 2025 </a:t>
            </a:r>
            <a:r>
              <a:rPr lang="en-GB" dirty="0"/>
              <a:t>(Fry, et al. 2012)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02F5-4EC0-45AD-B94E-CE5B28C89A55}" type="datetime1">
              <a:rPr lang="en-US" smtClean="0"/>
              <a:t>5/25/2014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dirty="0" smtClean="0"/>
              <a:t>Hartley: Local Policies, Global Sustainability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CAD2-4DE9-4613-B025-8A809E8A284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22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US" b="1" dirty="0" smtClean="0"/>
              <a:t>Technical Background (2/7)</a:t>
            </a:r>
            <a:endParaRPr lang="en-US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96752"/>
            <a:ext cx="7149120" cy="4791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59632" y="6093296"/>
            <a:ext cx="619268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Source: </a:t>
            </a:r>
            <a:r>
              <a:rPr lang="en-US" sz="1050" dirty="0" smtClean="0">
                <a:hlinkClick r:id="rId3"/>
              </a:rPr>
              <a:t>http://</a:t>
            </a:r>
            <a:r>
              <a:rPr lang="en-US" sz="1050" dirty="0" smtClean="0">
                <a:hlinkClick r:id="rId3"/>
              </a:rPr>
              <a:t>www.environmental-watch.com/wp-content/uploads/2013/01/hydraulic-fracking.jpg</a:t>
            </a:r>
            <a:r>
              <a:rPr lang="en-US" sz="1050" dirty="0" smtClean="0"/>
              <a:t> </a:t>
            </a:r>
            <a:endParaRPr lang="en-US" sz="105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F3F6-9DAB-4936-86E0-1C5DF1AB58BD}" type="datetime1">
              <a:rPr lang="en-US" smtClean="0"/>
              <a:t>5/25/2014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dirty="0" smtClean="0"/>
              <a:t>Hartley: Local Policies, Global Sustainability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CAD2-4DE9-4613-B025-8A809E8A284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84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b="1" dirty="0" smtClean="0"/>
              <a:t>Patterns of Adoption (3/7)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328592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85% of fracking </a:t>
            </a:r>
            <a:r>
              <a:rPr lang="en-GB" dirty="0" smtClean="0"/>
              <a:t>equipment and activity </a:t>
            </a:r>
            <a:r>
              <a:rPr lang="en-GB" dirty="0"/>
              <a:t>is in North </a:t>
            </a:r>
            <a:r>
              <a:rPr lang="en-GB" dirty="0" smtClean="0"/>
              <a:t>America</a:t>
            </a:r>
          </a:p>
          <a:p>
            <a:r>
              <a:rPr lang="en-GB" dirty="0"/>
              <a:t>Differences </a:t>
            </a:r>
            <a:r>
              <a:rPr lang="en-GB" dirty="0" smtClean="0"/>
              <a:t>in uptake between </a:t>
            </a:r>
            <a:r>
              <a:rPr lang="en-GB" dirty="0"/>
              <a:t>the </a:t>
            </a:r>
            <a:r>
              <a:rPr lang="en-GB" dirty="0" smtClean="0"/>
              <a:t>US and </a:t>
            </a:r>
            <a:r>
              <a:rPr lang="en-GB" dirty="0"/>
              <a:t>other </a:t>
            </a:r>
            <a:r>
              <a:rPr lang="en-GB" dirty="0" smtClean="0"/>
              <a:t>countries: </a:t>
            </a:r>
            <a:endParaRPr lang="en-GB" dirty="0" smtClean="0"/>
          </a:p>
          <a:p>
            <a:pPr lvl="1"/>
            <a:r>
              <a:rPr lang="en-GB" dirty="0" smtClean="0"/>
              <a:t>Equipment </a:t>
            </a:r>
            <a:r>
              <a:rPr lang="en-GB" dirty="0"/>
              <a:t>and technical </a:t>
            </a:r>
            <a:r>
              <a:rPr lang="en-GB" dirty="0" smtClean="0"/>
              <a:t>sophistication</a:t>
            </a:r>
          </a:p>
          <a:p>
            <a:pPr lvl="1"/>
            <a:r>
              <a:rPr lang="en-GB" dirty="0" smtClean="0"/>
              <a:t>Costs (</a:t>
            </a:r>
            <a:r>
              <a:rPr lang="en-GB" dirty="0" smtClean="0"/>
              <a:t>up to four times higher outside the US; Beckwith </a:t>
            </a:r>
            <a:r>
              <a:rPr lang="en-GB" dirty="0"/>
              <a:t>2010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Quality </a:t>
            </a:r>
            <a:r>
              <a:rPr lang="en-GB" dirty="0"/>
              <a:t>of and access to data for </a:t>
            </a:r>
            <a:r>
              <a:rPr lang="en-GB" dirty="0" smtClean="0"/>
              <a:t>improving production yields</a:t>
            </a:r>
          </a:p>
          <a:p>
            <a:r>
              <a:rPr lang="en-GB" dirty="0" smtClean="0"/>
              <a:t>China and India have better capacity </a:t>
            </a:r>
            <a:r>
              <a:rPr lang="en-GB" dirty="0"/>
              <a:t>for data analysis through </a:t>
            </a:r>
            <a:r>
              <a:rPr lang="en-GB" dirty="0" smtClean="0"/>
              <a:t>agreements </a:t>
            </a:r>
            <a:r>
              <a:rPr lang="en-GB" dirty="0" smtClean="0"/>
              <a:t>(and joint ventures) with US </a:t>
            </a:r>
            <a:r>
              <a:rPr lang="en-GB" dirty="0" smtClean="0"/>
              <a:t>companies</a:t>
            </a:r>
          </a:p>
          <a:p>
            <a:r>
              <a:rPr lang="en-GB" dirty="0" smtClean="0"/>
              <a:t>Countries </a:t>
            </a:r>
            <a:r>
              <a:rPr lang="en-GB" dirty="0"/>
              <a:t>with the largest </a:t>
            </a:r>
            <a:r>
              <a:rPr lang="en-GB" dirty="0" smtClean="0"/>
              <a:t>reserves (Russia</a:t>
            </a:r>
            <a:r>
              <a:rPr lang="en-GB" dirty="0"/>
              <a:t>, </a:t>
            </a:r>
            <a:r>
              <a:rPr lang="en-GB" dirty="0" smtClean="0"/>
              <a:t>Iran, </a:t>
            </a:r>
            <a:r>
              <a:rPr lang="en-GB" dirty="0"/>
              <a:t>and </a:t>
            </a:r>
            <a:r>
              <a:rPr lang="en-GB" dirty="0" smtClean="0"/>
              <a:t>Qatar) combine for nearly </a:t>
            </a:r>
            <a:r>
              <a:rPr lang="en-GB" dirty="0"/>
              <a:t>15-times </a:t>
            </a:r>
            <a:r>
              <a:rPr lang="en-GB" dirty="0" smtClean="0"/>
              <a:t>the </a:t>
            </a:r>
            <a:r>
              <a:rPr lang="en-GB" dirty="0"/>
              <a:t>reserves </a:t>
            </a:r>
            <a:r>
              <a:rPr lang="en-GB" dirty="0" smtClean="0"/>
              <a:t>of the US</a:t>
            </a:r>
            <a:endParaRPr lang="en-GB" dirty="0" smtClean="0"/>
          </a:p>
          <a:p>
            <a:r>
              <a:rPr lang="en-GB" dirty="0"/>
              <a:t>Land with significant shale deposits is also being leased or purchased in Central and Eastern Europe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4727-7712-4E6B-8021-EE3F38213574}" type="datetime1">
              <a:rPr lang="en-US" smtClean="0"/>
              <a:t>5/25/2014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dirty="0" smtClean="0"/>
              <a:t>Hartley: Local Policies, Global Sustainability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CAD2-4DE9-4613-B025-8A809E8A284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74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Environmental Impact: Concerns (4/7)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9863"/>
            <a:ext cx="9144000" cy="5976664"/>
          </a:xfrm>
        </p:spPr>
        <p:txBody>
          <a:bodyPr>
            <a:noAutofit/>
          </a:bodyPr>
          <a:lstStyle/>
          <a:p>
            <a:r>
              <a:rPr lang="en-GB" sz="2800" dirty="0"/>
              <a:t>Water contamination</a:t>
            </a:r>
          </a:p>
          <a:p>
            <a:pPr lvl="1"/>
            <a:r>
              <a:rPr lang="en-GB" sz="1800" dirty="0" smtClean="0"/>
              <a:t>Chemical </a:t>
            </a:r>
            <a:r>
              <a:rPr lang="en-GB" sz="1800" dirty="0"/>
              <a:t>composition </a:t>
            </a:r>
            <a:r>
              <a:rPr lang="en-GB" sz="1800" dirty="0" smtClean="0"/>
              <a:t>and the </a:t>
            </a:r>
            <a:r>
              <a:rPr lang="en-GB" sz="1800" dirty="0"/>
              <a:t>threat of surface and </a:t>
            </a:r>
            <a:r>
              <a:rPr lang="en-GB" sz="1800" dirty="0" smtClean="0"/>
              <a:t>subterranean leakage</a:t>
            </a:r>
          </a:p>
          <a:p>
            <a:pPr lvl="1"/>
            <a:r>
              <a:rPr lang="en-GB" sz="1800" dirty="0" smtClean="0"/>
              <a:t>48 </a:t>
            </a:r>
            <a:r>
              <a:rPr lang="en-GB" sz="1800" dirty="0"/>
              <a:t>cases of suspected water contamination in 206 </a:t>
            </a:r>
            <a:r>
              <a:rPr lang="en-GB" sz="1800" dirty="0" smtClean="0"/>
              <a:t>chemical spills </a:t>
            </a:r>
            <a:r>
              <a:rPr lang="en-GB" sz="1800" dirty="0" smtClean="0"/>
              <a:t>(Colorado </a:t>
            </a:r>
            <a:r>
              <a:rPr lang="en-GB" sz="1800" dirty="0" smtClean="0"/>
              <a:t>2008)</a:t>
            </a:r>
          </a:p>
          <a:p>
            <a:r>
              <a:rPr lang="en-US" sz="2800" dirty="0"/>
              <a:t>Airshed contamination</a:t>
            </a:r>
          </a:p>
          <a:p>
            <a:pPr lvl="1"/>
            <a:r>
              <a:rPr lang="en-GB" sz="1800" dirty="0"/>
              <a:t>Air emissions from fracking </a:t>
            </a:r>
            <a:r>
              <a:rPr lang="en-GB" sz="1800" dirty="0" smtClean="0"/>
              <a:t>include </a:t>
            </a:r>
            <a:r>
              <a:rPr lang="en-GB" sz="1800" dirty="0"/>
              <a:t>dust, diesel fumes, fine particulates, and </a:t>
            </a:r>
            <a:r>
              <a:rPr lang="en-GB" sz="1800" dirty="0" smtClean="0"/>
              <a:t>methane</a:t>
            </a:r>
          </a:p>
          <a:p>
            <a:pPr lvl="1"/>
            <a:r>
              <a:rPr lang="en-GB" sz="1800" dirty="0"/>
              <a:t>V</a:t>
            </a:r>
            <a:r>
              <a:rPr lang="en-GB" sz="1800" dirty="0" smtClean="0"/>
              <a:t>olatile </a:t>
            </a:r>
            <a:r>
              <a:rPr lang="en-GB" sz="1800" dirty="0"/>
              <a:t>organic compounds (VOCs) </a:t>
            </a:r>
            <a:r>
              <a:rPr lang="en-GB" sz="1800" dirty="0" smtClean="0"/>
              <a:t>in resurfaced chemicals during </a:t>
            </a:r>
            <a:r>
              <a:rPr lang="en-GB" sz="1800" dirty="0" smtClean="0"/>
              <a:t>on-site </a:t>
            </a:r>
            <a:r>
              <a:rPr lang="en-GB" sz="1800" dirty="0"/>
              <a:t>compression </a:t>
            </a:r>
            <a:r>
              <a:rPr lang="en-GB" sz="1800" dirty="0" smtClean="0"/>
              <a:t>process; </a:t>
            </a:r>
            <a:r>
              <a:rPr lang="en-GB" sz="1800" dirty="0" smtClean="0"/>
              <a:t>contained </a:t>
            </a:r>
            <a:r>
              <a:rPr lang="en-GB" sz="1800" dirty="0"/>
              <a:t>and </a:t>
            </a:r>
            <a:r>
              <a:rPr lang="en-GB" sz="1800" dirty="0" smtClean="0"/>
              <a:t>shipped, </a:t>
            </a:r>
            <a:r>
              <a:rPr lang="en-GB" sz="1800" dirty="0"/>
              <a:t>while others </a:t>
            </a:r>
            <a:r>
              <a:rPr lang="en-GB" sz="1800" dirty="0" smtClean="0"/>
              <a:t>evaporate or </a:t>
            </a:r>
            <a:r>
              <a:rPr lang="en-GB" sz="1800" dirty="0"/>
              <a:t>burn </a:t>
            </a:r>
            <a:r>
              <a:rPr lang="en-GB" sz="1800" dirty="0" smtClean="0"/>
              <a:t>off</a:t>
            </a:r>
          </a:p>
          <a:p>
            <a:r>
              <a:rPr lang="en-GB" sz="2800" dirty="0" smtClean="0"/>
              <a:t>Surface </a:t>
            </a:r>
            <a:r>
              <a:rPr lang="en-GB" sz="2800" dirty="0" smtClean="0"/>
              <a:t>contamination</a:t>
            </a:r>
          </a:p>
          <a:p>
            <a:pPr lvl="1"/>
            <a:r>
              <a:rPr lang="en-GB" sz="1800" dirty="0"/>
              <a:t>Flow-back from fracking fluid and additives can migrate to the </a:t>
            </a:r>
            <a:r>
              <a:rPr lang="en-GB" sz="1800" dirty="0" smtClean="0"/>
              <a:t>surface</a:t>
            </a:r>
          </a:p>
          <a:p>
            <a:pPr lvl="1"/>
            <a:r>
              <a:rPr lang="en-GB" sz="1800" dirty="0"/>
              <a:t>Liquid </a:t>
            </a:r>
            <a:r>
              <a:rPr lang="en-GB" sz="1800" dirty="0" smtClean="0"/>
              <a:t>waste (drilling </a:t>
            </a:r>
            <a:r>
              <a:rPr lang="en-GB" sz="1800" dirty="0"/>
              <a:t>agents </a:t>
            </a:r>
            <a:r>
              <a:rPr lang="en-GB" sz="1800" dirty="0" smtClean="0"/>
              <a:t>for pressurized </a:t>
            </a:r>
            <a:r>
              <a:rPr lang="en-GB" sz="1800" dirty="0" smtClean="0"/>
              <a:t>injection); </a:t>
            </a:r>
            <a:r>
              <a:rPr lang="en-GB" sz="1800" dirty="0" smtClean="0"/>
              <a:t>solid </a:t>
            </a:r>
            <a:r>
              <a:rPr lang="en-GB" sz="1800" dirty="0" smtClean="0"/>
              <a:t>waste (drill cuttings)</a:t>
            </a:r>
            <a:endParaRPr lang="en-GB" sz="1800" dirty="0" smtClean="0"/>
          </a:p>
          <a:p>
            <a:r>
              <a:rPr lang="en-GB" sz="2800" dirty="0"/>
              <a:t>Other concerns</a:t>
            </a:r>
          </a:p>
          <a:p>
            <a:pPr lvl="1"/>
            <a:r>
              <a:rPr lang="en-GB" sz="1800" dirty="0" smtClean="0"/>
              <a:t>Forest </a:t>
            </a:r>
            <a:r>
              <a:rPr lang="en-GB" sz="1800" dirty="0" smtClean="0"/>
              <a:t>clearance, runoff, erosion,</a:t>
            </a:r>
            <a:r>
              <a:rPr lang="en-GB" sz="1800" dirty="0" smtClean="0"/>
              <a:t> noise, odors, unsightliness, </a:t>
            </a:r>
            <a:r>
              <a:rPr lang="en-GB" sz="1800" dirty="0"/>
              <a:t>earthquakes</a:t>
            </a:r>
          </a:p>
          <a:p>
            <a:pPr lvl="1"/>
            <a:r>
              <a:rPr lang="en-GB" sz="1800" dirty="0" smtClean="0"/>
              <a:t>Blowouts (Ohio</a:t>
            </a:r>
            <a:r>
              <a:rPr lang="en-GB" sz="1800" dirty="0"/>
              <a:t>:</a:t>
            </a:r>
            <a:r>
              <a:rPr lang="en-GB" sz="1800" dirty="0" smtClean="0"/>
              <a:t> </a:t>
            </a:r>
            <a:r>
              <a:rPr lang="en-GB" sz="1800" dirty="0"/>
              <a:t>a blowout </a:t>
            </a:r>
            <a:r>
              <a:rPr lang="en-GB" sz="1800" dirty="0" smtClean="0"/>
              <a:t>led to surface gas “</a:t>
            </a:r>
            <a:r>
              <a:rPr lang="en-GB" sz="1800" dirty="0"/>
              <a:t>bubbling” and </a:t>
            </a:r>
            <a:r>
              <a:rPr lang="en-GB" sz="1800" dirty="0" smtClean="0"/>
              <a:t>evacuation </a:t>
            </a:r>
            <a:r>
              <a:rPr lang="en-GB" sz="1800" dirty="0"/>
              <a:t>of </a:t>
            </a:r>
            <a:r>
              <a:rPr lang="en-GB" sz="1800" dirty="0" smtClean="0"/>
              <a:t>50 </a:t>
            </a:r>
            <a:r>
              <a:rPr lang="en-GB" sz="1800" dirty="0" smtClean="0"/>
              <a:t>families)</a:t>
            </a:r>
          </a:p>
          <a:p>
            <a:r>
              <a:rPr lang="en-GB" sz="2800" dirty="0"/>
              <a:t>Solutions: “green” additives, </a:t>
            </a:r>
            <a:r>
              <a:rPr lang="en-GB" sz="2800" dirty="0" smtClean="0"/>
              <a:t>flow-back </a:t>
            </a:r>
            <a:r>
              <a:rPr lang="en-GB" sz="2800" dirty="0"/>
              <a:t>water recycling</a:t>
            </a:r>
            <a:endParaRPr lang="en-US" sz="28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49A5-581E-4D94-AE45-E5935F705D49}" type="datetime1">
              <a:rPr lang="en-US" smtClean="0"/>
              <a:t>5/25/2014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dirty="0" smtClean="0"/>
              <a:t>Hartley: Local Policies, Global Sustainability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CAD2-4DE9-4613-B025-8A809E8A284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35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1162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Environmental Impact: Information (4/7)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184576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Few </a:t>
            </a:r>
            <a:r>
              <a:rPr lang="en-GB" dirty="0"/>
              <a:t>studies </a:t>
            </a:r>
            <a:r>
              <a:rPr lang="en-GB" dirty="0" smtClean="0"/>
              <a:t>link </a:t>
            </a:r>
            <a:r>
              <a:rPr lang="en-GB" dirty="0"/>
              <a:t>fracking with specific health </a:t>
            </a:r>
            <a:r>
              <a:rPr lang="en-GB" dirty="0" smtClean="0"/>
              <a:t>impacts</a:t>
            </a:r>
            <a:endParaRPr lang="en-GB" dirty="0" smtClean="0"/>
          </a:p>
          <a:p>
            <a:r>
              <a:rPr lang="en-GB" dirty="0" smtClean="0"/>
              <a:t>Lack </a:t>
            </a:r>
            <a:r>
              <a:rPr lang="en-GB" dirty="0"/>
              <a:t>of </a:t>
            </a:r>
            <a:r>
              <a:rPr lang="en-GB" dirty="0" smtClean="0"/>
              <a:t>conclusive </a:t>
            </a:r>
            <a:r>
              <a:rPr lang="en-GB" dirty="0"/>
              <a:t>data </a:t>
            </a:r>
            <a:r>
              <a:rPr lang="en-GB" dirty="0" smtClean="0"/>
              <a:t>(</a:t>
            </a:r>
            <a:r>
              <a:rPr lang="en-GB" dirty="0"/>
              <a:t>Cooley and Donnelly 2012</a:t>
            </a:r>
            <a:r>
              <a:rPr lang="en-GB" dirty="0" smtClean="0"/>
              <a:t>)</a:t>
            </a:r>
          </a:p>
          <a:p>
            <a:r>
              <a:rPr lang="en-GB" dirty="0"/>
              <a:t>Some industry </a:t>
            </a:r>
            <a:r>
              <a:rPr lang="en-GB" dirty="0" smtClean="0"/>
              <a:t>leaders insist </a:t>
            </a:r>
            <a:r>
              <a:rPr lang="en-GB" dirty="0"/>
              <a:t>that the impact of fracking on groundwater contamination is </a:t>
            </a:r>
            <a:r>
              <a:rPr lang="en-GB" dirty="0" smtClean="0"/>
              <a:t>overstated (too </a:t>
            </a:r>
            <a:r>
              <a:rPr lang="en-GB" dirty="0" smtClean="0"/>
              <a:t>deep to be a material threat)</a:t>
            </a:r>
            <a:endParaRPr lang="en-GB" dirty="0" smtClean="0"/>
          </a:p>
          <a:p>
            <a:r>
              <a:rPr lang="en-GB" dirty="0"/>
              <a:t>A</a:t>
            </a:r>
            <a:r>
              <a:rPr lang="en-GB" dirty="0" smtClean="0"/>
              <a:t> US Environmental </a:t>
            </a:r>
            <a:r>
              <a:rPr lang="en-GB" dirty="0"/>
              <a:t>Protection Agency (EPA) </a:t>
            </a:r>
            <a:r>
              <a:rPr lang="en-GB" dirty="0" smtClean="0"/>
              <a:t>study found a link between </a:t>
            </a:r>
            <a:r>
              <a:rPr lang="en-GB" dirty="0"/>
              <a:t>groundwater contamination and </a:t>
            </a:r>
            <a:r>
              <a:rPr lang="en-GB" dirty="0" smtClean="0"/>
              <a:t>fracking</a:t>
            </a:r>
          </a:p>
          <a:p>
            <a:r>
              <a:rPr lang="en-GB" dirty="0" smtClean="0"/>
              <a:t>US </a:t>
            </a:r>
            <a:r>
              <a:rPr lang="en-GB" dirty="0"/>
              <a:t>2005 Energy Policy Act exempts companies from releasing information about </a:t>
            </a:r>
            <a:r>
              <a:rPr lang="en-GB" dirty="0" smtClean="0"/>
              <a:t>fracking chemicals</a:t>
            </a:r>
          </a:p>
          <a:p>
            <a:r>
              <a:rPr lang="en-GB" dirty="0" smtClean="0"/>
              <a:t>Scientists </a:t>
            </a:r>
            <a:r>
              <a:rPr lang="en-GB" dirty="0"/>
              <a:t>and other researchers have been able to identify </a:t>
            </a:r>
            <a:r>
              <a:rPr lang="en-GB" dirty="0" smtClean="0"/>
              <a:t>elements </a:t>
            </a:r>
            <a:r>
              <a:rPr lang="en-GB" dirty="0"/>
              <a:t>used in </a:t>
            </a:r>
            <a:r>
              <a:rPr lang="en-GB" dirty="0" smtClean="0"/>
              <a:t>fracking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85FF9-1976-40DD-B563-22323AA312A1}" type="datetime1">
              <a:rPr lang="en-US" smtClean="0"/>
              <a:t>5/25/2014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dirty="0" smtClean="0"/>
              <a:t>Hartley: Local Policies, Global Sustainability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CAD2-4DE9-4613-B025-8A809E8A284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93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22114"/>
          </a:xfrm>
        </p:spPr>
        <p:txBody>
          <a:bodyPr/>
          <a:lstStyle/>
          <a:p>
            <a:r>
              <a:rPr lang="en-US" b="1" dirty="0" smtClean="0"/>
              <a:t>Political Contention (5/7)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328592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Bulgaria</a:t>
            </a:r>
          </a:p>
          <a:p>
            <a:pPr lvl="1"/>
            <a:r>
              <a:rPr lang="en-GB" dirty="0" smtClean="0"/>
              <a:t>Government </a:t>
            </a:r>
            <a:r>
              <a:rPr lang="en-GB" dirty="0"/>
              <a:t>granted Chevron permission to prospect fracking </a:t>
            </a:r>
            <a:r>
              <a:rPr lang="en-GB" dirty="0" smtClean="0"/>
              <a:t>(2011)</a:t>
            </a:r>
          </a:p>
          <a:p>
            <a:pPr lvl="1"/>
            <a:r>
              <a:rPr lang="en-GB" dirty="0" smtClean="0"/>
              <a:t>Weeks of protests </a:t>
            </a:r>
            <a:r>
              <a:rPr lang="en-GB" dirty="0"/>
              <a:t>and environmental campaigns </a:t>
            </a:r>
            <a:r>
              <a:rPr lang="en-GB" dirty="0" smtClean="0"/>
              <a:t>followed </a:t>
            </a:r>
          </a:p>
          <a:p>
            <a:pPr lvl="1"/>
            <a:r>
              <a:rPr lang="en-GB" dirty="0" smtClean="0"/>
              <a:t>In </a:t>
            </a:r>
            <a:r>
              <a:rPr lang="en-GB" dirty="0"/>
              <a:t>January 2012, </a:t>
            </a:r>
            <a:r>
              <a:rPr lang="en-GB" dirty="0" smtClean="0"/>
              <a:t>the </a:t>
            </a:r>
            <a:r>
              <a:rPr lang="en-GB" dirty="0" smtClean="0"/>
              <a:t>Parliament </a:t>
            </a:r>
            <a:r>
              <a:rPr lang="en-GB" dirty="0"/>
              <a:t>banned </a:t>
            </a:r>
            <a:r>
              <a:rPr lang="en-GB" dirty="0" smtClean="0"/>
              <a:t>fracking </a:t>
            </a:r>
          </a:p>
          <a:p>
            <a:pPr lvl="1"/>
            <a:r>
              <a:rPr lang="en-GB" dirty="0" smtClean="0"/>
              <a:t>Several </a:t>
            </a:r>
            <a:r>
              <a:rPr lang="en-GB" dirty="0"/>
              <a:t>months later, the government eased restrictions to allow for exploration of conventional natural </a:t>
            </a:r>
            <a:r>
              <a:rPr lang="en-GB" dirty="0" smtClean="0"/>
              <a:t>gas</a:t>
            </a:r>
          </a:p>
          <a:p>
            <a:r>
              <a:rPr lang="en-GB" dirty="0" smtClean="0"/>
              <a:t>Other national-level responses</a:t>
            </a:r>
          </a:p>
          <a:p>
            <a:pPr lvl="1"/>
            <a:r>
              <a:rPr lang="en-GB" dirty="0" smtClean="0"/>
              <a:t>France has banned fracking</a:t>
            </a:r>
          </a:p>
          <a:p>
            <a:pPr lvl="1"/>
            <a:r>
              <a:rPr lang="en-GB" dirty="0" smtClean="0"/>
              <a:t>South </a:t>
            </a:r>
            <a:r>
              <a:rPr lang="en-GB" dirty="0"/>
              <a:t>Africa has imposed a </a:t>
            </a:r>
            <a:r>
              <a:rPr lang="en-GB" dirty="0" smtClean="0"/>
              <a:t>moratorium</a:t>
            </a:r>
          </a:p>
          <a:p>
            <a:pPr lvl="1"/>
            <a:r>
              <a:rPr lang="en-GB" dirty="0" smtClean="0"/>
              <a:t>Switzerland </a:t>
            </a:r>
            <a:r>
              <a:rPr lang="en-GB" dirty="0"/>
              <a:t>has suspended </a:t>
            </a:r>
            <a:r>
              <a:rPr lang="en-GB" dirty="0" smtClean="0"/>
              <a:t>permits </a:t>
            </a:r>
            <a:r>
              <a:rPr lang="en-GB" dirty="0"/>
              <a:t>for fracking (Negro </a:t>
            </a:r>
            <a:r>
              <a:rPr lang="en-GB" dirty="0" smtClean="0"/>
              <a:t>2012)</a:t>
            </a:r>
          </a:p>
          <a:p>
            <a:r>
              <a:rPr lang="en-GB" dirty="0" smtClean="0"/>
              <a:t>Regional moratoria</a:t>
            </a:r>
          </a:p>
          <a:p>
            <a:pPr lvl="1"/>
            <a:r>
              <a:rPr lang="en-GB" dirty="0" smtClean="0"/>
              <a:t>Victoria</a:t>
            </a:r>
            <a:r>
              <a:rPr lang="en-GB" dirty="0"/>
              <a:t>, </a:t>
            </a:r>
            <a:r>
              <a:rPr lang="en-GB" dirty="0" smtClean="0"/>
              <a:t>Australia (2012)</a:t>
            </a:r>
          </a:p>
          <a:p>
            <a:pPr lvl="1"/>
            <a:r>
              <a:rPr lang="en-GB" dirty="0" smtClean="0"/>
              <a:t>New </a:t>
            </a:r>
            <a:r>
              <a:rPr lang="en-GB" dirty="0"/>
              <a:t>South Wales </a:t>
            </a:r>
            <a:r>
              <a:rPr lang="en-GB" dirty="0"/>
              <a:t>(</a:t>
            </a:r>
            <a:r>
              <a:rPr lang="en-GB" dirty="0" smtClean="0"/>
              <a:t>2011); partially </a:t>
            </a:r>
            <a:r>
              <a:rPr lang="en-GB" dirty="0"/>
              <a:t>in response to community </a:t>
            </a:r>
            <a:r>
              <a:rPr lang="en-GB" dirty="0" smtClean="0"/>
              <a:t>opposition</a:t>
            </a:r>
            <a:endParaRPr lang="en-GB" dirty="0" smtClean="0"/>
          </a:p>
          <a:p>
            <a:r>
              <a:rPr lang="en-GB" dirty="0" smtClean="0"/>
              <a:t>Are bans/moratoria a </a:t>
            </a:r>
            <a:r>
              <a:rPr lang="en-GB" dirty="0"/>
              <a:t>result of evidence </a:t>
            </a:r>
            <a:r>
              <a:rPr lang="en-GB" dirty="0" smtClean="0"/>
              <a:t>or political pressure?</a:t>
            </a:r>
          </a:p>
          <a:p>
            <a:r>
              <a:rPr lang="en-GB" dirty="0" smtClean="0"/>
              <a:t>Political </a:t>
            </a:r>
            <a:r>
              <a:rPr lang="en-GB" dirty="0"/>
              <a:t>pressure </a:t>
            </a:r>
            <a:r>
              <a:rPr lang="en-GB" dirty="0" smtClean="0"/>
              <a:t>from citizen activism mobilized by evidence</a:t>
            </a:r>
            <a:endParaRPr lang="en-GB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CB5A-CE36-4BB0-8ED4-4296BC7AD617}" type="datetime1">
              <a:rPr lang="en-US" smtClean="0"/>
              <a:t>5/25/2014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dirty="0" smtClean="0"/>
              <a:t>Hartley: Local Policies, Global Sustainability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CAD2-4DE9-4613-B025-8A809E8A284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35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1854</Words>
  <Application>Microsoft Office PowerPoint</Application>
  <PresentationFormat>On-screen Show (4:3)</PresentationFormat>
  <Paragraphs>227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Local Policies for                           Global Sustainability: Addressing the Impacts of Hydraulic Fracturing in Shale Gas Extraction  Kris Hartley Lee Kuan Yew School of Public Policy 26 May, 2014 </vt:lpstr>
      <vt:lpstr>Outline</vt:lpstr>
      <vt:lpstr>Main Ideas (1 of 7 topics)</vt:lpstr>
      <vt:lpstr>Technical Background (2/7)</vt:lpstr>
      <vt:lpstr>Technical Background (2/7)</vt:lpstr>
      <vt:lpstr>Patterns of Adoption (3/7)</vt:lpstr>
      <vt:lpstr>Environmental Impact: Concerns (4/7)</vt:lpstr>
      <vt:lpstr>Environmental Impact: Information (4/7)</vt:lpstr>
      <vt:lpstr>Political Contention (5/7)</vt:lpstr>
      <vt:lpstr>Political Contention (5/7)</vt:lpstr>
      <vt:lpstr>Example: United States (6/7)</vt:lpstr>
      <vt:lpstr>Example: United States lessons (6/7)</vt:lpstr>
      <vt:lpstr>Example: New Zealand (6/7)</vt:lpstr>
      <vt:lpstr>Asia (6/7)</vt:lpstr>
      <vt:lpstr>Asia (6/7)</vt:lpstr>
      <vt:lpstr>Conclusion (7/7)</vt:lpstr>
      <vt:lpstr>Conclusion (7/7)</vt:lpstr>
      <vt:lpstr>“ Thank you”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AdminNUS</dc:creator>
  <cp:lastModifiedBy>AdminNUS</cp:lastModifiedBy>
  <cp:revision>39</cp:revision>
  <dcterms:created xsi:type="dcterms:W3CDTF">2014-05-24T06:40:24Z</dcterms:created>
  <dcterms:modified xsi:type="dcterms:W3CDTF">2014-05-25T09:38:28Z</dcterms:modified>
</cp:coreProperties>
</file>