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29"/>
  </p:notesMasterIdLst>
  <p:handoutMasterIdLst>
    <p:handoutMasterId r:id="rId30"/>
  </p:handoutMasterIdLst>
  <p:sldIdLst>
    <p:sldId id="441" r:id="rId2"/>
    <p:sldId id="443" r:id="rId3"/>
    <p:sldId id="467" r:id="rId4"/>
    <p:sldId id="513" r:id="rId5"/>
    <p:sldId id="514" r:id="rId6"/>
    <p:sldId id="468" r:id="rId7"/>
    <p:sldId id="501" r:id="rId8"/>
    <p:sldId id="515" r:id="rId9"/>
    <p:sldId id="518" r:id="rId10"/>
    <p:sldId id="516" r:id="rId11"/>
    <p:sldId id="519" r:id="rId12"/>
    <p:sldId id="520" r:id="rId13"/>
    <p:sldId id="521" r:id="rId14"/>
    <p:sldId id="522" r:id="rId15"/>
    <p:sldId id="498" r:id="rId16"/>
    <p:sldId id="456" r:id="rId17"/>
    <p:sldId id="517" r:id="rId18"/>
    <p:sldId id="502" r:id="rId19"/>
    <p:sldId id="503" r:id="rId20"/>
    <p:sldId id="504" r:id="rId21"/>
    <p:sldId id="505" r:id="rId22"/>
    <p:sldId id="506" r:id="rId23"/>
    <p:sldId id="507" r:id="rId24"/>
    <p:sldId id="508" r:id="rId25"/>
    <p:sldId id="509" r:id="rId26"/>
    <p:sldId id="523" r:id="rId27"/>
    <p:sldId id="524" r:id="rId28"/>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689" autoAdjust="0"/>
  </p:normalViewPr>
  <p:slideViewPr>
    <p:cSldViewPr>
      <p:cViewPr varScale="1">
        <p:scale>
          <a:sx n="92" d="100"/>
          <a:sy n="92" d="100"/>
        </p:scale>
        <p:origin x="648"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304671-EFBA-EF40-9B1A-B440C954B24F}" type="datetimeFigureOut">
              <a:rPr lang="en-US" smtClean="0"/>
              <a:pPr/>
              <a:t>5/23/2014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8BAB889-857C-D247-A3AB-C6B16F58106B}" type="slidenum">
              <a:rPr lang="en-US" smtClean="0"/>
              <a:pPr/>
              <a:t>‹#›</a:t>
            </a:fld>
            <a:endParaRPr lang="en-US"/>
          </a:p>
        </p:txBody>
      </p:sp>
    </p:spTree>
    <p:extLst>
      <p:ext uri="{BB962C8B-B14F-4D97-AF65-F5344CB8AC3E}">
        <p14:creationId xmlns:p14="http://schemas.microsoft.com/office/powerpoint/2010/main" val="4221449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F25F30-4A31-4ED9-9B41-2305CEA6680D}" type="datetimeFigureOut">
              <a:rPr lang="en-US" smtClean="0"/>
              <a:pPr/>
              <a:t>5/23/2014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047506-BDDB-4C40-93FE-9832B936AB58}" type="slidenum">
              <a:rPr lang="en-US" smtClean="0"/>
              <a:pPr/>
              <a:t>‹#›</a:t>
            </a:fld>
            <a:endParaRPr lang="en-US"/>
          </a:p>
        </p:txBody>
      </p:sp>
    </p:spTree>
    <p:extLst>
      <p:ext uri="{BB962C8B-B14F-4D97-AF65-F5344CB8AC3E}">
        <p14:creationId xmlns:p14="http://schemas.microsoft.com/office/powerpoint/2010/main" val="2887731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47506-BDDB-4C40-93FE-9832B936AB58}" type="slidenum">
              <a:rPr lang="en-US" smtClean="0"/>
              <a:pPr/>
              <a:t>1</a:t>
            </a:fld>
            <a:endParaRPr lang="en-US"/>
          </a:p>
        </p:txBody>
      </p:sp>
    </p:spTree>
    <p:extLst>
      <p:ext uri="{BB962C8B-B14F-4D97-AF65-F5344CB8AC3E}">
        <p14:creationId xmlns:p14="http://schemas.microsoft.com/office/powerpoint/2010/main" val="76499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47506-BDDB-4C40-93FE-9832B936AB58}" type="slidenum">
              <a:rPr lang="en-US" smtClean="0"/>
              <a:pPr/>
              <a:t>2</a:t>
            </a:fld>
            <a:endParaRPr lang="en-US"/>
          </a:p>
        </p:txBody>
      </p:sp>
    </p:spTree>
    <p:extLst>
      <p:ext uri="{BB962C8B-B14F-4D97-AF65-F5344CB8AC3E}">
        <p14:creationId xmlns:p14="http://schemas.microsoft.com/office/powerpoint/2010/main" val="768357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047506-BDDB-4C40-93FE-9832B936AB58}" type="slidenum">
              <a:rPr lang="en-US" smtClean="0"/>
              <a:pPr/>
              <a:t>6</a:t>
            </a:fld>
            <a:endParaRPr lang="en-US"/>
          </a:p>
        </p:txBody>
      </p:sp>
    </p:spTree>
    <p:extLst>
      <p:ext uri="{BB962C8B-B14F-4D97-AF65-F5344CB8AC3E}">
        <p14:creationId xmlns:p14="http://schemas.microsoft.com/office/powerpoint/2010/main" val="3706681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720642F-847A-4291-B720-29210E780119}" type="datetime1">
              <a:rPr lang="en-US" smtClean="0"/>
              <a:t>5/23/2014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BERTINORO</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DB6EF64-FB19-411E-965E-9F52AA4744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CBE08-1214-4A00-B6BF-D4D4171D439C}" type="datetime1">
              <a:rPr lang="en-US" smtClean="0"/>
              <a:t>5/23/2014</a:t>
            </a:fld>
            <a:endParaRPr lang="en-US"/>
          </a:p>
        </p:txBody>
      </p:sp>
      <p:sp>
        <p:nvSpPr>
          <p:cNvPr id="5" name="Footer Placeholder 4"/>
          <p:cNvSpPr>
            <a:spLocks noGrp="1"/>
          </p:cNvSpPr>
          <p:nvPr>
            <p:ph type="ftr" sz="quarter" idx="11"/>
          </p:nvPr>
        </p:nvSpPr>
        <p:spPr/>
        <p:txBody>
          <a:bodyPr/>
          <a:lstStyle/>
          <a:p>
            <a:r>
              <a:rPr lang="en-US" smtClean="0"/>
              <a:t>BERTINORO</a:t>
            </a:r>
            <a:endParaRPr lang="en-US"/>
          </a:p>
        </p:txBody>
      </p:sp>
      <p:sp>
        <p:nvSpPr>
          <p:cNvPr id="6" name="Slide Number Placeholder 5"/>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0F731A-A1FF-43F3-94FA-4AD26FD643B8}" type="datetime1">
              <a:rPr lang="en-US" smtClean="0"/>
              <a:t>5/23/2014</a:t>
            </a:fld>
            <a:endParaRPr lang="en-US"/>
          </a:p>
        </p:txBody>
      </p:sp>
      <p:sp>
        <p:nvSpPr>
          <p:cNvPr id="5" name="Footer Placeholder 4"/>
          <p:cNvSpPr>
            <a:spLocks noGrp="1"/>
          </p:cNvSpPr>
          <p:nvPr>
            <p:ph type="ftr" sz="quarter" idx="11"/>
          </p:nvPr>
        </p:nvSpPr>
        <p:spPr/>
        <p:txBody>
          <a:bodyPr/>
          <a:lstStyle/>
          <a:p>
            <a:r>
              <a:rPr lang="en-US" smtClean="0"/>
              <a:t>BERTINORO</a:t>
            </a:r>
            <a:endParaRPr lang="en-US"/>
          </a:p>
        </p:txBody>
      </p:sp>
      <p:sp>
        <p:nvSpPr>
          <p:cNvPr id="6" name="Slide Number Placeholder 5"/>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Footer Placeholder 4"/>
          <p:cNvSpPr>
            <a:spLocks noGrp="1"/>
          </p:cNvSpPr>
          <p:nvPr>
            <p:ph type="ftr" sz="quarter" idx="11"/>
          </p:nvPr>
        </p:nvSpPr>
        <p:spPr/>
        <p:txBody>
          <a:bodyPr/>
          <a:lstStyle/>
          <a:p>
            <a:r>
              <a:rPr lang="en-US" smtClean="0"/>
              <a:t>BERTINORO</a:t>
            </a:r>
            <a:endParaRPr lang="en-US"/>
          </a:p>
        </p:txBody>
      </p:sp>
      <p:sp>
        <p:nvSpPr>
          <p:cNvPr id="6" name="Slide Number Placeholder 5"/>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07DF4F-D409-42E0-A337-BA7692F62B7B}" type="datetime1">
              <a:rPr lang="en-US" smtClean="0"/>
              <a:t>5/23/2014</a:t>
            </a:fld>
            <a:endParaRPr lang="en-US"/>
          </a:p>
        </p:txBody>
      </p:sp>
      <p:sp>
        <p:nvSpPr>
          <p:cNvPr id="5" name="Footer Placeholder 4"/>
          <p:cNvSpPr>
            <a:spLocks noGrp="1"/>
          </p:cNvSpPr>
          <p:nvPr>
            <p:ph type="ftr" sz="quarter" idx="11"/>
          </p:nvPr>
        </p:nvSpPr>
        <p:spPr/>
        <p:txBody>
          <a:bodyPr/>
          <a:lstStyle/>
          <a:p>
            <a:r>
              <a:rPr lang="en-US" smtClean="0"/>
              <a:t>BERTINORO</a:t>
            </a:r>
            <a:endParaRPr lang="en-US"/>
          </a:p>
        </p:txBody>
      </p:sp>
      <p:sp>
        <p:nvSpPr>
          <p:cNvPr id="6" name="Slide Number Placeholder 5"/>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642F35F-6EB2-45AF-9BFE-15B9495956C2}" type="datetime1">
              <a:rPr lang="en-US" smtClean="0"/>
              <a:t>5/23/2014</a:t>
            </a:fld>
            <a:endParaRPr lang="en-US"/>
          </a:p>
        </p:txBody>
      </p:sp>
      <p:sp>
        <p:nvSpPr>
          <p:cNvPr id="6" name="Footer Placeholder 5"/>
          <p:cNvSpPr>
            <a:spLocks noGrp="1"/>
          </p:cNvSpPr>
          <p:nvPr>
            <p:ph type="ftr" sz="quarter" idx="11"/>
          </p:nvPr>
        </p:nvSpPr>
        <p:spPr/>
        <p:txBody>
          <a:bodyPr/>
          <a:lstStyle/>
          <a:p>
            <a:r>
              <a:rPr lang="en-US" smtClean="0"/>
              <a:t>BERTINORO</a:t>
            </a:r>
            <a:endParaRPr lang="en-US"/>
          </a:p>
        </p:txBody>
      </p:sp>
      <p:sp>
        <p:nvSpPr>
          <p:cNvPr id="7" name="Slide Number Placeholder 6"/>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C2A59E8-E3F1-4E04-9CBD-E51A27627648}" type="datetime1">
              <a:rPr lang="en-US" smtClean="0"/>
              <a:t>5/23/2014</a:t>
            </a:fld>
            <a:endParaRPr lang="en-US"/>
          </a:p>
        </p:txBody>
      </p:sp>
      <p:sp>
        <p:nvSpPr>
          <p:cNvPr id="27" name="Slide Number Placeholder 26"/>
          <p:cNvSpPr>
            <a:spLocks noGrp="1"/>
          </p:cNvSpPr>
          <p:nvPr>
            <p:ph type="sldNum" sz="quarter" idx="11"/>
          </p:nvPr>
        </p:nvSpPr>
        <p:spPr/>
        <p:txBody>
          <a:bodyPr rtlCol="0"/>
          <a:lstStyle/>
          <a:p>
            <a:fld id="{7DB11667-F95C-462A-A411-43C830511B83}"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BERTINORO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9C73DA4-062E-46EE-BA75-CF3FE33B5F05}" type="datetime1">
              <a:rPr lang="en-US" smtClean="0"/>
              <a:t>5/23/2014</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BERTINORO</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DB11667-F95C-462A-A411-43C830511B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D652F-F2E9-4953-9398-D71AF93787D6}" type="datetime1">
              <a:rPr lang="en-US" smtClean="0"/>
              <a:t>5/23/2014</a:t>
            </a:fld>
            <a:endParaRPr lang="en-US"/>
          </a:p>
        </p:txBody>
      </p:sp>
      <p:sp>
        <p:nvSpPr>
          <p:cNvPr id="3" name="Footer Placeholder 2"/>
          <p:cNvSpPr>
            <a:spLocks noGrp="1"/>
          </p:cNvSpPr>
          <p:nvPr>
            <p:ph type="ftr" sz="quarter" idx="11"/>
          </p:nvPr>
        </p:nvSpPr>
        <p:spPr/>
        <p:txBody>
          <a:bodyPr/>
          <a:lstStyle/>
          <a:p>
            <a:r>
              <a:rPr lang="en-US" smtClean="0"/>
              <a:t>BERTINORO</a:t>
            </a:r>
            <a:endParaRPr lang="en-US"/>
          </a:p>
        </p:txBody>
      </p:sp>
      <p:sp>
        <p:nvSpPr>
          <p:cNvPr id="4" name="Slide Number Placeholder 3"/>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D782C9-4B25-4A0C-8556-621853901132}" type="datetime1">
              <a:rPr lang="en-US" smtClean="0"/>
              <a:t>5/23/2014</a:t>
            </a:fld>
            <a:endParaRPr lang="en-US"/>
          </a:p>
        </p:txBody>
      </p:sp>
      <p:sp>
        <p:nvSpPr>
          <p:cNvPr id="6" name="Footer Placeholder 5"/>
          <p:cNvSpPr>
            <a:spLocks noGrp="1"/>
          </p:cNvSpPr>
          <p:nvPr>
            <p:ph type="ftr" sz="quarter" idx="11"/>
          </p:nvPr>
        </p:nvSpPr>
        <p:spPr/>
        <p:txBody>
          <a:bodyPr/>
          <a:lstStyle/>
          <a:p>
            <a:r>
              <a:rPr lang="en-US" smtClean="0"/>
              <a:t>BERTINORO</a:t>
            </a:r>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5F4BDA-02B7-456D-BF78-9A20E61DA053}" type="datetime1">
              <a:rPr lang="en-US" smtClean="0"/>
              <a:t>5/23/2014</a:t>
            </a:fld>
            <a:endParaRPr lang="en-US"/>
          </a:p>
        </p:txBody>
      </p:sp>
      <p:sp>
        <p:nvSpPr>
          <p:cNvPr id="6" name="Footer Placeholder 5"/>
          <p:cNvSpPr>
            <a:spLocks noGrp="1"/>
          </p:cNvSpPr>
          <p:nvPr>
            <p:ph type="ftr" sz="quarter" idx="11"/>
          </p:nvPr>
        </p:nvSpPr>
        <p:spPr/>
        <p:txBody>
          <a:bodyPr/>
          <a:lstStyle/>
          <a:p>
            <a:r>
              <a:rPr lang="en-US" smtClean="0"/>
              <a:t>BERTINORO</a:t>
            </a:r>
            <a:endParaRPr lang="en-US"/>
          </a:p>
        </p:txBody>
      </p:sp>
      <p:sp>
        <p:nvSpPr>
          <p:cNvPr id="7" name="Slide Number Placeholder 6"/>
          <p:cNvSpPr>
            <a:spLocks noGrp="1"/>
          </p:cNvSpPr>
          <p:nvPr>
            <p:ph type="sldNum" sz="quarter" idx="12"/>
          </p:nvPr>
        </p:nvSpPr>
        <p:spPr/>
        <p:txBody>
          <a:bodyPr/>
          <a:lstStyle/>
          <a:p>
            <a:fld id="{7DB11667-F95C-462A-A411-43C830511B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45C41A1-834C-41EB-8833-CBBFBB7C591F}" type="datetime1">
              <a:rPr lang="en-US" smtClean="0"/>
              <a:t>5/23/2014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BERTINORO</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DB11667-F95C-462A-A411-43C830511B83}" type="slidenum">
              <a:rPr lang="en-US" smtClean="0"/>
              <a:pPr/>
              <a:t>‹#›</a:t>
            </a:fld>
            <a:endParaRPr lang="en-US"/>
          </a:p>
        </p:txBody>
      </p:sp>
      <p:sp>
        <p:nvSpPr>
          <p:cNvPr id="20" name="Rectangle 19"/>
          <p:cNvSpPr/>
          <p:nvPr userDrawn="1"/>
        </p:nvSpPr>
        <p:spPr>
          <a:xfrm>
            <a:off x="0" y="6324600"/>
            <a:ext cx="9144000" cy="533400"/>
          </a:xfrm>
          <a:prstGeom prst="rect">
            <a:avLst/>
          </a:prstGeom>
          <a:solidFill>
            <a:srgbClr val="9F2936"/>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pic>
        <p:nvPicPr>
          <p:cNvPr id="21" name="Picture 20" descr="SPEAB.H.REV copy.eps"/>
          <p:cNvPicPr>
            <a:picLocks noChangeAspect="1"/>
          </p:cNvPicPr>
          <p:nvPr userDrawn="1"/>
        </p:nvPicPr>
        <p:blipFill>
          <a:blip r:embed="rId13" cstate="print"/>
          <a:stretch>
            <a:fillRect/>
          </a:stretch>
        </p:blipFill>
        <p:spPr>
          <a:xfrm>
            <a:off x="457200" y="6400800"/>
            <a:ext cx="2030853" cy="381000"/>
          </a:xfrm>
          <a:prstGeom prst="rect">
            <a:avLst/>
          </a:prstGeom>
        </p:spPr>
      </p:pic>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demirci@indian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mdemirci@indiana.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696200" cy="2209800"/>
          </a:xfrm>
        </p:spPr>
        <p:txBody>
          <a:bodyPr>
            <a:noAutofit/>
          </a:bodyPr>
          <a:lstStyle/>
          <a:p>
            <a:r>
              <a:rPr lang="en-US" sz="3600" dirty="0"/>
              <a:t> </a:t>
            </a:r>
            <a:br>
              <a:rPr lang="en-US" sz="3600" dirty="0"/>
            </a:br>
            <a:r>
              <a:rPr lang="en-US" sz="3600" b="1" dirty="0" smtClean="0"/>
              <a:t>Why Can’t We? Providing Ability and Motivation Practices to Public Sector Employees to Innovate</a:t>
            </a:r>
            <a:endParaRPr lang="en-US" sz="3200" dirty="0"/>
          </a:p>
        </p:txBody>
      </p:sp>
      <p:sp>
        <p:nvSpPr>
          <p:cNvPr id="5123" name="Subtitle 2"/>
          <p:cNvSpPr>
            <a:spLocks noGrp="1"/>
          </p:cNvSpPr>
          <p:nvPr>
            <p:ph type="subTitle" idx="1"/>
          </p:nvPr>
        </p:nvSpPr>
        <p:spPr>
          <a:xfrm>
            <a:off x="533400" y="4038600"/>
            <a:ext cx="4495800" cy="1371600"/>
          </a:xfrm>
        </p:spPr>
        <p:txBody>
          <a:bodyPr>
            <a:normAutofit fontScale="92500" lnSpcReduction="10000"/>
          </a:bodyPr>
          <a:lstStyle/>
          <a:p>
            <a:pPr marR="0"/>
            <a:r>
              <a:rPr lang="en-US" sz="3600" dirty="0" smtClean="0">
                <a:latin typeface="AR BLANCA" pitchFamily="2" charset="0"/>
              </a:rPr>
              <a:t>Mehmet </a:t>
            </a:r>
            <a:r>
              <a:rPr lang="en-US" sz="3600" dirty="0" err="1" smtClean="0">
                <a:latin typeface="AR BLANCA" pitchFamily="2" charset="0"/>
              </a:rPr>
              <a:t>Akif</a:t>
            </a:r>
            <a:r>
              <a:rPr lang="en-US" sz="3600" dirty="0" smtClean="0">
                <a:latin typeface="AR BLANCA" pitchFamily="2" charset="0"/>
              </a:rPr>
              <a:t> </a:t>
            </a:r>
            <a:r>
              <a:rPr lang="en-US" sz="3600" dirty="0" err="1" smtClean="0">
                <a:latin typeface="AR BLANCA" pitchFamily="2" charset="0"/>
              </a:rPr>
              <a:t>Demircioglu</a:t>
            </a:r>
            <a:endParaRPr lang="en-US" sz="3600" dirty="0" smtClean="0">
              <a:latin typeface="AR BLANCA" pitchFamily="2" charset="0"/>
            </a:endParaRPr>
          </a:p>
          <a:p>
            <a:pPr marR="0"/>
            <a:r>
              <a:rPr lang="en-US" sz="1800" dirty="0" smtClean="0">
                <a:hlinkClick r:id="rId3"/>
              </a:rPr>
              <a:t>mdemirci@indiana.edu</a:t>
            </a:r>
            <a:endParaRPr lang="en-US" sz="1800" dirty="0" smtClean="0"/>
          </a:p>
          <a:p>
            <a:pPr marR="0"/>
            <a:endParaRPr lang="en-US" dirty="0" smtClean="0"/>
          </a:p>
          <a:p>
            <a:pPr marR="0"/>
            <a:endParaRPr lang="en-US" sz="1800" dirty="0" smtClean="0"/>
          </a:p>
          <a:p>
            <a:pPr marR="0"/>
            <a:endParaRPr lang="en-US" dirty="0" smtClean="0"/>
          </a:p>
        </p:txBody>
      </p:sp>
      <p:pic>
        <p:nvPicPr>
          <p:cNvPr id="7" name="Picture 6" descr="SPEA_Careers_H.CMYK.jpg"/>
          <p:cNvPicPr>
            <a:picLocks noChangeAspect="1"/>
          </p:cNvPicPr>
          <p:nvPr/>
        </p:nvPicPr>
        <p:blipFill>
          <a:blip r:embed="rId4" cstate="print"/>
          <a:srcRect b="15803"/>
          <a:stretch>
            <a:fillRect/>
          </a:stretch>
        </p:blipFill>
        <p:spPr>
          <a:xfrm>
            <a:off x="533400" y="5791200"/>
            <a:ext cx="4267200" cy="811988"/>
          </a:xfrm>
          <a:prstGeom prst="rect">
            <a:avLst/>
          </a:prstGeom>
        </p:spPr>
      </p:pic>
      <p:sp>
        <p:nvSpPr>
          <p:cNvPr id="9" name="Slide Number Placeholder 8"/>
          <p:cNvSpPr>
            <a:spLocks noGrp="1"/>
          </p:cNvSpPr>
          <p:nvPr>
            <p:ph type="sldNum" sz="quarter" idx="12"/>
          </p:nvPr>
        </p:nvSpPr>
        <p:spPr/>
        <p:txBody>
          <a:bodyPr/>
          <a:lstStyle/>
          <a:p>
            <a:fld id="{EDB6EF64-FB19-411E-965E-9F52AA474456}" type="slidenum">
              <a:rPr lang="en-US" smtClean="0"/>
              <a:pPr/>
              <a:t>1</a:t>
            </a:fld>
            <a:endParaRPr lang="en-US"/>
          </a:p>
        </p:txBody>
      </p:sp>
      <p:sp>
        <p:nvSpPr>
          <p:cNvPr id="3" name="Date Placeholder 2"/>
          <p:cNvSpPr>
            <a:spLocks noGrp="1"/>
          </p:cNvSpPr>
          <p:nvPr>
            <p:ph type="dt" sz="half" idx="10"/>
          </p:nvPr>
        </p:nvSpPr>
        <p:spPr>
          <a:xfrm>
            <a:off x="5562600" y="4206240"/>
            <a:ext cx="3048000" cy="2270760"/>
          </a:xfrm>
        </p:spPr>
        <p:txBody>
          <a:bodyPr/>
          <a:lstStyle/>
          <a:p>
            <a:r>
              <a:rPr lang="en-US" sz="2000" dirty="0">
                <a:latin typeface="Algerian" pitchFamily="82" charset="0"/>
              </a:rPr>
              <a:t>Public Policy in Asia, Lee </a:t>
            </a:r>
            <a:r>
              <a:rPr lang="en-US" sz="2000" dirty="0" err="1">
                <a:latin typeface="Algerian" pitchFamily="82" charset="0"/>
              </a:rPr>
              <a:t>Kuan</a:t>
            </a:r>
            <a:r>
              <a:rPr lang="en-US" sz="2000" dirty="0">
                <a:latin typeface="Algerian" pitchFamily="82" charset="0"/>
              </a:rPr>
              <a:t> Yew School of Public Policy,  University of Singapore </a:t>
            </a:r>
          </a:p>
          <a:p>
            <a:endParaRPr lang="en-US" sz="2000" dirty="0">
              <a:latin typeface="Algerian" pitchFamily="82" charset="0"/>
            </a:endParaRPr>
          </a:p>
          <a:p>
            <a:r>
              <a:rPr lang="en-US" sz="2000" dirty="0">
                <a:latin typeface="Algerian" pitchFamily="82" charset="0"/>
              </a:rPr>
              <a:t>26-27May 2014</a:t>
            </a:r>
          </a:p>
          <a:p>
            <a:r>
              <a:rPr lang="en-US" sz="2000" dirty="0">
                <a:latin typeface="Algerian" pitchFamily="82" charset="0"/>
              </a:rPr>
              <a:t>Singapore</a:t>
            </a:r>
          </a:p>
        </p:txBody>
      </p:sp>
    </p:spTree>
    <p:extLst>
      <p:ext uri="{BB962C8B-B14F-4D97-AF65-F5344CB8AC3E}">
        <p14:creationId xmlns:p14="http://schemas.microsoft.com/office/powerpoint/2010/main" val="116023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Methods</a:t>
            </a:r>
            <a:endParaRPr lang="en-US" dirty="0"/>
          </a:p>
        </p:txBody>
      </p:sp>
      <p:sp>
        <p:nvSpPr>
          <p:cNvPr id="3" name="Content Placeholder 2"/>
          <p:cNvSpPr>
            <a:spLocks noGrp="1"/>
          </p:cNvSpPr>
          <p:nvPr>
            <p:ph idx="1"/>
          </p:nvPr>
        </p:nvSpPr>
        <p:spPr/>
        <p:txBody>
          <a:bodyPr>
            <a:normAutofit lnSpcReduction="10000"/>
          </a:bodyPr>
          <a:lstStyle/>
          <a:p>
            <a:r>
              <a:rPr lang="en-US" dirty="0"/>
              <a:t>Data come from Australian Public Service Commission (APSC)’s 2012 State of the Service Employee Census. A total of 87,214 valid </a:t>
            </a:r>
            <a:r>
              <a:rPr lang="en-US" dirty="0" smtClean="0"/>
              <a:t>responses </a:t>
            </a:r>
            <a:r>
              <a:rPr lang="en-US" dirty="0"/>
              <a:t>were received, representing a response rate of 55</a:t>
            </a:r>
            <a:r>
              <a:rPr lang="en-US" dirty="0" smtClean="0"/>
              <a:t>%.</a:t>
            </a:r>
          </a:p>
          <a:p>
            <a:pPr lvl="1"/>
            <a:r>
              <a:rPr lang="en-US" dirty="0"/>
              <a:t>n</a:t>
            </a:r>
            <a:r>
              <a:rPr lang="en-US" dirty="0" smtClean="0"/>
              <a:t>=21,703 </a:t>
            </a:r>
            <a:r>
              <a:rPr lang="en-US" dirty="0"/>
              <a:t>responses have been </a:t>
            </a:r>
            <a:r>
              <a:rPr lang="en-US" dirty="0" smtClean="0"/>
              <a:t>used.</a:t>
            </a:r>
          </a:p>
          <a:p>
            <a:r>
              <a:rPr lang="en-US" dirty="0" smtClean="0"/>
              <a:t>Dependent Variable: </a:t>
            </a:r>
            <a:r>
              <a:rPr lang="en-US" dirty="0"/>
              <a:t>“In the last 12 months, has your work group implemented any innovations?” (</a:t>
            </a:r>
            <a:r>
              <a:rPr lang="en-US" dirty="0" smtClean="0"/>
              <a:t>1=Yes [52%], 0=No [48%])</a:t>
            </a:r>
          </a:p>
          <a:p>
            <a:r>
              <a:rPr lang="en-US" dirty="0" smtClean="0"/>
              <a:t>Summated Scales for Independent Variables (see extra parts)</a:t>
            </a:r>
            <a:endParaRPr lang="en-US" dirty="0"/>
          </a:p>
          <a:p>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10</a:t>
            </a:fld>
            <a:endParaRPr lang="en-US"/>
          </a:p>
        </p:txBody>
      </p:sp>
    </p:spTree>
    <p:extLst>
      <p:ext uri="{BB962C8B-B14F-4D97-AF65-F5344CB8AC3E}">
        <p14:creationId xmlns:p14="http://schemas.microsoft.com/office/powerpoint/2010/main" val="3697557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7848"/>
            <a:ext cx="8229600" cy="762000"/>
          </a:xfrm>
        </p:spPr>
        <p:txBody>
          <a:bodyPr>
            <a:normAutofit/>
          </a:bodyPr>
          <a:lstStyle/>
          <a:p>
            <a:r>
              <a:rPr lang="en-US" sz="3200" dirty="0" smtClean="0"/>
              <a:t>Results (n=21073)</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2892301"/>
              </p:ext>
            </p:extLst>
          </p:nvPr>
        </p:nvGraphicFramePr>
        <p:xfrm>
          <a:off x="152400" y="914400"/>
          <a:ext cx="8936738" cy="3898458"/>
        </p:xfrm>
        <a:graphic>
          <a:graphicData uri="http://schemas.openxmlformats.org/drawingml/2006/table">
            <a:tbl>
              <a:tblPr firstRow="1" firstCol="1" bandRow="1">
                <a:tableStyleId>{5C22544A-7EE6-4342-B048-85BDC9FD1C3A}</a:tableStyleId>
              </a:tblPr>
              <a:tblGrid>
                <a:gridCol w="3738650"/>
                <a:gridCol w="866348"/>
                <a:gridCol w="866348"/>
                <a:gridCol w="866348"/>
                <a:gridCol w="866348"/>
                <a:gridCol w="866348"/>
                <a:gridCol w="866348"/>
              </a:tblGrid>
              <a:tr h="249154">
                <a:tc>
                  <a:txBody>
                    <a:bodyPr/>
                    <a:lstStyle/>
                    <a:p>
                      <a:pPr marL="0" marR="0" algn="l">
                        <a:lnSpc>
                          <a:spcPct val="115000"/>
                        </a:lnSpc>
                        <a:spcBef>
                          <a:spcPts val="0"/>
                        </a:spcBef>
                        <a:spcAft>
                          <a:spcPts val="0"/>
                        </a:spcAft>
                      </a:pPr>
                      <a:r>
                        <a:rPr lang="en-US" sz="1400" dirty="0">
                          <a:effectLst/>
                        </a:rPr>
                        <a:t>Standardized Coefficients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Model 1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Model 2</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Model 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Model 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Model 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Model 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dirty="0">
                          <a:effectLst/>
                        </a:rPr>
                        <a:t>Practice 1 (Ability to experiment)</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0.192***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0.187***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0.210***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0.208***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Practice 2 (Dealing with low performers)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-0.025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-0.034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-0.039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-0.045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Practice 3 (Existence of feedback loops)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0.111**</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dirty="0">
                          <a:effectLst/>
                        </a:rPr>
                        <a:t>Practice 4 (Existence of incentives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0.733***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0.722***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0.726***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dirty="0">
                          <a:effectLst/>
                        </a:rPr>
                        <a:t>Practice 5 (Existence of budget constraints)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-0.026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-0.025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-0.012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-0.012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Size of Agency</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dirty="0">
                          <a:effectLst/>
                        </a:rPr>
                        <a:t>-0.034</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-0.050+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-0.048+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0.087+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400">
                          <a:effectLst/>
                        </a:rPr>
                        <a:t>-0.042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0.080+  </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Gender is female</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-0.168***</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-0.144***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-0.134***</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-0.146***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-0.202***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-0.191***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Working in the capital city</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-0.173***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-0.174***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-0.174***</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-0.076*</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-0.137***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-0.060+  </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Level of job classification</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0.366***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0.399***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0.398***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0.402***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0.373***</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0.392***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Education Level</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0.114***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0.116***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0.112***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0.160***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0.168***</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1823">
                <a:tc>
                  <a:txBody>
                    <a:bodyPr/>
                    <a:lstStyle/>
                    <a:p>
                      <a:pPr marL="0" marR="0" algn="l">
                        <a:lnSpc>
                          <a:spcPct val="115000"/>
                        </a:lnSpc>
                        <a:spcBef>
                          <a:spcPts val="0"/>
                        </a:spcBef>
                        <a:spcAft>
                          <a:spcPts val="0"/>
                        </a:spcAft>
                      </a:pPr>
                      <a:r>
                        <a:rPr lang="en-US" sz="1400">
                          <a:effectLst/>
                        </a:rPr>
                        <a:t>Working full-time</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0.138***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0.137***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0.130***</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6417">
                <a:tc>
                  <a:txBody>
                    <a:bodyPr/>
                    <a:lstStyle/>
                    <a:p>
                      <a:pPr marL="0" marR="0" algn="l">
                        <a:lnSpc>
                          <a:spcPct val="115000"/>
                        </a:lnSpc>
                        <a:spcBef>
                          <a:spcPts val="0"/>
                        </a:spcBef>
                        <a:spcAft>
                          <a:spcPts val="0"/>
                        </a:spcAft>
                      </a:pPr>
                      <a:r>
                        <a:rPr lang="en-US" sz="1400">
                          <a:effectLst/>
                        </a:rPr>
                        <a:t>Aability (practice 1 + practice 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0.135***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6417">
                <a:tc>
                  <a:txBody>
                    <a:bodyPr/>
                    <a:lstStyle/>
                    <a:p>
                      <a:pPr marL="0" marR="0" algn="l">
                        <a:lnSpc>
                          <a:spcPct val="115000"/>
                        </a:lnSpc>
                        <a:spcBef>
                          <a:spcPts val="0"/>
                        </a:spcBef>
                        <a:spcAft>
                          <a:spcPts val="0"/>
                        </a:spcAft>
                      </a:pPr>
                      <a:r>
                        <a:rPr lang="en-US" sz="1400" dirty="0" err="1">
                          <a:effectLst/>
                        </a:rPr>
                        <a:t>Bmotivation</a:t>
                      </a:r>
                      <a:r>
                        <a:rPr lang="en-US" sz="1400" dirty="0">
                          <a:effectLst/>
                        </a:rPr>
                        <a:t> (practice 3 + </a:t>
                      </a:r>
                      <a:r>
                        <a:rPr lang="en-US" sz="1400" dirty="0" err="1" smtClean="0">
                          <a:effectLst/>
                        </a:rPr>
                        <a:t>pract</a:t>
                      </a:r>
                      <a:r>
                        <a:rPr lang="en-US" sz="1400" dirty="0" smtClean="0">
                          <a:effectLst/>
                        </a:rPr>
                        <a:t> </a:t>
                      </a:r>
                      <a:r>
                        <a:rPr lang="en-US" sz="1400" dirty="0">
                          <a:effectLst/>
                        </a:rPr>
                        <a:t>4 + </a:t>
                      </a:r>
                      <a:r>
                        <a:rPr lang="en-US" sz="1400" dirty="0" err="1" smtClean="0">
                          <a:effectLst/>
                        </a:rPr>
                        <a:t>pract</a:t>
                      </a:r>
                      <a:r>
                        <a:rPr lang="en-US" sz="1400" dirty="0" smtClean="0">
                          <a:effectLst/>
                        </a:rPr>
                        <a:t> </a:t>
                      </a:r>
                      <a:r>
                        <a:rPr lang="en-US" sz="1400" dirty="0">
                          <a:effectLst/>
                        </a:rPr>
                        <a:t>5)</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0.709***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6417">
                <a:tc>
                  <a:txBody>
                    <a:bodyPr/>
                    <a:lstStyle/>
                    <a:p>
                      <a:pPr marL="0" marR="0" algn="l">
                        <a:lnSpc>
                          <a:spcPct val="115000"/>
                        </a:lnSpc>
                        <a:spcBef>
                          <a:spcPts val="0"/>
                        </a:spcBef>
                        <a:spcAft>
                          <a:spcPts val="0"/>
                        </a:spcAft>
                      </a:pPr>
                      <a:r>
                        <a:rPr lang="en-US" sz="1400">
                          <a:effectLst/>
                        </a:rPr>
                        <a:t>ENABLERS (all practices)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dirty="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a:effectLst/>
                        </a:rPr>
                        <a:t>0.797***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algn="l">
                        <a:lnSpc>
                          <a:spcPct val="115000"/>
                        </a:lnSpc>
                      </a:pPr>
                      <a:endParaRPr lang="en-US" sz="14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bl>
          </a:graphicData>
        </a:graphic>
      </p:graphicFrame>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716681499"/>
              </p:ext>
            </p:extLst>
          </p:nvPr>
        </p:nvGraphicFramePr>
        <p:xfrm>
          <a:off x="838200" y="4800600"/>
          <a:ext cx="8153400" cy="1547368"/>
        </p:xfrm>
        <a:graphic>
          <a:graphicData uri="http://schemas.openxmlformats.org/drawingml/2006/table">
            <a:tbl>
              <a:tblPr firstRow="1" firstCol="1" bandRow="1">
                <a:tableStyleId>{5C22544A-7EE6-4342-B048-85BDC9FD1C3A}</a:tableStyleId>
              </a:tblPr>
              <a:tblGrid>
                <a:gridCol w="2971800"/>
                <a:gridCol w="914400"/>
                <a:gridCol w="914400"/>
                <a:gridCol w="838200"/>
                <a:gridCol w="838200"/>
                <a:gridCol w="914400"/>
                <a:gridCol w="762000"/>
              </a:tblGrid>
              <a:tr h="187325">
                <a:tc>
                  <a:txBody>
                    <a:bodyPr/>
                    <a:lstStyle/>
                    <a:p>
                      <a:pPr marL="0" marR="0" algn="l">
                        <a:lnSpc>
                          <a:spcPct val="115000"/>
                        </a:lnSpc>
                        <a:spcBef>
                          <a:spcPts val="0"/>
                        </a:spcBef>
                        <a:spcAft>
                          <a:spcPts val="0"/>
                        </a:spcAft>
                      </a:pPr>
                      <a:r>
                        <a:rPr lang="en-US" sz="1200" dirty="0">
                          <a:effectLst/>
                        </a:rPr>
                        <a:t>ll_0</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-15022.7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Ll</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-14390.6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-14451.7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-14458.2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-14338.1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-14260.1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-14224.9</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chi2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1264.3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1142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1129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1369.3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1525.2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1595.7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P</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2.22E-264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3.33E-241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1.55E-239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6.64E-283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6.69E-307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2.08e-318   </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df_m</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15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Aic</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28805.1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28921.5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28932.4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28708.1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28572.2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28509.7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Bic</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28900.9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28993.3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28996.2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28835.9</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28779.8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28749.3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87325">
                <a:tc>
                  <a:txBody>
                    <a:bodyPr/>
                    <a:lstStyle/>
                    <a:p>
                      <a:pPr marL="0" marR="0" algn="l">
                        <a:lnSpc>
                          <a:spcPct val="115000"/>
                        </a:lnSpc>
                        <a:spcBef>
                          <a:spcPts val="0"/>
                        </a:spcBef>
                        <a:spcAft>
                          <a:spcPts val="0"/>
                        </a:spcAft>
                      </a:pPr>
                      <a:r>
                        <a:rPr lang="en-US" sz="1200">
                          <a:effectLst/>
                        </a:rPr>
                        <a:t>r2_p</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0.0421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0.038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0.0376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0.0456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0.0508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0.0531</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val="526022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236" y="643821"/>
            <a:ext cx="8229600" cy="1066800"/>
          </a:xfrm>
        </p:spPr>
        <p:txBody>
          <a:bodyPr/>
          <a:lstStyle/>
          <a:p>
            <a:r>
              <a:rPr lang="en-US" dirty="0" smtClean="0"/>
              <a:t>Odds Ratio</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02215417"/>
              </p:ext>
            </p:extLst>
          </p:nvPr>
        </p:nvGraphicFramePr>
        <p:xfrm>
          <a:off x="457202" y="1828798"/>
          <a:ext cx="8382000" cy="4275141"/>
        </p:xfrm>
        <a:graphic>
          <a:graphicData uri="http://schemas.openxmlformats.org/drawingml/2006/table">
            <a:tbl>
              <a:tblPr firstRow="1" firstCol="1" bandRow="1">
                <a:tableStyleId>{5C22544A-7EE6-4342-B048-85BDC9FD1C3A}</a:tableStyleId>
              </a:tblPr>
              <a:tblGrid>
                <a:gridCol w="3326652"/>
                <a:gridCol w="842558"/>
                <a:gridCol w="842558"/>
                <a:gridCol w="842558"/>
                <a:gridCol w="842558"/>
                <a:gridCol w="842558"/>
                <a:gridCol w="842558"/>
              </a:tblGrid>
              <a:tr h="251785">
                <a:tc>
                  <a:txBody>
                    <a:bodyPr/>
                    <a:lstStyle/>
                    <a:p>
                      <a:pPr marL="0" marR="0" algn="l">
                        <a:lnSpc>
                          <a:spcPct val="115000"/>
                        </a:lnSpc>
                        <a:spcBef>
                          <a:spcPts val="0"/>
                        </a:spcBef>
                        <a:spcAft>
                          <a:spcPts val="0"/>
                        </a:spcAft>
                      </a:pPr>
                      <a:r>
                        <a:rPr lang="en-US" sz="1050" dirty="0">
                          <a:effectLst/>
                        </a:rPr>
                        <a:t>Odds Ratio</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2</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Model 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4374">
                <a:tc>
                  <a:txBody>
                    <a:bodyPr/>
                    <a:lstStyle/>
                    <a:p>
                      <a:pPr marL="0" marR="0" algn="l">
                        <a:lnSpc>
                          <a:spcPct val="115000"/>
                        </a:lnSpc>
                        <a:spcBef>
                          <a:spcPts val="0"/>
                        </a:spcBef>
                        <a:spcAft>
                          <a:spcPts val="0"/>
                        </a:spcAft>
                      </a:pPr>
                      <a:r>
                        <a:rPr lang="en-US" sz="1400">
                          <a:effectLst/>
                        </a:rPr>
                        <a:t>Practice 1 (Ability to experiment)</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a:effectLst/>
                        </a:rPr>
                        <a:t>1.107***</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1.104***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1.117***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1.116***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4374">
                <a:tc>
                  <a:txBody>
                    <a:bodyPr/>
                    <a:lstStyle/>
                    <a:p>
                      <a:pPr marL="0" marR="0" algn="l">
                        <a:lnSpc>
                          <a:spcPct val="115000"/>
                        </a:lnSpc>
                        <a:spcBef>
                          <a:spcPts val="0"/>
                        </a:spcBef>
                        <a:spcAft>
                          <a:spcPts val="0"/>
                        </a:spcAft>
                      </a:pPr>
                      <a:r>
                        <a:rPr lang="en-US" sz="1400">
                          <a:effectLst/>
                        </a:rPr>
                        <a:t>Practice 2 (Dealing with low performers)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0.985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0.977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0.974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4374">
                <a:tc>
                  <a:txBody>
                    <a:bodyPr/>
                    <a:lstStyle/>
                    <a:p>
                      <a:pPr marL="0" marR="0" algn="l">
                        <a:lnSpc>
                          <a:spcPct val="115000"/>
                        </a:lnSpc>
                        <a:spcBef>
                          <a:spcPts val="0"/>
                        </a:spcBef>
                        <a:spcAft>
                          <a:spcPts val="0"/>
                        </a:spcAft>
                      </a:pPr>
                      <a:r>
                        <a:rPr lang="en-US" sz="1400" dirty="0">
                          <a:effectLst/>
                        </a:rPr>
                        <a:t>Practice 3 (Existence of feedback loops)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1.061**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1.067**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1.067**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1.070***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64374">
                <a:tc>
                  <a:txBody>
                    <a:bodyPr/>
                    <a:lstStyle/>
                    <a:p>
                      <a:pPr marL="0" marR="0" algn="l">
                        <a:lnSpc>
                          <a:spcPct val="115000"/>
                        </a:lnSpc>
                        <a:spcBef>
                          <a:spcPts val="0"/>
                        </a:spcBef>
                        <a:spcAft>
                          <a:spcPts val="0"/>
                        </a:spcAft>
                      </a:pPr>
                      <a:r>
                        <a:rPr lang="en-US" sz="1400" dirty="0">
                          <a:effectLst/>
                        </a:rPr>
                        <a:t>Practice 4 (Existence of incentives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1.601***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1.605***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1.594***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1.598***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533616">
                <a:tc>
                  <a:txBody>
                    <a:bodyPr/>
                    <a:lstStyle/>
                    <a:p>
                      <a:pPr marL="0" marR="0" algn="l">
                        <a:lnSpc>
                          <a:spcPct val="115000"/>
                        </a:lnSpc>
                        <a:spcBef>
                          <a:spcPts val="0"/>
                        </a:spcBef>
                        <a:spcAft>
                          <a:spcPts val="0"/>
                        </a:spcAft>
                      </a:pPr>
                      <a:r>
                        <a:rPr lang="en-US" sz="1400" dirty="0">
                          <a:effectLst/>
                        </a:rPr>
                        <a:t>Practice 5 (Existence of budget constraints)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dirty="0">
                          <a:effectLst/>
                        </a:rPr>
                        <a:t>0.988</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dirty="0">
                        <a:effectLst/>
                        <a:latin typeface="Calibri" panose="020F0502020204030204" pitchFamily="34" charset="0"/>
                      </a:endParaRPr>
                    </a:p>
                  </a:txBody>
                  <a:tcPr marL="68580" marR="68580" marT="0" marB="0" anchor="b"/>
                </a:tc>
                <a:tc>
                  <a:txBody>
                    <a:bodyPr/>
                    <a:lstStyle/>
                    <a:p>
                      <a:pPr algn="l">
                        <a:lnSpc>
                          <a:spcPct val="115000"/>
                        </a:lnSpc>
                      </a:pPr>
                      <a:endParaRPr lang="en-US" sz="1200" dirty="0">
                        <a:effectLst/>
                        <a:latin typeface="Calibri" panose="020F050202020403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0.988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0.994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a:effectLst/>
                        </a:rPr>
                        <a:t>0.994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Size of Agency</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smtClean="0">
                          <a:effectLst/>
                        </a:rPr>
                        <a:t>0.961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0.943+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0.946+</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1.105+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200" smtClean="0">
                          <a:effectLst/>
                        </a:rPr>
                        <a:t>0.953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1.097+  </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Gender is female</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0.846***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0.866***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0.875***</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0.864***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0.817***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0.826***</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Working in the capital city</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0.836***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0.836***</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0.835***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0.925*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0.868***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0.940+  </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Level of job classification</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1.450***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1.498***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1.498***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1.504***</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1.460***</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1.488***</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Education Level</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1.070***</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1.071***</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1.068***</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1.079***</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1.099***</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1.104***</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77971">
                <a:tc>
                  <a:txBody>
                    <a:bodyPr/>
                    <a:lstStyle/>
                    <a:p>
                      <a:pPr marL="0" marR="0" algn="l">
                        <a:lnSpc>
                          <a:spcPct val="115000"/>
                        </a:lnSpc>
                        <a:spcBef>
                          <a:spcPts val="0"/>
                        </a:spcBef>
                        <a:spcAft>
                          <a:spcPts val="0"/>
                        </a:spcAft>
                      </a:pPr>
                      <a:r>
                        <a:rPr lang="en-US" sz="1400" smtClean="0">
                          <a:effectLst/>
                        </a:rPr>
                        <a:t>Working full-time</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1.211***</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1.227***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1.225***</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smtClean="0">
                          <a:effectLst/>
                        </a:rPr>
                        <a:t>1.206***</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1.210***</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smtClean="0">
                          <a:effectLst/>
                        </a:rPr>
                        <a:t>1.212***</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4806">
                <a:tc>
                  <a:txBody>
                    <a:bodyPr/>
                    <a:lstStyle/>
                    <a:p>
                      <a:pPr marL="0" marR="0" algn="l">
                        <a:lnSpc>
                          <a:spcPct val="115000"/>
                        </a:lnSpc>
                        <a:spcBef>
                          <a:spcPts val="0"/>
                        </a:spcBef>
                        <a:spcAft>
                          <a:spcPts val="0"/>
                        </a:spcAft>
                      </a:pPr>
                      <a:r>
                        <a:rPr lang="en-US" sz="1200">
                          <a:effectLst/>
                        </a:rPr>
                        <a:t>Aability</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dirty="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1.033***</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4806">
                <a:tc>
                  <a:txBody>
                    <a:bodyPr/>
                    <a:lstStyle/>
                    <a:p>
                      <a:pPr marL="0" marR="0" algn="l">
                        <a:lnSpc>
                          <a:spcPct val="115000"/>
                        </a:lnSpc>
                        <a:spcBef>
                          <a:spcPts val="0"/>
                        </a:spcBef>
                        <a:spcAft>
                          <a:spcPts val="0"/>
                        </a:spcAft>
                      </a:pPr>
                      <a:r>
                        <a:rPr lang="en-US" sz="1200">
                          <a:effectLst/>
                        </a:rPr>
                        <a:t>Bmotivation</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1.077***</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54806">
                <a:tc>
                  <a:txBody>
                    <a:bodyPr/>
                    <a:lstStyle/>
                    <a:p>
                      <a:pPr marL="0" marR="0" algn="l">
                        <a:lnSpc>
                          <a:spcPct val="115000"/>
                        </a:lnSpc>
                        <a:spcBef>
                          <a:spcPts val="0"/>
                        </a:spcBef>
                        <a:spcAft>
                          <a:spcPts val="0"/>
                        </a:spcAft>
                      </a:pPr>
                      <a:r>
                        <a:rPr lang="en-US" sz="1200">
                          <a:effectLst/>
                        </a:rPr>
                        <a:t>ENABLERS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a:effectLst/>
                        </a:rPr>
                        <a:t>1.065***</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algn="l">
                        <a:lnSpc>
                          <a:spcPct val="115000"/>
                        </a:lnSpc>
                      </a:pPr>
                      <a:endParaRPr lang="en-US" sz="1200">
                        <a:effectLst/>
                        <a:latin typeface="Calibri" panose="020F0502020204030204" pitchFamily="34" charset="0"/>
                      </a:endParaRPr>
                    </a:p>
                  </a:txBody>
                  <a:tcPr marL="68580" marR="68580" marT="0" marB="0" anchor="b"/>
                </a:tc>
                <a:tc>
                  <a:txBody>
                    <a:bodyPr/>
                    <a:lstStyle/>
                    <a:p>
                      <a:pPr marL="0" marR="0" algn="l">
                        <a:lnSpc>
                          <a:spcPct val="115000"/>
                        </a:lnSpc>
                        <a:spcBef>
                          <a:spcPts val="0"/>
                        </a:spcBef>
                        <a:spcAft>
                          <a:spcPts val="0"/>
                        </a:spcAft>
                      </a:pPr>
                      <a:r>
                        <a:rPr lang="en-US" sz="1200" dirty="0">
                          <a:effectLst/>
                        </a:rPr>
                        <a:t>               </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bl>
          </a:graphicData>
        </a:graphic>
      </p:graphicFrame>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12</a:t>
            </a:fld>
            <a:endParaRPr lang="en-US"/>
          </a:p>
        </p:txBody>
      </p:sp>
    </p:spTree>
    <p:extLst>
      <p:ext uri="{BB962C8B-B14F-4D97-AF65-F5344CB8AC3E}">
        <p14:creationId xmlns:p14="http://schemas.microsoft.com/office/powerpoint/2010/main" val="3435428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209" y="562217"/>
            <a:ext cx="8229600" cy="1066800"/>
          </a:xfrm>
        </p:spPr>
        <p:txBody>
          <a:bodyPr/>
          <a:lstStyle/>
          <a:p>
            <a:r>
              <a:rPr lang="en-US" dirty="0" smtClean="0"/>
              <a:t>Density/Magnitude of Innovation</a:t>
            </a:r>
            <a:endParaRPr lang="en-US" dirty="0"/>
          </a:p>
        </p:txBody>
      </p:sp>
      <p:sp>
        <p:nvSpPr>
          <p:cNvPr id="3" name="Content Placeholder 2"/>
          <p:cNvSpPr>
            <a:spLocks noGrp="1"/>
          </p:cNvSpPr>
          <p:nvPr>
            <p:ph idx="1"/>
          </p:nvPr>
        </p:nvSpPr>
        <p:spPr>
          <a:xfrm>
            <a:off x="457200" y="1844816"/>
            <a:ext cx="8229600" cy="4729720"/>
          </a:xfrm>
        </p:spPr>
        <p:txBody>
          <a:bodyPr>
            <a:normAutofit fontScale="92500" lnSpcReduction="20000"/>
          </a:bodyPr>
          <a:lstStyle/>
          <a:p>
            <a:pPr marL="109728" indent="0">
              <a:buNone/>
            </a:pPr>
            <a:r>
              <a:rPr lang="en-US" dirty="0" smtClean="0"/>
              <a:t># </a:t>
            </a:r>
            <a:r>
              <a:rPr lang="en-US" dirty="0"/>
              <a:t>of Innovation |  Freq.    Percent  	   Cum.</a:t>
            </a:r>
          </a:p>
          <a:p>
            <a:r>
              <a:rPr lang="en-US" dirty="0"/>
              <a:t>------------+-----------------------------------</a:t>
            </a:r>
          </a:p>
          <a:p>
            <a:r>
              <a:rPr lang="en-US" dirty="0"/>
              <a:t>          0 |     10,409       47.96       47.96</a:t>
            </a:r>
          </a:p>
          <a:p>
            <a:r>
              <a:rPr lang="en-US" dirty="0"/>
              <a:t>          1 |      4,280       19.72       67.68</a:t>
            </a:r>
          </a:p>
          <a:p>
            <a:r>
              <a:rPr lang="en-US" dirty="0"/>
              <a:t>          2 |      2,533       11.67       79.35</a:t>
            </a:r>
          </a:p>
          <a:p>
            <a:r>
              <a:rPr lang="en-US" dirty="0"/>
              <a:t>          3 |      2,233       10.29       89.64</a:t>
            </a:r>
          </a:p>
          <a:p>
            <a:r>
              <a:rPr lang="en-US" dirty="0"/>
              <a:t>          4 |      1,222        5.63       95.27</a:t>
            </a:r>
          </a:p>
          <a:p>
            <a:r>
              <a:rPr lang="en-US" dirty="0"/>
              <a:t>          5 |        602        2.77       98.05</a:t>
            </a:r>
          </a:p>
          <a:p>
            <a:r>
              <a:rPr lang="en-US" dirty="0"/>
              <a:t>          6 |        401        1.85       99.89</a:t>
            </a:r>
          </a:p>
          <a:p>
            <a:r>
              <a:rPr lang="en-US" dirty="0"/>
              <a:t>          7 |         23        0.11      100.00</a:t>
            </a:r>
          </a:p>
          <a:p>
            <a:r>
              <a:rPr lang="en-US" dirty="0"/>
              <a:t>------------+-----------------------------------</a:t>
            </a:r>
          </a:p>
          <a:p>
            <a:r>
              <a:rPr lang="en-US" dirty="0"/>
              <a:t>      Total |     21,703      100.00</a:t>
            </a:r>
          </a:p>
          <a:p>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13</a:t>
            </a:fld>
            <a:endParaRPr lang="en-US"/>
          </a:p>
        </p:txBody>
      </p:sp>
    </p:spTree>
    <p:extLst>
      <p:ext uri="{BB962C8B-B14F-4D97-AF65-F5344CB8AC3E}">
        <p14:creationId xmlns:p14="http://schemas.microsoft.com/office/powerpoint/2010/main" val="2347906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5337688"/>
              </p:ext>
            </p:extLst>
          </p:nvPr>
        </p:nvGraphicFramePr>
        <p:xfrm>
          <a:off x="685800" y="1371600"/>
          <a:ext cx="7797800" cy="4157283"/>
        </p:xfrm>
        <a:graphic>
          <a:graphicData uri="http://schemas.openxmlformats.org/drawingml/2006/table">
            <a:tbl>
              <a:tblPr firstRow="1" firstCol="1" bandRow="1">
                <a:tableStyleId>{5C22544A-7EE6-4342-B048-85BDC9FD1C3A}</a:tableStyleId>
              </a:tblPr>
              <a:tblGrid>
                <a:gridCol w="2959100"/>
                <a:gridCol w="1790700"/>
                <a:gridCol w="1206500"/>
                <a:gridCol w="1841500"/>
              </a:tblGrid>
              <a:tr h="190500">
                <a:tc>
                  <a:txBody>
                    <a:bodyPr/>
                    <a:lstStyle/>
                    <a:p>
                      <a:pPr marL="0" marR="0" algn="l">
                        <a:lnSpc>
                          <a:spcPct val="115000"/>
                        </a:lnSpc>
                        <a:spcBef>
                          <a:spcPts val="0"/>
                        </a:spcBef>
                        <a:spcAft>
                          <a:spcPts val="0"/>
                        </a:spcAft>
                      </a:pPr>
                      <a:r>
                        <a:rPr lang="en-US" sz="2000" dirty="0">
                          <a:effectLst/>
                        </a:rPr>
                        <a:t>Number of Innovation</a:t>
                      </a:r>
                      <a:endParaRPr lang="en-US" sz="2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Model 1: Linear Regression</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Model 2: Poisson</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Model 3: Negative Binomial</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400050">
                <a:tc>
                  <a:txBody>
                    <a:bodyPr/>
                    <a:lstStyle/>
                    <a:p>
                      <a:pPr marL="0" marR="0" algn="l">
                        <a:lnSpc>
                          <a:spcPct val="115000"/>
                        </a:lnSpc>
                        <a:spcBef>
                          <a:spcPts val="0"/>
                        </a:spcBef>
                        <a:spcAft>
                          <a:spcPts val="0"/>
                        </a:spcAft>
                      </a:pPr>
                      <a:r>
                        <a:rPr lang="en-US" sz="1400" dirty="0">
                          <a:effectLst/>
                        </a:rPr>
                        <a:t>Practice 1 (Ability to experiment)</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0.059***</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0.053***</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0.054***</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Practice 2 (Dealing with low performers)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-0.014</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-0.012</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-0.012</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Practice 3 (Existence of feedback loops)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0.032*</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0.029**</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0.032*  </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Practice 4 (Existence of incentives</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0.271***</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0.229***</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0.221***</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a:effectLst/>
                        </a:rPr>
                        <a:t>Practice 5 (Existence of budget constraints)</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0.014</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0.010+</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0.011</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Size of Agency</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0.069+</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0.058*</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0.053</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Gender is female</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-0.088***</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-0.071***</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-0.075***</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dirty="0">
                          <a:effectLst/>
                        </a:rPr>
                        <a:t>Working in the capital city</a:t>
                      </a:r>
                      <a:endParaRPr lang="en-US" sz="14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0.03</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0.024</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0.018</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a:effectLst/>
                        </a:rPr>
                        <a:t>Level of job classification</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0.225***</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0.175***</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0.173***</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a:effectLst/>
                        </a:rPr>
                        <a:t>Education Level</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0.049***</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a:effectLst/>
                        </a:rPr>
                        <a:t>0.041***</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0.041***</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200025">
                <a:tc>
                  <a:txBody>
                    <a:bodyPr/>
                    <a:lstStyle/>
                    <a:p>
                      <a:pPr marL="0" marR="0" algn="l">
                        <a:lnSpc>
                          <a:spcPct val="115000"/>
                        </a:lnSpc>
                        <a:spcBef>
                          <a:spcPts val="0"/>
                        </a:spcBef>
                        <a:spcAft>
                          <a:spcPts val="0"/>
                        </a:spcAft>
                      </a:pPr>
                      <a:r>
                        <a:rPr lang="en-US" sz="1400">
                          <a:effectLst/>
                        </a:rPr>
                        <a:t>Working full-time</a:t>
                      </a:r>
                      <a:endParaRPr lang="en-US" sz="14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0.179***</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0.159***</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l">
                        <a:lnSpc>
                          <a:spcPct val="115000"/>
                        </a:lnSpc>
                        <a:spcBef>
                          <a:spcPts val="0"/>
                        </a:spcBef>
                        <a:spcAft>
                          <a:spcPts val="0"/>
                        </a:spcAft>
                      </a:pPr>
                      <a:r>
                        <a:rPr lang="en-US" sz="1600" dirty="0">
                          <a:effectLst/>
                        </a:rPr>
                        <a:t>0.160***</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bl>
          </a:graphicData>
        </a:graphic>
      </p:graphicFrame>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48833126"/>
              </p:ext>
            </p:extLst>
          </p:nvPr>
        </p:nvGraphicFramePr>
        <p:xfrm>
          <a:off x="685800" y="5562600"/>
          <a:ext cx="7797800" cy="515874"/>
        </p:xfrm>
        <a:graphic>
          <a:graphicData uri="http://schemas.openxmlformats.org/drawingml/2006/table">
            <a:tbl>
              <a:tblPr firstRow="1" firstCol="1" bandRow="1">
                <a:tableStyleId>{5C22544A-7EE6-4342-B048-85BDC9FD1C3A}</a:tableStyleId>
              </a:tblPr>
              <a:tblGrid>
                <a:gridCol w="2959100"/>
                <a:gridCol w="1790700"/>
                <a:gridCol w="1206500"/>
                <a:gridCol w="1841500"/>
              </a:tblGrid>
              <a:tr h="190500">
                <a:tc>
                  <a:txBody>
                    <a:bodyPr/>
                    <a:lstStyle/>
                    <a:p>
                      <a:pPr marL="0" marR="0" algn="l">
                        <a:lnSpc>
                          <a:spcPct val="115000"/>
                        </a:lnSpc>
                        <a:spcBef>
                          <a:spcPts val="0"/>
                        </a:spcBef>
                        <a:spcAft>
                          <a:spcPts val="0"/>
                        </a:spcAft>
                      </a:pPr>
                      <a:r>
                        <a:rPr lang="en-US" sz="1600" dirty="0" err="1">
                          <a:effectLst/>
                        </a:rPr>
                        <a:t>Aic</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79644.096</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71089.307</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65485.999</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r h="190500">
                <a:tc>
                  <a:txBody>
                    <a:bodyPr/>
                    <a:lstStyle/>
                    <a:p>
                      <a:pPr marL="0" marR="0" algn="l">
                        <a:lnSpc>
                          <a:spcPct val="115000"/>
                        </a:lnSpc>
                        <a:spcBef>
                          <a:spcPts val="0"/>
                        </a:spcBef>
                        <a:spcAft>
                          <a:spcPts val="0"/>
                        </a:spcAft>
                      </a:pPr>
                      <a:r>
                        <a:rPr lang="en-US" sz="1600" dirty="0" err="1">
                          <a:effectLst/>
                        </a:rPr>
                        <a:t>Bic</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a:effectLst/>
                        </a:rPr>
                        <a:t>79883.653</a:t>
                      </a:r>
                      <a:endParaRPr lang="en-US" sz="18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71328.863</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c>
                  <a:txBody>
                    <a:bodyPr/>
                    <a:lstStyle/>
                    <a:p>
                      <a:pPr marL="0" marR="0" algn="r">
                        <a:lnSpc>
                          <a:spcPct val="115000"/>
                        </a:lnSpc>
                        <a:spcBef>
                          <a:spcPts val="0"/>
                        </a:spcBef>
                        <a:spcAft>
                          <a:spcPts val="0"/>
                        </a:spcAft>
                      </a:pPr>
                      <a:r>
                        <a:rPr lang="en-US" sz="1600" dirty="0">
                          <a:effectLst/>
                        </a:rPr>
                        <a:t>65733.54</a:t>
                      </a:r>
                      <a:endParaRPr lang="en-US" sz="18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tc>
              </a:tr>
            </a:tbl>
          </a:graphicData>
        </a:graphic>
      </p:graphicFrame>
    </p:spTree>
    <p:extLst>
      <p:ext uri="{BB962C8B-B14F-4D97-AF65-F5344CB8AC3E}">
        <p14:creationId xmlns:p14="http://schemas.microsoft.com/office/powerpoint/2010/main" val="2963141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66540"/>
            <a:ext cx="8229600" cy="609600"/>
          </a:xfrm>
        </p:spPr>
        <p:txBody>
          <a:bodyPr>
            <a:normAutofit fontScale="90000"/>
          </a:bodyPr>
          <a:lstStyle/>
          <a:p>
            <a:r>
              <a:rPr lang="en-US" b="1" dirty="0">
                <a:solidFill>
                  <a:srgbClr val="09213B"/>
                </a:solidFill>
              </a:rPr>
              <a:t>Discussion</a:t>
            </a:r>
            <a:endParaRPr lang="en-US" dirty="0"/>
          </a:p>
        </p:txBody>
      </p:sp>
      <p:sp>
        <p:nvSpPr>
          <p:cNvPr id="3" name="Content Placeholder 2"/>
          <p:cNvSpPr>
            <a:spLocks noGrp="1"/>
          </p:cNvSpPr>
          <p:nvPr>
            <p:ph idx="1"/>
          </p:nvPr>
        </p:nvSpPr>
        <p:spPr>
          <a:xfrm>
            <a:off x="457200" y="1176140"/>
            <a:ext cx="8229600" cy="5398396"/>
          </a:xfrm>
        </p:spPr>
        <p:txBody>
          <a:bodyPr>
            <a:normAutofit fontScale="85000" lnSpcReduction="20000"/>
          </a:bodyPr>
          <a:lstStyle/>
          <a:p>
            <a:r>
              <a:rPr lang="en-US" sz="2400" dirty="0" smtClean="0"/>
              <a:t>Practice </a:t>
            </a:r>
            <a:r>
              <a:rPr lang="en-US" sz="2400" dirty="0"/>
              <a:t>1 (ability to experiment), practice 3 (existence of feedback loops), and practice 4 (existence of incentives for product or service improvement) are positively correlated to public sector employees’ innovation. </a:t>
            </a:r>
            <a:r>
              <a:rPr lang="en-US" sz="2400" dirty="0" smtClean="0"/>
              <a:t>Practice </a:t>
            </a:r>
            <a:r>
              <a:rPr lang="en-US" sz="2400" dirty="0"/>
              <a:t>2 </a:t>
            </a:r>
            <a:r>
              <a:rPr lang="en-US" sz="2400" dirty="0" smtClean="0"/>
              <a:t>(dealing with low performers) </a:t>
            </a:r>
            <a:r>
              <a:rPr lang="en-US" sz="2400" dirty="0"/>
              <a:t>and practice 5 (existence of budget </a:t>
            </a:r>
            <a:r>
              <a:rPr lang="en-US" sz="2400" dirty="0" smtClean="0"/>
              <a:t>constraints) </a:t>
            </a:r>
            <a:r>
              <a:rPr lang="en-US" sz="2400" dirty="0"/>
              <a:t>do not have any effect on public sector employees’ innovation. </a:t>
            </a:r>
            <a:endParaRPr lang="en-US" sz="2400" dirty="0" smtClean="0"/>
          </a:p>
          <a:p>
            <a:r>
              <a:rPr lang="en-US" sz="2400" dirty="0" smtClean="0"/>
              <a:t>Practice </a:t>
            </a:r>
            <a:r>
              <a:rPr lang="en-US" sz="2400" dirty="0"/>
              <a:t>3 has the highest effect on employees’ innovation, </a:t>
            </a:r>
            <a:r>
              <a:rPr lang="en-US" sz="2400" u="sng" dirty="0"/>
              <a:t>suggesting</a:t>
            </a:r>
            <a:r>
              <a:rPr lang="en-US" sz="2400" dirty="0"/>
              <a:t> that providing employees incentives for product or service improvement are the most effective tool that policy makers and senior bureaucrats can do. </a:t>
            </a:r>
          </a:p>
          <a:p>
            <a:r>
              <a:rPr lang="en-US" sz="2400" u="sng" dirty="0" smtClean="0"/>
              <a:t>External </a:t>
            </a:r>
            <a:r>
              <a:rPr lang="en-US" sz="2400" u="sng" dirty="0"/>
              <a:t>enforcements</a:t>
            </a:r>
            <a:r>
              <a:rPr lang="en-US" sz="2400" dirty="0"/>
              <a:t> such as punishing low performers </a:t>
            </a:r>
            <a:r>
              <a:rPr lang="en-US" sz="2400" u="sng" dirty="0"/>
              <a:t>do not effect </a:t>
            </a:r>
            <a:r>
              <a:rPr lang="en-US" sz="2400" dirty="0"/>
              <a:t>innovation. </a:t>
            </a:r>
            <a:r>
              <a:rPr lang="en-US" sz="2400" u="sng" dirty="0" smtClean="0"/>
              <a:t>Intrinsic </a:t>
            </a:r>
            <a:r>
              <a:rPr lang="en-US" sz="2400" u="sng" dirty="0"/>
              <a:t>rewards </a:t>
            </a:r>
            <a:r>
              <a:rPr lang="en-US" sz="2400" dirty="0"/>
              <a:t>such as creating a workplace which encourages innovation and employees own choices to decide how they would like to their work </a:t>
            </a:r>
            <a:r>
              <a:rPr lang="en-US" sz="2400" u="sng" dirty="0" smtClean="0"/>
              <a:t>positively affect </a:t>
            </a:r>
            <a:r>
              <a:rPr lang="en-US" sz="2400" u="sng" dirty="0"/>
              <a:t>innovation</a:t>
            </a:r>
            <a:r>
              <a:rPr lang="en-US" sz="2400" dirty="0"/>
              <a:t>. </a:t>
            </a:r>
            <a:endParaRPr lang="en-US" sz="2400" dirty="0" smtClean="0"/>
          </a:p>
          <a:p>
            <a:r>
              <a:rPr lang="en-US" sz="2400" dirty="0" smtClean="0"/>
              <a:t>Thus</a:t>
            </a:r>
            <a:r>
              <a:rPr lang="en-US" sz="2400" dirty="0"/>
              <a:t>, </a:t>
            </a:r>
            <a:r>
              <a:rPr lang="en-US" sz="2400" b="1" dirty="0"/>
              <a:t>self-determination theory </a:t>
            </a:r>
            <a:r>
              <a:rPr lang="en-US" sz="2400" dirty="0"/>
              <a:t>(SDT), which states individuals’ behavior should be self-motivated and self-determined, is consistent with the paper’s findings. </a:t>
            </a:r>
            <a:r>
              <a:rPr lang="en-US" sz="2400" dirty="0" smtClean="0"/>
              <a:t>[SDT: Autonomy, relatedness, competence]</a:t>
            </a:r>
          </a:p>
          <a:p>
            <a:pPr lvl="1"/>
            <a:r>
              <a:rPr lang="en-US" sz="2200" dirty="0" smtClean="0"/>
              <a:t>When </a:t>
            </a:r>
            <a:r>
              <a:rPr lang="en-US" sz="2200" dirty="0"/>
              <a:t>employees feel that they can control over their work and they are given incentives, they tend to be more innovative. </a:t>
            </a:r>
            <a:endParaRPr lang="en-US" sz="2200" dirty="0" smtClean="0"/>
          </a:p>
          <a:p>
            <a:pPr lvl="1"/>
            <a:r>
              <a:rPr lang="en-US" sz="2200" dirty="0" smtClean="0"/>
              <a:t>Public </a:t>
            </a:r>
            <a:r>
              <a:rPr lang="en-US" sz="2200" dirty="0"/>
              <a:t>organizations should focus intrinsic aspects of job and increase employees’ motivation to innovate. </a:t>
            </a:r>
          </a:p>
        </p:txBody>
      </p:sp>
      <p:sp>
        <p:nvSpPr>
          <p:cNvPr id="4" name="Date Placeholder 3"/>
          <p:cNvSpPr>
            <a:spLocks noGrp="1"/>
          </p:cNvSpPr>
          <p:nvPr>
            <p:ph type="dt" sz="half" idx="10"/>
          </p:nvPr>
        </p:nvSpPr>
        <p:spPr/>
        <p:txBody>
          <a:bodyPr/>
          <a:lstStyle/>
          <a:p>
            <a:fld id="{AA8E4EDE-2024-44D8-8A1C-858CC4C48DE2}"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15</a:t>
            </a:fld>
            <a:endParaRPr lang="en-US"/>
          </a:p>
        </p:txBody>
      </p:sp>
    </p:spTree>
    <p:extLst>
      <p:ext uri="{BB962C8B-B14F-4D97-AF65-F5344CB8AC3E}">
        <p14:creationId xmlns:p14="http://schemas.microsoft.com/office/powerpoint/2010/main" val="4254641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6000" smtClean="0"/>
              <a:t>Thank you	</a:t>
            </a:r>
          </a:p>
        </p:txBody>
      </p:sp>
      <p:sp>
        <p:nvSpPr>
          <p:cNvPr id="20483" name="Content Placeholder 2"/>
          <p:cNvSpPr>
            <a:spLocks noGrp="1"/>
          </p:cNvSpPr>
          <p:nvPr>
            <p:ph idx="1"/>
          </p:nvPr>
        </p:nvSpPr>
        <p:spPr/>
        <p:txBody>
          <a:bodyPr/>
          <a:lstStyle/>
          <a:p>
            <a:pPr algn="ctr">
              <a:buFont typeface="Wingdings 2" pitchFamily="18" charset="2"/>
              <a:buNone/>
            </a:pPr>
            <a:r>
              <a:rPr lang="en-US" sz="3600" dirty="0" smtClean="0"/>
              <a:t>Mehmet </a:t>
            </a:r>
            <a:r>
              <a:rPr lang="en-US" sz="3600" dirty="0" err="1" smtClean="0"/>
              <a:t>Akif</a:t>
            </a:r>
            <a:r>
              <a:rPr lang="en-US" sz="3600" dirty="0" smtClean="0"/>
              <a:t> </a:t>
            </a:r>
            <a:r>
              <a:rPr lang="en-US" sz="3600" dirty="0" err="1" smtClean="0"/>
              <a:t>Demircioglu</a:t>
            </a:r>
            <a:endParaRPr lang="en-US" sz="3600" dirty="0" smtClean="0"/>
          </a:p>
          <a:p>
            <a:pPr algn="ctr">
              <a:buFont typeface="Wingdings 2" pitchFamily="18" charset="2"/>
              <a:buNone/>
            </a:pPr>
            <a:endParaRPr lang="en-US" sz="3200" dirty="0" smtClean="0"/>
          </a:p>
          <a:p>
            <a:pPr algn="ctr">
              <a:buFont typeface="Wingdings 2" pitchFamily="18" charset="2"/>
              <a:buNone/>
            </a:pPr>
            <a:r>
              <a:rPr lang="en-US" dirty="0" smtClean="0">
                <a:hlinkClick r:id="rId2"/>
              </a:rPr>
              <a:t>mdemirci@indiana.edu</a:t>
            </a:r>
            <a:endParaRPr lang="en-US" dirty="0" smtClean="0"/>
          </a:p>
          <a:p>
            <a:endParaRPr lang="en-US" dirty="0" smtClean="0"/>
          </a:p>
        </p:txBody>
      </p:sp>
      <p:sp>
        <p:nvSpPr>
          <p:cNvPr id="4" name="Date Placeholder 3"/>
          <p:cNvSpPr>
            <a:spLocks noGrp="1"/>
          </p:cNvSpPr>
          <p:nvPr>
            <p:ph type="dt" sz="half" idx="10"/>
          </p:nvPr>
        </p:nvSpPr>
        <p:spPr/>
        <p:txBody>
          <a:bodyPr/>
          <a:lstStyle/>
          <a:p>
            <a:pPr>
              <a:defRPr/>
            </a:pPr>
            <a:fld id="{98A67ADA-B18A-4154-87FD-CFFDD0266604}" type="datetime1">
              <a:rPr lang="en-US" smtClean="0"/>
              <a:t>5/23/2014</a:t>
            </a:fld>
            <a:endParaRPr lang="en-US"/>
          </a:p>
        </p:txBody>
      </p:sp>
      <p:sp>
        <p:nvSpPr>
          <p:cNvPr id="6" name="Slide Number Placeholder 5"/>
          <p:cNvSpPr>
            <a:spLocks noGrp="1"/>
          </p:cNvSpPr>
          <p:nvPr>
            <p:ph type="sldNum" sz="quarter" idx="12"/>
          </p:nvPr>
        </p:nvSpPr>
        <p:spPr/>
        <p:txBody>
          <a:bodyPr/>
          <a:lstStyle/>
          <a:p>
            <a:pPr>
              <a:defRPr/>
            </a:pPr>
            <a:fld id="{D5D86DCC-9F32-419E-A7B0-DD04523994AB}" type="slidenum">
              <a:rPr lang="en-US"/>
              <a:pPr>
                <a:defRPr/>
              </a:pPr>
              <a:t>16</a:t>
            </a:fld>
            <a:endParaRPr lang="en-US"/>
          </a:p>
        </p:txBody>
      </p:sp>
    </p:spTree>
    <p:extLst>
      <p:ext uri="{BB962C8B-B14F-4D97-AF65-F5344CB8AC3E}">
        <p14:creationId xmlns:p14="http://schemas.microsoft.com/office/powerpoint/2010/main" val="779450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Information</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17</a:t>
            </a:fld>
            <a:endParaRPr lang="en-US"/>
          </a:p>
        </p:txBody>
      </p:sp>
    </p:spTree>
    <p:extLst>
      <p:ext uri="{BB962C8B-B14F-4D97-AF65-F5344CB8AC3E}">
        <p14:creationId xmlns:p14="http://schemas.microsoft.com/office/powerpoint/2010/main" val="3580364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71600"/>
            <a:ext cx="8229600" cy="4800600"/>
          </a:xfrm>
        </p:spPr>
        <p:txBody>
          <a:bodyPr>
            <a:normAutofit fontScale="70000" lnSpcReduction="20000"/>
          </a:bodyPr>
          <a:lstStyle/>
          <a:p>
            <a:r>
              <a:rPr lang="en-US" dirty="0"/>
              <a:t>DEPENDENT VARIABLE: INNOVATION</a:t>
            </a:r>
          </a:p>
          <a:p>
            <a:r>
              <a:rPr lang="en-US" dirty="0"/>
              <a:t> </a:t>
            </a:r>
            <a:r>
              <a:rPr lang="en-US" b="1" u="sng" dirty="0" smtClean="0"/>
              <a:t>Innovbinar2</a:t>
            </a:r>
            <a:r>
              <a:rPr lang="en-US" dirty="0" smtClean="0"/>
              <a:t> </a:t>
            </a:r>
            <a:r>
              <a:rPr lang="en-US" dirty="0"/>
              <a:t>“In the last 12 months, has your work group implemented any innovations?” (1=Yes, 0=No)</a:t>
            </a:r>
          </a:p>
          <a:p>
            <a:r>
              <a:rPr lang="en-US" dirty="0"/>
              <a:t> </a:t>
            </a:r>
          </a:p>
          <a:p>
            <a:r>
              <a:rPr lang="en-US" dirty="0"/>
              <a:t> </a:t>
            </a:r>
            <a:r>
              <a:rPr lang="en-US" dirty="0" smtClean="0"/>
              <a:t>INDEPENDENT </a:t>
            </a:r>
            <a:r>
              <a:rPr lang="en-US" dirty="0"/>
              <a:t>VARIABLES</a:t>
            </a:r>
          </a:p>
          <a:p>
            <a:r>
              <a:rPr lang="en-US" dirty="0"/>
              <a:t> </a:t>
            </a:r>
            <a:r>
              <a:rPr lang="en-US" b="1" dirty="0" smtClean="0"/>
              <a:t>A</a:t>
            </a:r>
            <a:r>
              <a:rPr lang="en-US" b="1" dirty="0"/>
              <a:t>) ABILITY</a:t>
            </a:r>
            <a:endParaRPr lang="en-US" dirty="0"/>
          </a:p>
          <a:p>
            <a:r>
              <a:rPr lang="en-US" dirty="0"/>
              <a:t> </a:t>
            </a:r>
          </a:p>
          <a:p>
            <a:r>
              <a:rPr lang="en-US" dirty="0"/>
              <a:t>1) Ability to Experiment</a:t>
            </a:r>
          </a:p>
          <a:p>
            <a:r>
              <a:rPr lang="en-US" dirty="0"/>
              <a:t> </a:t>
            </a:r>
            <a:r>
              <a:rPr lang="en-US" b="1" u="sng" dirty="0" err="1" smtClean="0"/>
              <a:t>choicework</a:t>
            </a:r>
            <a:r>
              <a:rPr lang="en-US" b="1" u="sng" dirty="0" smtClean="0"/>
              <a:t> </a:t>
            </a:r>
            <a:r>
              <a:rPr lang="en-US" dirty="0"/>
              <a:t>“I have a choice in deciding how I do my work.” (1=never through 5=always)</a:t>
            </a:r>
          </a:p>
          <a:p>
            <a:r>
              <a:rPr lang="en-US" dirty="0"/>
              <a:t> </a:t>
            </a:r>
            <a:endParaRPr lang="en-US" dirty="0" smtClean="0"/>
          </a:p>
          <a:p>
            <a:r>
              <a:rPr lang="en-US" dirty="0"/>
              <a:t> </a:t>
            </a:r>
            <a:r>
              <a:rPr lang="en-US" dirty="0" smtClean="0"/>
              <a:t>2</a:t>
            </a:r>
            <a:r>
              <a:rPr lang="en-US" dirty="0"/>
              <a:t>) Ability to Sunset Outdated Infrastructure</a:t>
            </a:r>
          </a:p>
          <a:p>
            <a:r>
              <a:rPr lang="en-US" dirty="0"/>
              <a:t> </a:t>
            </a:r>
            <a:r>
              <a:rPr lang="en-US" b="1" u="sng" dirty="0" err="1" smtClean="0"/>
              <a:t>supervpoor</a:t>
            </a:r>
            <a:r>
              <a:rPr lang="en-US" dirty="0" smtClean="0"/>
              <a:t> </a:t>
            </a:r>
            <a:r>
              <a:rPr lang="en-US" dirty="0"/>
              <a:t>“My supervisor appropriately deals with employees that perform poorly.” (1 = strongly disagree through 5 = strongly agree)</a:t>
            </a:r>
          </a:p>
          <a:p>
            <a:r>
              <a:rPr lang="en-US" dirty="0"/>
              <a:t> </a:t>
            </a:r>
            <a:r>
              <a:rPr lang="en-US" b="1" u="sng" dirty="0" err="1" smtClean="0"/>
              <a:t>dealperfor</a:t>
            </a:r>
            <a:r>
              <a:rPr lang="en-US" b="1" u="sng" dirty="0" smtClean="0"/>
              <a:t> </a:t>
            </a:r>
            <a:r>
              <a:rPr lang="en-US" dirty="0"/>
              <a:t>“My agency deals with underperformance effectively.” (1 = strongly disagree through 5 = strongly agree)</a:t>
            </a:r>
          </a:p>
          <a:p>
            <a:endParaRPr lang="en-US" dirty="0"/>
          </a:p>
        </p:txBody>
      </p:sp>
      <p:sp>
        <p:nvSpPr>
          <p:cNvPr id="4" name="Date Placeholder 3"/>
          <p:cNvSpPr>
            <a:spLocks noGrp="1"/>
          </p:cNvSpPr>
          <p:nvPr>
            <p:ph type="dt" sz="half" idx="10"/>
          </p:nvPr>
        </p:nvSpPr>
        <p:spPr/>
        <p:txBody>
          <a:bodyPr/>
          <a:lstStyle/>
          <a:p>
            <a:fld id="{A12C043B-D302-4076-9347-35917E123C24}"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18</a:t>
            </a:fld>
            <a:endParaRPr lang="en-US"/>
          </a:p>
        </p:txBody>
      </p:sp>
    </p:spTree>
    <p:extLst>
      <p:ext uri="{BB962C8B-B14F-4D97-AF65-F5344CB8AC3E}">
        <p14:creationId xmlns:p14="http://schemas.microsoft.com/office/powerpoint/2010/main" val="9044098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08136" cy="5736336"/>
          </a:xfrm>
        </p:spPr>
        <p:txBody>
          <a:bodyPr>
            <a:normAutofit fontScale="62500" lnSpcReduction="20000"/>
          </a:bodyPr>
          <a:lstStyle/>
          <a:p>
            <a:r>
              <a:rPr lang="en-US" b="1" dirty="0"/>
              <a:t>B) MOTIVATION</a:t>
            </a:r>
            <a:endParaRPr lang="en-US" dirty="0"/>
          </a:p>
          <a:p>
            <a:r>
              <a:rPr lang="en-US" dirty="0"/>
              <a:t> </a:t>
            </a:r>
            <a:r>
              <a:rPr lang="en-US" dirty="0" smtClean="0"/>
              <a:t>1</a:t>
            </a:r>
            <a:r>
              <a:rPr lang="en-US" dirty="0"/>
              <a:t>) Existence of Feedback Loops</a:t>
            </a:r>
          </a:p>
          <a:p>
            <a:r>
              <a:rPr lang="en-US" dirty="0"/>
              <a:t> </a:t>
            </a:r>
            <a:r>
              <a:rPr lang="en-US" b="1" u="sng" dirty="0" smtClean="0"/>
              <a:t>feedback</a:t>
            </a:r>
            <a:r>
              <a:rPr lang="en-US" dirty="0" smtClean="0"/>
              <a:t> </a:t>
            </a:r>
            <a:r>
              <a:rPr lang="en-US" dirty="0"/>
              <a:t>“I receive adequate feedback on my performance to enable me to deliver required results.” (1=strongly disagree through 5=strongly agree)</a:t>
            </a:r>
          </a:p>
          <a:p>
            <a:r>
              <a:rPr lang="en-US" dirty="0"/>
              <a:t> </a:t>
            </a:r>
            <a:r>
              <a:rPr lang="en-US" b="1" u="sng" dirty="0" err="1" smtClean="0"/>
              <a:t>supervfeed</a:t>
            </a:r>
            <a:r>
              <a:rPr lang="en-US" dirty="0" smtClean="0"/>
              <a:t> </a:t>
            </a:r>
            <a:r>
              <a:rPr lang="en-US" dirty="0"/>
              <a:t>“My supervisor provides me with regular and constructive feedback.” (1=strongly disagree through 5=strongly agree)</a:t>
            </a:r>
          </a:p>
          <a:p>
            <a:r>
              <a:rPr lang="en-US" dirty="0"/>
              <a:t> </a:t>
            </a:r>
          </a:p>
          <a:p>
            <a:r>
              <a:rPr lang="en-US" dirty="0"/>
              <a:t> </a:t>
            </a:r>
            <a:r>
              <a:rPr lang="en-US" dirty="0" smtClean="0"/>
              <a:t>2</a:t>
            </a:r>
            <a:r>
              <a:rPr lang="en-US" dirty="0"/>
              <a:t>) Existence of Incentives for Product and Service Improvement</a:t>
            </a:r>
          </a:p>
          <a:p>
            <a:r>
              <a:rPr lang="en-US" dirty="0"/>
              <a:t> </a:t>
            </a:r>
            <a:r>
              <a:rPr lang="en-US" b="1" u="sng" dirty="0" smtClean="0"/>
              <a:t>motivate </a:t>
            </a:r>
            <a:r>
              <a:rPr lang="en-US" dirty="0"/>
              <a:t>“My agency motivates me to help it achieve its objectives.” (1 = strongly disagree through 5= strongly agree)</a:t>
            </a:r>
          </a:p>
          <a:p>
            <a:r>
              <a:rPr lang="en-US" dirty="0"/>
              <a:t> </a:t>
            </a:r>
            <a:r>
              <a:rPr lang="en-US" b="1" u="sng" dirty="0" smtClean="0"/>
              <a:t>inspire</a:t>
            </a:r>
            <a:r>
              <a:rPr lang="en-US" dirty="0" smtClean="0"/>
              <a:t> </a:t>
            </a:r>
            <a:r>
              <a:rPr lang="en-US" dirty="0"/>
              <a:t>“My agency inspires me to do the best in my job.” (1 = strongly disagree through 5 = strongly agree)</a:t>
            </a:r>
          </a:p>
          <a:p>
            <a:r>
              <a:rPr lang="en-US" dirty="0"/>
              <a:t> </a:t>
            </a:r>
            <a:r>
              <a:rPr lang="en-US" b="1" u="sng" dirty="0" err="1" smtClean="0"/>
              <a:t>superinnov</a:t>
            </a:r>
            <a:r>
              <a:rPr lang="en-US" dirty="0" smtClean="0"/>
              <a:t> </a:t>
            </a:r>
            <a:r>
              <a:rPr lang="en-US" dirty="0"/>
              <a:t>“Please indicate your level of satisfaction with your immediate supervisor’s actions in” “encourages innovation.” (1 = very dissatisfied through 5 = very satisfied)</a:t>
            </a:r>
          </a:p>
          <a:p>
            <a:r>
              <a:rPr lang="en-US" dirty="0"/>
              <a:t> </a:t>
            </a:r>
            <a:r>
              <a:rPr lang="en-US" b="1" u="sng" dirty="0" err="1" smtClean="0"/>
              <a:t>leadinnov</a:t>
            </a:r>
            <a:r>
              <a:rPr lang="en-US" dirty="0" smtClean="0"/>
              <a:t> </a:t>
            </a:r>
            <a:r>
              <a:rPr lang="en-US" dirty="0"/>
              <a:t>“To what extent do you agree that senior leaders (i.e. the SES) in your agency </a:t>
            </a:r>
            <a:r>
              <a:rPr lang="en-US" dirty="0" smtClean="0"/>
              <a:t>exhibit encourage </a:t>
            </a:r>
            <a:r>
              <a:rPr lang="en-US" dirty="0"/>
              <a:t>innovation and creativity. (1 = strongly disagree through 5 = strongly agree)</a:t>
            </a:r>
          </a:p>
          <a:p>
            <a:r>
              <a:rPr lang="en-US" dirty="0"/>
              <a:t> </a:t>
            </a:r>
          </a:p>
          <a:p>
            <a:r>
              <a:rPr lang="en-US" dirty="0"/>
              <a:t>3) Existence of Budget Constraints for End Users</a:t>
            </a:r>
          </a:p>
          <a:p>
            <a:r>
              <a:rPr lang="en-US" dirty="0"/>
              <a:t> </a:t>
            </a:r>
            <a:r>
              <a:rPr lang="en-US" b="1" u="sng" dirty="0" err="1" smtClean="0"/>
              <a:t>chanbudget</a:t>
            </a:r>
            <a:r>
              <a:rPr lang="en-US" b="1" u="sng" dirty="0" smtClean="0"/>
              <a:t> </a:t>
            </a:r>
            <a:r>
              <a:rPr lang="en-US" dirty="0"/>
              <a:t>“Overall, over the last five years or more, how has the work at your current classification level changed in relation to your size of budget?” (1 = decreased greatly through 5 = increased greatly)</a:t>
            </a:r>
          </a:p>
          <a:p>
            <a:endParaRPr lang="en-US" dirty="0"/>
          </a:p>
        </p:txBody>
      </p:sp>
      <p:sp>
        <p:nvSpPr>
          <p:cNvPr id="4" name="Date Placeholder 3"/>
          <p:cNvSpPr>
            <a:spLocks noGrp="1"/>
          </p:cNvSpPr>
          <p:nvPr>
            <p:ph type="dt" sz="half" idx="10"/>
          </p:nvPr>
        </p:nvSpPr>
        <p:spPr/>
        <p:txBody>
          <a:bodyPr/>
          <a:lstStyle/>
          <a:p>
            <a:fld id="{AC9EE649-8E92-4A0B-B983-DAE5D0A28A4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19</a:t>
            </a:fld>
            <a:endParaRPr lang="en-US"/>
          </a:p>
        </p:txBody>
      </p:sp>
    </p:spTree>
    <p:extLst>
      <p:ext uri="{BB962C8B-B14F-4D97-AF65-F5344CB8AC3E}">
        <p14:creationId xmlns:p14="http://schemas.microsoft.com/office/powerpoint/2010/main" val="1341294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97907" y="2748897"/>
            <a:ext cx="8077200" cy="762000"/>
          </a:xfrm>
        </p:spPr>
        <p:txBody>
          <a:bodyPr>
            <a:normAutofit/>
          </a:bodyPr>
          <a:lstStyle/>
          <a:p>
            <a:r>
              <a:rPr lang="en-US" sz="3600" dirty="0" smtClean="0"/>
              <a:t>Methodology </a:t>
            </a:r>
          </a:p>
        </p:txBody>
      </p:sp>
      <p:sp>
        <p:nvSpPr>
          <p:cNvPr id="3" name="Content Placeholder 2"/>
          <p:cNvSpPr>
            <a:spLocks noGrp="1"/>
          </p:cNvSpPr>
          <p:nvPr>
            <p:ph idx="1"/>
          </p:nvPr>
        </p:nvSpPr>
        <p:spPr>
          <a:xfrm>
            <a:off x="521707" y="3411328"/>
            <a:ext cx="8229600" cy="1295400"/>
          </a:xfrm>
        </p:spPr>
        <p:txBody>
          <a:bodyPr>
            <a:normAutofit fontScale="92500"/>
          </a:bodyPr>
          <a:lstStyle/>
          <a:p>
            <a:pPr marL="274320" indent="-274320" fontAlgn="auto">
              <a:spcAft>
                <a:spcPts val="0"/>
              </a:spcAft>
              <a:buClr>
                <a:schemeClr val="accent3"/>
              </a:buClr>
              <a:buFont typeface="Wingdings 2"/>
              <a:buChar char=""/>
              <a:defRPr/>
            </a:pPr>
            <a:r>
              <a:rPr lang="en-US" sz="2400" dirty="0" smtClean="0"/>
              <a:t>Quantitative</a:t>
            </a:r>
          </a:p>
          <a:p>
            <a:pPr marL="566928" lvl="1" indent="-274320">
              <a:buClr>
                <a:schemeClr val="accent3"/>
              </a:buClr>
              <a:buFont typeface="Wingdings 2"/>
              <a:buChar char=""/>
              <a:defRPr/>
            </a:pPr>
            <a:r>
              <a:rPr lang="en-US" sz="2400" dirty="0" err="1" smtClean="0"/>
              <a:t>Logit</a:t>
            </a:r>
            <a:r>
              <a:rPr lang="en-US" sz="2400" dirty="0" smtClean="0"/>
              <a:t> </a:t>
            </a:r>
            <a:r>
              <a:rPr lang="en-US" sz="2400" dirty="0" smtClean="0"/>
              <a:t>models for binary dependent variable (innovation)</a:t>
            </a:r>
          </a:p>
          <a:p>
            <a:pPr marL="566928" lvl="1" indent="-274320">
              <a:buClr>
                <a:schemeClr val="accent3"/>
              </a:buClr>
              <a:buFont typeface="Wingdings 2"/>
              <a:buChar char=""/>
              <a:defRPr/>
            </a:pPr>
            <a:r>
              <a:rPr lang="en-US" sz="2400" dirty="0" smtClean="0"/>
              <a:t>OLS, Poisson, and Negative Binomial for number of innovation</a:t>
            </a:r>
            <a:endParaRPr lang="en-US" sz="2400" dirty="0"/>
          </a:p>
        </p:txBody>
      </p:sp>
      <p:sp>
        <p:nvSpPr>
          <p:cNvPr id="4" name="Date Placeholder 3"/>
          <p:cNvSpPr>
            <a:spLocks noGrp="1"/>
          </p:cNvSpPr>
          <p:nvPr>
            <p:ph type="dt" sz="half" idx="10"/>
          </p:nvPr>
        </p:nvSpPr>
        <p:spPr/>
        <p:txBody>
          <a:bodyPr/>
          <a:lstStyle/>
          <a:p>
            <a:pPr>
              <a:defRPr/>
            </a:pPr>
            <a:fld id="{857700E8-EEA0-4649-BB8E-B1BDB8F3DA78}" type="datetime1">
              <a:rPr lang="en-US" smtClean="0"/>
              <a:t>5/23/2014</a:t>
            </a:fld>
            <a:endParaRPr lang="en-US"/>
          </a:p>
        </p:txBody>
      </p:sp>
      <p:sp>
        <p:nvSpPr>
          <p:cNvPr id="5" name="Slide Number Placeholder 4"/>
          <p:cNvSpPr>
            <a:spLocks noGrp="1"/>
          </p:cNvSpPr>
          <p:nvPr>
            <p:ph type="sldNum" sz="quarter" idx="12"/>
          </p:nvPr>
        </p:nvSpPr>
        <p:spPr/>
        <p:txBody>
          <a:bodyPr/>
          <a:lstStyle/>
          <a:p>
            <a:pPr>
              <a:defRPr/>
            </a:pPr>
            <a:fld id="{668B836A-C599-4955-BB04-536201B0B932}" type="slidenum">
              <a:rPr lang="en-US"/>
              <a:pPr>
                <a:defRPr/>
              </a:pPr>
              <a:t>2</a:t>
            </a:fld>
            <a:endParaRPr lang="en-US"/>
          </a:p>
        </p:txBody>
      </p:sp>
      <p:sp>
        <p:nvSpPr>
          <p:cNvPr id="10" name="Title 1"/>
          <p:cNvSpPr txBox="1">
            <a:spLocks/>
          </p:cNvSpPr>
          <p:nvPr/>
        </p:nvSpPr>
        <p:spPr>
          <a:xfrm>
            <a:off x="565541" y="568043"/>
            <a:ext cx="8229600" cy="609600"/>
          </a:xfrm>
          <a:prstGeom prst="rect">
            <a:avLst/>
          </a:prstGeom>
        </p:spPr>
        <p:txBody>
          <a:bodyPr vert="horz" anchor="ctr">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600" dirty="0" smtClean="0"/>
              <a:t>Research Questions</a:t>
            </a:r>
          </a:p>
        </p:txBody>
      </p:sp>
      <p:sp>
        <p:nvSpPr>
          <p:cNvPr id="11" name="Content Placeholder 2"/>
          <p:cNvSpPr txBox="1">
            <a:spLocks/>
          </p:cNvSpPr>
          <p:nvPr/>
        </p:nvSpPr>
        <p:spPr>
          <a:xfrm>
            <a:off x="325472" y="1200986"/>
            <a:ext cx="8229600" cy="1685612"/>
          </a:xfrm>
          <a:prstGeom prst="rect">
            <a:avLst/>
          </a:prstGeom>
        </p:spPr>
        <p:txBody>
          <a:bodyPr vert="horz">
            <a:normAutofit fontScale="85000" lnSpcReduction="10000"/>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274320" indent="-274320">
              <a:buFont typeface="Wingdings 2"/>
              <a:buChar char=""/>
              <a:defRPr/>
            </a:pPr>
            <a:r>
              <a:rPr lang="en-US" sz="2400" dirty="0" smtClean="0"/>
              <a:t>Do </a:t>
            </a:r>
            <a:r>
              <a:rPr lang="en-US" sz="2400" dirty="0" smtClean="0"/>
              <a:t>potential enablers </a:t>
            </a:r>
            <a:r>
              <a:rPr lang="en-US" sz="2400" dirty="0" smtClean="0"/>
              <a:t>of innovation (ability to experiment, ability to </a:t>
            </a:r>
            <a:r>
              <a:rPr lang="en-US" sz="2400" dirty="0" smtClean="0"/>
              <a:t>dealing low performance, </a:t>
            </a:r>
            <a:r>
              <a:rPr lang="en-US" sz="2400" dirty="0" smtClean="0"/>
              <a:t>existence of feedback loops, existence of incentives for service improvement; existence of budget constraints) </a:t>
            </a:r>
            <a:r>
              <a:rPr lang="en-US" sz="2400" dirty="0" smtClean="0"/>
              <a:t>affect innovation?</a:t>
            </a:r>
          </a:p>
          <a:p>
            <a:pPr marL="566928" lvl="1" indent="-274320">
              <a:buFont typeface="Wingdings 2"/>
              <a:buChar char=""/>
              <a:defRPr/>
            </a:pPr>
            <a:r>
              <a:rPr lang="en-US" sz="2200" dirty="0" smtClean="0"/>
              <a:t>Which tool/potential enabler is more effective</a:t>
            </a:r>
          </a:p>
          <a:p>
            <a:pPr marL="566928" lvl="1" indent="-274320">
              <a:buFont typeface="Wingdings 2"/>
              <a:buChar char=""/>
              <a:defRPr/>
            </a:pPr>
            <a:r>
              <a:rPr lang="en-US" sz="2200" dirty="0" smtClean="0"/>
              <a:t>What about scope/density regarding innovation?</a:t>
            </a:r>
            <a:endParaRPr lang="en-US" sz="2400" b="1" dirty="0"/>
          </a:p>
        </p:txBody>
      </p:sp>
      <p:sp>
        <p:nvSpPr>
          <p:cNvPr id="9" name="Title 1"/>
          <p:cNvSpPr txBox="1">
            <a:spLocks/>
          </p:cNvSpPr>
          <p:nvPr/>
        </p:nvSpPr>
        <p:spPr>
          <a:xfrm>
            <a:off x="632543" y="4532506"/>
            <a:ext cx="8077200" cy="7620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3600" dirty="0" smtClean="0"/>
              <a:t>Data </a:t>
            </a:r>
          </a:p>
        </p:txBody>
      </p:sp>
      <p:sp>
        <p:nvSpPr>
          <p:cNvPr id="12" name="Content Placeholder 2"/>
          <p:cNvSpPr txBox="1">
            <a:spLocks/>
          </p:cNvSpPr>
          <p:nvPr/>
        </p:nvSpPr>
        <p:spPr>
          <a:xfrm>
            <a:off x="632543" y="5120283"/>
            <a:ext cx="8229600" cy="1295400"/>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0" indent="0">
              <a:buNone/>
              <a:defRPr/>
            </a:pPr>
            <a:r>
              <a:rPr lang="en-US" sz="2000" dirty="0" smtClean="0"/>
              <a:t>Australian </a:t>
            </a:r>
            <a:r>
              <a:rPr lang="en-US" sz="2000" dirty="0"/>
              <a:t>Public Service Commission (APSC)’s 2012 State of the Service Employee Census. A total of 87,214 valid responses were received, representing a response rate of 55%. </a:t>
            </a:r>
            <a:endParaRPr lang="en-US" sz="2000" dirty="0" smtClean="0"/>
          </a:p>
        </p:txBody>
      </p:sp>
    </p:spTree>
    <p:extLst>
      <p:ext uri="{BB962C8B-B14F-4D97-AF65-F5344CB8AC3E}">
        <p14:creationId xmlns:p14="http://schemas.microsoft.com/office/powerpoint/2010/main" val="320428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067800" cy="6117336"/>
          </a:xfrm>
        </p:spPr>
        <p:txBody>
          <a:bodyPr>
            <a:noAutofit/>
          </a:bodyPr>
          <a:lstStyle/>
          <a:p>
            <a:r>
              <a:rPr lang="en-US" sz="1400" dirty="0"/>
              <a:t>CONTROL VARIABLES</a:t>
            </a:r>
          </a:p>
          <a:p>
            <a:r>
              <a:rPr lang="en-US" sz="1400" dirty="0"/>
              <a:t> </a:t>
            </a:r>
            <a:r>
              <a:rPr lang="en-US" sz="1400" dirty="0" smtClean="0"/>
              <a:t>Type </a:t>
            </a:r>
            <a:r>
              <a:rPr lang="en-US" sz="1400" dirty="0"/>
              <a:t>of Agencies </a:t>
            </a:r>
            <a:r>
              <a:rPr lang="en-US" sz="1400" b="1" u="sng" dirty="0" err="1"/>
              <a:t>agentype</a:t>
            </a:r>
            <a:endParaRPr lang="en-US" sz="1400" dirty="0"/>
          </a:p>
          <a:p>
            <a:r>
              <a:rPr lang="en-US" sz="1400" dirty="0"/>
              <a:t>Type of agencies respondent’s working. (1=Specialist/Professional, 2=Regulatory, 3=Public policy and program design, 4=Small Operations, 5=Large Operations) </a:t>
            </a:r>
          </a:p>
          <a:p>
            <a:r>
              <a:rPr lang="en-US" sz="1400" dirty="0"/>
              <a:t> </a:t>
            </a:r>
            <a:r>
              <a:rPr lang="en-US" sz="1400" dirty="0" smtClean="0"/>
              <a:t>Agency </a:t>
            </a:r>
            <a:r>
              <a:rPr lang="en-US" sz="1400" dirty="0"/>
              <a:t>size </a:t>
            </a:r>
            <a:r>
              <a:rPr lang="en-US" sz="1400" b="1" u="sng" dirty="0" err="1"/>
              <a:t>agensize</a:t>
            </a:r>
            <a:endParaRPr lang="en-US" sz="1400" dirty="0"/>
          </a:p>
          <a:p>
            <a:r>
              <a:rPr lang="en-US" sz="1400" dirty="0"/>
              <a:t>Number of people working in the agency. (1=Small (&lt;251), 2=Medium (251-1000), 3=Large (1000+))</a:t>
            </a:r>
          </a:p>
          <a:p>
            <a:r>
              <a:rPr lang="en-US" sz="1400" dirty="0"/>
              <a:t> </a:t>
            </a:r>
            <a:r>
              <a:rPr lang="en-US" sz="1400" dirty="0" smtClean="0"/>
              <a:t>Female/Gender </a:t>
            </a:r>
            <a:r>
              <a:rPr lang="en-US" sz="1400" b="1" u="sng" dirty="0" err="1"/>
              <a:t>gender</a:t>
            </a:r>
            <a:endParaRPr lang="en-US" sz="1400" dirty="0"/>
          </a:p>
          <a:p>
            <a:r>
              <a:rPr lang="en-US" sz="1400" dirty="0"/>
              <a:t>Respondent’s gender. (1=female, 0=male)</a:t>
            </a:r>
          </a:p>
          <a:p>
            <a:r>
              <a:rPr lang="en-US" sz="1400" dirty="0"/>
              <a:t> </a:t>
            </a:r>
            <a:r>
              <a:rPr lang="en-US" sz="1400" dirty="0" smtClean="0"/>
              <a:t>Work </a:t>
            </a:r>
            <a:r>
              <a:rPr lang="en-US" sz="1400" dirty="0"/>
              <a:t>Location </a:t>
            </a:r>
            <a:r>
              <a:rPr lang="en-US" sz="1400" b="1" u="sng" dirty="0"/>
              <a:t>capital</a:t>
            </a:r>
            <a:endParaRPr lang="en-US" sz="1400" dirty="0"/>
          </a:p>
          <a:p>
            <a:r>
              <a:rPr lang="en-US" sz="1400" dirty="0"/>
              <a:t>Respondent’s workplace (1=Australian Capital Territory, 0=Field Office)</a:t>
            </a:r>
          </a:p>
          <a:p>
            <a:r>
              <a:rPr lang="en-US" sz="1400" dirty="0"/>
              <a:t> </a:t>
            </a:r>
            <a:r>
              <a:rPr lang="en-US" sz="1400" dirty="0" smtClean="0"/>
              <a:t>Job </a:t>
            </a:r>
            <a:r>
              <a:rPr lang="en-US" sz="1400" dirty="0"/>
              <a:t>Level/Classification </a:t>
            </a:r>
            <a:r>
              <a:rPr lang="en-US" sz="1400" b="1" u="sng" dirty="0" err="1"/>
              <a:t>joblevel</a:t>
            </a:r>
            <a:endParaRPr lang="en-US" sz="1400" dirty="0"/>
          </a:p>
          <a:p>
            <a:r>
              <a:rPr lang="en-US" sz="1400" dirty="0"/>
              <a:t>Respondent’s substantive classification level (1=APS 1-6, 2=Executive, 3=Senior Executive)</a:t>
            </a:r>
          </a:p>
          <a:p>
            <a:r>
              <a:rPr lang="en-US" sz="1400" dirty="0"/>
              <a:t> </a:t>
            </a:r>
            <a:r>
              <a:rPr lang="en-US" sz="1400" dirty="0" smtClean="0"/>
              <a:t>Length </a:t>
            </a:r>
            <a:r>
              <a:rPr lang="en-US" sz="1400" dirty="0"/>
              <a:t>of Service </a:t>
            </a:r>
            <a:r>
              <a:rPr lang="en-US" sz="1400" b="1" u="sng" dirty="0" err="1"/>
              <a:t>lengthserv</a:t>
            </a:r>
            <a:endParaRPr lang="en-US" sz="1400" dirty="0"/>
          </a:p>
          <a:p>
            <a:r>
              <a:rPr lang="en-US" sz="1400" dirty="0"/>
              <a:t>Respondent’s total length of service in the APS (1=Less than 1 year, 2=1 to less than 5 years, 3=5 years or more)</a:t>
            </a:r>
          </a:p>
          <a:p>
            <a:r>
              <a:rPr lang="en-US" sz="1400" dirty="0"/>
              <a:t> </a:t>
            </a:r>
            <a:r>
              <a:rPr lang="en-US" sz="1400" dirty="0" smtClean="0"/>
              <a:t>Education </a:t>
            </a:r>
            <a:r>
              <a:rPr lang="en-US" sz="1400" b="1" u="sng" dirty="0" err="1" smtClean="0"/>
              <a:t>educ</a:t>
            </a:r>
            <a:endParaRPr lang="en-US" sz="1400" dirty="0" smtClean="0"/>
          </a:p>
          <a:p>
            <a:r>
              <a:rPr lang="en-US" sz="1400" dirty="0" smtClean="0"/>
              <a:t>Respondent’s highest completed qualification (1=Completed year 12 or below, 2=Completed vocational qualification, 3= Completed tertiary qualifications)</a:t>
            </a:r>
          </a:p>
          <a:p>
            <a:r>
              <a:rPr lang="en-US" sz="1400" dirty="0"/>
              <a:t> </a:t>
            </a:r>
            <a:r>
              <a:rPr lang="en-US" sz="1400" dirty="0" smtClean="0"/>
              <a:t>Job </a:t>
            </a:r>
            <a:r>
              <a:rPr lang="en-US" sz="1400" dirty="0"/>
              <a:t>Type </a:t>
            </a:r>
            <a:r>
              <a:rPr lang="en-US" sz="1400" b="1" u="sng" dirty="0" err="1"/>
              <a:t>jobtype</a:t>
            </a:r>
            <a:endParaRPr lang="en-US" sz="1400" dirty="0"/>
          </a:p>
          <a:p>
            <a:r>
              <a:rPr lang="en-US" sz="1400" dirty="0"/>
              <a:t>Respondent’s current type of work (1=Accounting and finance, 2=Administration, 3=Communications and marketing, 4=Compliance and regulation 5= Engineering and technical, 6=Information and communications technology, 7= Information and knowledge management, 8= Legal and parliamentary, 9= Monitoring and audit, 10=</a:t>
            </a:r>
            <a:r>
              <a:rPr lang="en-US" sz="1400" dirty="0" err="1"/>
              <a:t>Organisational</a:t>
            </a:r>
            <a:r>
              <a:rPr lang="en-US" sz="1400" dirty="0"/>
              <a:t> leadership, 11=People, 12=Science and health, 13=Service delivery, 14=Strategic policy, research, project and program, 14=Other)</a:t>
            </a:r>
          </a:p>
          <a:p>
            <a:r>
              <a:rPr lang="en-US" sz="1400" dirty="0"/>
              <a:t> </a:t>
            </a:r>
            <a:r>
              <a:rPr lang="en-US" sz="1400" dirty="0" smtClean="0"/>
              <a:t>Employment </a:t>
            </a:r>
            <a:r>
              <a:rPr lang="en-US" sz="1400" dirty="0"/>
              <a:t>Status </a:t>
            </a:r>
            <a:r>
              <a:rPr lang="en-US" sz="1400" b="1" u="sng" dirty="0" err="1"/>
              <a:t>fullpart</a:t>
            </a:r>
            <a:r>
              <a:rPr lang="en-US" sz="1400" b="1" u="sng" dirty="0"/>
              <a:t>:</a:t>
            </a:r>
            <a:r>
              <a:rPr lang="en-US" sz="1400" dirty="0"/>
              <a:t> Respondent’s basis of employment status (1=Full-time basis, 0=part-time basis)</a:t>
            </a:r>
          </a:p>
          <a:p>
            <a:endParaRPr lang="en-US" sz="1400" dirty="0"/>
          </a:p>
        </p:txBody>
      </p:sp>
      <p:sp>
        <p:nvSpPr>
          <p:cNvPr id="4" name="Date Placeholder 3"/>
          <p:cNvSpPr>
            <a:spLocks noGrp="1"/>
          </p:cNvSpPr>
          <p:nvPr>
            <p:ph type="dt" sz="half" idx="10"/>
          </p:nvPr>
        </p:nvSpPr>
        <p:spPr/>
        <p:txBody>
          <a:bodyPr/>
          <a:lstStyle/>
          <a:p>
            <a:fld id="{56C09F42-AA04-416F-9FDE-E3C140C8A387}"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20</a:t>
            </a:fld>
            <a:endParaRPr lang="en-US"/>
          </a:p>
        </p:txBody>
      </p:sp>
    </p:spTree>
    <p:extLst>
      <p:ext uri="{BB962C8B-B14F-4D97-AF65-F5344CB8AC3E}">
        <p14:creationId xmlns:p14="http://schemas.microsoft.com/office/powerpoint/2010/main" val="628723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379775" y="2057400"/>
            <a:ext cx="8556961" cy="3983620"/>
          </a:xfrm>
          <a:prstGeom prst="rect">
            <a:avLst/>
          </a:prstGeom>
        </p:spPr>
      </p:pic>
      <p:sp>
        <p:nvSpPr>
          <p:cNvPr id="4" name="Date Placeholder 3"/>
          <p:cNvSpPr>
            <a:spLocks noGrp="1"/>
          </p:cNvSpPr>
          <p:nvPr>
            <p:ph type="dt" sz="half" idx="10"/>
          </p:nvPr>
        </p:nvSpPr>
        <p:spPr/>
        <p:txBody>
          <a:bodyPr/>
          <a:lstStyle/>
          <a:p>
            <a:fld id="{E63C6EA8-81E1-47FB-B932-C831524DC424}"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21</a:t>
            </a:fld>
            <a:endParaRPr lang="en-US"/>
          </a:p>
        </p:txBody>
      </p:sp>
    </p:spTree>
    <p:extLst>
      <p:ext uri="{BB962C8B-B14F-4D97-AF65-F5344CB8AC3E}">
        <p14:creationId xmlns:p14="http://schemas.microsoft.com/office/powerpoint/2010/main" val="4231234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stretch>
            <a:fillRect/>
          </a:stretch>
        </p:blipFill>
        <p:spPr>
          <a:xfrm>
            <a:off x="152400" y="2743200"/>
            <a:ext cx="8842924" cy="3120496"/>
          </a:xfrm>
          <a:prstGeom prst="rect">
            <a:avLst/>
          </a:prstGeom>
        </p:spPr>
      </p:pic>
      <p:sp>
        <p:nvSpPr>
          <p:cNvPr id="4" name="Date Placeholder 3"/>
          <p:cNvSpPr>
            <a:spLocks noGrp="1"/>
          </p:cNvSpPr>
          <p:nvPr>
            <p:ph type="dt" sz="half" idx="10"/>
          </p:nvPr>
        </p:nvSpPr>
        <p:spPr/>
        <p:txBody>
          <a:bodyPr/>
          <a:lstStyle/>
          <a:p>
            <a:fld id="{18AF9E32-A5D1-448B-A082-2203D7991B86}"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22</a:t>
            </a:fld>
            <a:endParaRPr lang="en-US"/>
          </a:p>
        </p:txBody>
      </p:sp>
    </p:spTree>
    <p:extLst>
      <p:ext uri="{BB962C8B-B14F-4D97-AF65-F5344CB8AC3E}">
        <p14:creationId xmlns:p14="http://schemas.microsoft.com/office/powerpoint/2010/main" val="117534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44816"/>
            <a:ext cx="8229600" cy="4729720"/>
          </a:xfrm>
        </p:spPr>
        <p:txBody>
          <a:bodyPr>
            <a:normAutofit fontScale="77500" lnSpcReduction="20000"/>
          </a:bodyPr>
          <a:lstStyle/>
          <a:p>
            <a:pPr lvl="0"/>
            <a:r>
              <a:rPr lang="en-US" dirty="0"/>
              <a:t>Ability to experiment: “Any organization that wishes to adapt to its changing environment needs a system for experimenting with new technologies and delivery models. Without the ability to develop experimental infrastructure, fundamentally new and different approaches rarely emerge… [p]</a:t>
            </a:r>
            <a:r>
              <a:rPr lang="en-US" dirty="0" err="1"/>
              <a:t>ublic</a:t>
            </a:r>
            <a:r>
              <a:rPr lang="en-US" dirty="0"/>
              <a:t> leaders must behave like venture capitalists by placing small bets based on a theory about the future and using those bets to guide subsequent action.</a:t>
            </a:r>
          </a:p>
          <a:p>
            <a:r>
              <a:rPr lang="en-US" dirty="0"/>
              <a:t> </a:t>
            </a:r>
          </a:p>
          <a:p>
            <a:pPr lvl="0"/>
            <a:r>
              <a:rPr lang="en-US" dirty="0"/>
              <a:t>Ability to sunset outdated infrastructure: “If an experiment is successful, a new challenge is revealed—namely, phasing out the old product or service… Most government agencies do not experience this process— just look at the difficulty the US Postal Service is having in cutting back its delivery schedule. In fact, many agencies actually lack the ability to freely remove outdated technology and business models.”</a:t>
            </a:r>
          </a:p>
          <a:p>
            <a:endParaRPr lang="en-US" dirty="0"/>
          </a:p>
        </p:txBody>
      </p:sp>
      <p:sp>
        <p:nvSpPr>
          <p:cNvPr id="4" name="Date Placeholder 3"/>
          <p:cNvSpPr>
            <a:spLocks noGrp="1"/>
          </p:cNvSpPr>
          <p:nvPr>
            <p:ph type="dt" sz="half" idx="10"/>
          </p:nvPr>
        </p:nvSpPr>
        <p:spPr/>
        <p:txBody>
          <a:bodyPr/>
          <a:lstStyle/>
          <a:p>
            <a:fld id="{0ABB9646-B56F-4A23-9456-EDCE9778E26E}"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23</a:t>
            </a:fld>
            <a:endParaRPr lang="en-US"/>
          </a:p>
        </p:txBody>
      </p:sp>
    </p:spTree>
    <p:extLst>
      <p:ext uri="{BB962C8B-B14F-4D97-AF65-F5344CB8AC3E}">
        <p14:creationId xmlns:p14="http://schemas.microsoft.com/office/powerpoint/2010/main" val="2242918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76400"/>
            <a:ext cx="8229600" cy="4898136"/>
          </a:xfrm>
        </p:spPr>
        <p:txBody>
          <a:bodyPr>
            <a:normAutofit fontScale="70000" lnSpcReduction="20000"/>
          </a:bodyPr>
          <a:lstStyle/>
          <a:p>
            <a:pPr lvl="0"/>
            <a:r>
              <a:rPr lang="en-US" dirty="0"/>
              <a:t>Existence of feedback loops: “Once the experimental infrastructure is in place, it should be no surprise that strong feedback loops between the citizens and public servants are required to motivate investment into and adoption of the right innovations… Citizens can express dissatisfaction through votes, but these votes are rarely effective at critiquing the performance of specific programs. Unfortunately, without explicit feedback, it is difficult for managers running these programs to judge when to focus on improving service versus reducing cost.”</a:t>
            </a:r>
          </a:p>
          <a:p>
            <a:r>
              <a:rPr lang="en-US" dirty="0"/>
              <a:t> </a:t>
            </a:r>
          </a:p>
          <a:p>
            <a:pPr lvl="0"/>
            <a:r>
              <a:rPr lang="en-US" dirty="0"/>
              <a:t>Existence of incentives for product or service improvement: “Though the profit motive does not exist in the public sector, motivation can still be created. For example, decreasing their budget difficulties through access to increased revenue and reduced costs will incentivize senior managers to innovate. Similarly, individual government employees can be motivated by the mission of the work or by recognition for doing it. The difficulty in public management is not creating motivation—it is ensuring that motivation is appropriately aligned with the goals of the organization.”</a:t>
            </a:r>
          </a:p>
          <a:p>
            <a:endParaRPr lang="en-US" dirty="0"/>
          </a:p>
        </p:txBody>
      </p:sp>
      <p:sp>
        <p:nvSpPr>
          <p:cNvPr id="4" name="Date Placeholder 3"/>
          <p:cNvSpPr>
            <a:spLocks noGrp="1"/>
          </p:cNvSpPr>
          <p:nvPr>
            <p:ph type="dt" sz="half" idx="10"/>
          </p:nvPr>
        </p:nvSpPr>
        <p:spPr/>
        <p:txBody>
          <a:bodyPr/>
          <a:lstStyle/>
          <a:p>
            <a:fld id="{1A312B3B-CDE1-49F8-B739-90B4EA1117DC}"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24</a:t>
            </a:fld>
            <a:endParaRPr lang="en-US"/>
          </a:p>
        </p:txBody>
      </p:sp>
    </p:spTree>
    <p:extLst>
      <p:ext uri="{BB962C8B-B14F-4D97-AF65-F5344CB8AC3E}">
        <p14:creationId xmlns:p14="http://schemas.microsoft.com/office/powerpoint/2010/main" val="30360061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Existence of budget constraints for end users: “In any transaction, customer behavior is affected by budget constraints. Budgets force prioritization.. For breakthrough innovation to take hold, government leaders should ensure that budget constraints exist for end users in order to motivate the appropriate prioritization. In some situations, such as in the case of individually distributed services like postal delivery, those constraints should be placed on the customers themselves. In other situations, such as in the case of defense procurement, the constraint should be placed on the person responsible for acquisition.</a:t>
            </a:r>
          </a:p>
          <a:p>
            <a:endParaRPr lang="en-US" dirty="0"/>
          </a:p>
        </p:txBody>
      </p:sp>
      <p:sp>
        <p:nvSpPr>
          <p:cNvPr id="4" name="Date Placeholder 3"/>
          <p:cNvSpPr>
            <a:spLocks noGrp="1"/>
          </p:cNvSpPr>
          <p:nvPr>
            <p:ph type="dt" sz="half" idx="10"/>
          </p:nvPr>
        </p:nvSpPr>
        <p:spPr/>
        <p:txBody>
          <a:bodyPr/>
          <a:lstStyle/>
          <a:p>
            <a:fld id="{A7FA35A1-07AA-43D7-AD4E-8FFA69AEA6B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25</a:t>
            </a:fld>
            <a:endParaRPr lang="en-US"/>
          </a:p>
        </p:txBody>
      </p:sp>
    </p:spTree>
    <p:extLst>
      <p:ext uri="{BB962C8B-B14F-4D97-AF65-F5344CB8AC3E}">
        <p14:creationId xmlns:p14="http://schemas.microsoft.com/office/powerpoint/2010/main" val="3604934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2648"/>
            <a:ext cx="8229600" cy="1066800"/>
          </a:xfrm>
        </p:spPr>
        <p:txBody>
          <a:bodyPr/>
          <a:lstStyle/>
          <a:p>
            <a:endParaRPr lang="en-US" dirty="0"/>
          </a:p>
        </p:txBody>
      </p:sp>
      <p:sp>
        <p:nvSpPr>
          <p:cNvPr id="3" name="Content Placeholder 2"/>
          <p:cNvSpPr>
            <a:spLocks noGrp="1"/>
          </p:cNvSpPr>
          <p:nvPr>
            <p:ph idx="1"/>
          </p:nvPr>
        </p:nvSpPr>
        <p:spPr>
          <a:xfrm>
            <a:off x="457200" y="1447800"/>
            <a:ext cx="8229600" cy="5126736"/>
          </a:xfrm>
        </p:spPr>
        <p:txBody>
          <a:bodyPr>
            <a:normAutofit fontScale="25000" lnSpcReduction="20000"/>
          </a:bodyPr>
          <a:lstStyle/>
          <a:p>
            <a:r>
              <a:rPr lang="en-US" dirty="0"/>
              <a:t>Appendix 1: Alpha Variables for Summated Scales</a:t>
            </a:r>
          </a:p>
          <a:p>
            <a:r>
              <a:rPr lang="en-US" dirty="0"/>
              <a:t> </a:t>
            </a:r>
          </a:p>
          <a:p>
            <a:r>
              <a:rPr lang="en-US" dirty="0"/>
              <a:t>alpha </a:t>
            </a:r>
            <a:r>
              <a:rPr lang="en-US" dirty="0" err="1"/>
              <a:t>supervpoor</a:t>
            </a:r>
            <a:r>
              <a:rPr lang="en-US" dirty="0"/>
              <a:t> </a:t>
            </a:r>
            <a:r>
              <a:rPr lang="en-US" dirty="0" err="1"/>
              <a:t>dealperfor</a:t>
            </a:r>
            <a:r>
              <a:rPr lang="en-US" dirty="0"/>
              <a:t>, item</a:t>
            </a:r>
          </a:p>
          <a:p>
            <a:r>
              <a:rPr lang="en-US" dirty="0"/>
              <a:t> </a:t>
            </a:r>
          </a:p>
          <a:p>
            <a:r>
              <a:rPr lang="en-US" dirty="0"/>
              <a:t>Test scale = mean(unstandardized items)</a:t>
            </a:r>
          </a:p>
          <a:p>
            <a:r>
              <a:rPr lang="en-US" dirty="0"/>
              <a:t> </a:t>
            </a:r>
          </a:p>
          <a:p>
            <a:r>
              <a:rPr lang="en-US" dirty="0"/>
              <a:t>Average </a:t>
            </a:r>
            <a:r>
              <a:rPr lang="en-US" dirty="0" err="1"/>
              <a:t>interitem</a:t>
            </a:r>
            <a:r>
              <a:rPr lang="en-US" dirty="0"/>
              <a:t> covariance:     .4523046</a:t>
            </a:r>
          </a:p>
          <a:p>
            <a:r>
              <a:rPr lang="en-US" dirty="0"/>
              <a:t>Number of items in the scale:            2</a:t>
            </a:r>
          </a:p>
          <a:p>
            <a:r>
              <a:rPr lang="en-US" dirty="0"/>
              <a:t>Scale reliability coefficient:      0.6307</a:t>
            </a:r>
          </a:p>
          <a:p>
            <a:r>
              <a:rPr lang="en-US" dirty="0"/>
              <a:t> </a:t>
            </a:r>
          </a:p>
          <a:p>
            <a:r>
              <a:rPr lang="en-US" dirty="0"/>
              <a:t> </a:t>
            </a:r>
          </a:p>
          <a:p>
            <a:r>
              <a:rPr lang="en-US" dirty="0"/>
              <a:t> </a:t>
            </a:r>
          </a:p>
          <a:p>
            <a:r>
              <a:rPr lang="en-US" dirty="0"/>
              <a:t> </a:t>
            </a:r>
          </a:p>
          <a:p>
            <a:r>
              <a:rPr lang="en-US" dirty="0"/>
              <a:t>. alpha feedback </a:t>
            </a:r>
            <a:r>
              <a:rPr lang="en-US" dirty="0" err="1"/>
              <a:t>supervfeed</a:t>
            </a:r>
            <a:r>
              <a:rPr lang="en-US" dirty="0"/>
              <a:t>, item</a:t>
            </a:r>
          </a:p>
          <a:p>
            <a:r>
              <a:rPr lang="en-US" dirty="0"/>
              <a:t> </a:t>
            </a:r>
          </a:p>
          <a:p>
            <a:r>
              <a:rPr lang="en-US" dirty="0"/>
              <a:t>Test scale = mean(unstandardized items)</a:t>
            </a:r>
          </a:p>
          <a:p>
            <a:r>
              <a:rPr lang="en-US" dirty="0"/>
              <a:t> </a:t>
            </a:r>
          </a:p>
          <a:p>
            <a:r>
              <a:rPr lang="en-US" dirty="0"/>
              <a:t>Average </a:t>
            </a:r>
            <a:r>
              <a:rPr lang="en-US" dirty="0" err="1"/>
              <a:t>interitem</a:t>
            </a:r>
            <a:r>
              <a:rPr lang="en-US" dirty="0"/>
              <a:t> covariance:     .7142514</a:t>
            </a:r>
          </a:p>
          <a:p>
            <a:r>
              <a:rPr lang="en-US" dirty="0"/>
              <a:t>Number of items in the scale:            2</a:t>
            </a:r>
          </a:p>
          <a:p>
            <a:r>
              <a:rPr lang="en-US" dirty="0"/>
              <a:t>Scale reliability coefficient:      0.8188</a:t>
            </a:r>
          </a:p>
          <a:p>
            <a:r>
              <a:rPr lang="en-US" dirty="0"/>
              <a:t> </a:t>
            </a:r>
          </a:p>
          <a:p>
            <a:r>
              <a:rPr lang="en-US" dirty="0"/>
              <a:t>. </a:t>
            </a:r>
          </a:p>
          <a:p>
            <a:r>
              <a:rPr lang="en-US" dirty="0"/>
              <a:t> </a:t>
            </a:r>
          </a:p>
          <a:p>
            <a:r>
              <a:rPr lang="en-US" dirty="0"/>
              <a:t>. alpha motivate inspire </a:t>
            </a:r>
            <a:r>
              <a:rPr lang="en-US" dirty="0" err="1"/>
              <a:t>superinnov</a:t>
            </a:r>
            <a:r>
              <a:rPr lang="en-US" dirty="0"/>
              <a:t> </a:t>
            </a:r>
            <a:r>
              <a:rPr lang="en-US" dirty="0" err="1"/>
              <a:t>leadinnov</a:t>
            </a:r>
            <a:r>
              <a:rPr lang="en-US" dirty="0"/>
              <a:t>, item</a:t>
            </a:r>
          </a:p>
          <a:p>
            <a:r>
              <a:rPr lang="en-US" dirty="0"/>
              <a:t> </a:t>
            </a:r>
          </a:p>
          <a:p>
            <a:r>
              <a:rPr lang="en-US" dirty="0"/>
              <a:t>Test scale = mean(unstandardized items)</a:t>
            </a:r>
          </a:p>
          <a:p>
            <a:r>
              <a:rPr lang="en-US" dirty="0"/>
              <a:t> </a:t>
            </a:r>
          </a:p>
          <a:p>
            <a:r>
              <a:rPr lang="en-US" dirty="0"/>
              <a:t>                                                            average</a:t>
            </a:r>
          </a:p>
          <a:p>
            <a:r>
              <a:rPr lang="en-US" dirty="0"/>
              <a:t>                             item-test     item-rest       </a:t>
            </a:r>
            <a:r>
              <a:rPr lang="en-US" dirty="0" err="1"/>
              <a:t>interitem</a:t>
            </a:r>
            <a:endParaRPr lang="en-US" dirty="0"/>
          </a:p>
          <a:p>
            <a:r>
              <a:rPr lang="en-US" dirty="0"/>
              <a:t>Item         |  </a:t>
            </a:r>
            <a:r>
              <a:rPr lang="en-US" dirty="0" err="1"/>
              <a:t>Obs</a:t>
            </a:r>
            <a:r>
              <a:rPr lang="en-US" dirty="0"/>
              <a:t>  Sign   correlation   </a:t>
            </a:r>
            <a:r>
              <a:rPr lang="en-US" dirty="0" err="1"/>
              <a:t>correlation</a:t>
            </a:r>
            <a:r>
              <a:rPr lang="en-US" dirty="0"/>
              <a:t>     covariance      alpha</a:t>
            </a:r>
          </a:p>
          <a:p>
            <a:r>
              <a:rPr lang="en-US" dirty="0"/>
              <a:t>-------------+-----------------------------------------------------------------</a:t>
            </a:r>
          </a:p>
          <a:p>
            <a:r>
              <a:rPr lang="en-US" dirty="0"/>
              <a:t>motivate     | 21703   +       0.8668        0.7476        .4119854      0.6857</a:t>
            </a:r>
          </a:p>
          <a:p>
            <a:r>
              <a:rPr lang="en-US" dirty="0"/>
              <a:t>inspire      | 21703   +       0.8716        0.7523        .4021364      0.6815</a:t>
            </a:r>
          </a:p>
          <a:p>
            <a:r>
              <a:rPr lang="en-US" dirty="0" err="1"/>
              <a:t>superinnov</a:t>
            </a:r>
            <a:r>
              <a:rPr lang="en-US" dirty="0"/>
              <a:t>   | 21703   +       0.6917        0.4403         .578169      0.8383</a:t>
            </a:r>
          </a:p>
          <a:p>
            <a:r>
              <a:rPr lang="en-US" dirty="0" err="1"/>
              <a:t>leadinnov</a:t>
            </a:r>
            <a:r>
              <a:rPr lang="en-US" dirty="0"/>
              <a:t>    | 21703   +       0.7466        0.5505        .5285263      0.7807</a:t>
            </a:r>
          </a:p>
          <a:p>
            <a:r>
              <a:rPr lang="en-US" dirty="0"/>
              <a:t>-------------+-----------------------------------------------------------------</a:t>
            </a:r>
          </a:p>
          <a:p>
            <a:r>
              <a:rPr lang="en-US" dirty="0"/>
              <a:t>Test scale   |                                             .4802043      0.8009</a:t>
            </a:r>
          </a:p>
          <a:p>
            <a:r>
              <a:rPr lang="en-US" dirty="0"/>
              <a:t>-------------------------------------------------------------------------------</a:t>
            </a:r>
          </a:p>
          <a:p>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26</a:t>
            </a:fld>
            <a:endParaRPr lang="en-US"/>
          </a:p>
        </p:txBody>
      </p:sp>
    </p:spTree>
    <p:extLst>
      <p:ext uri="{BB962C8B-B14F-4D97-AF65-F5344CB8AC3E}">
        <p14:creationId xmlns:p14="http://schemas.microsoft.com/office/powerpoint/2010/main" val="1154759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p:cNvPicPr>
            <a:picLocks noGrp="1" noChangeAspect="1"/>
          </p:cNvPicPr>
          <p:nvPr>
            <p:ph idx="1"/>
          </p:nvPr>
        </p:nvPicPr>
        <p:blipFill>
          <a:blip r:embed="rId2"/>
          <a:stretch>
            <a:fillRect/>
          </a:stretch>
        </p:blipFill>
        <p:spPr>
          <a:xfrm>
            <a:off x="248006" y="2819400"/>
            <a:ext cx="8688730" cy="3024694"/>
          </a:xfrm>
          <a:prstGeom prst="rect">
            <a:avLst/>
          </a:prstGeom>
        </p:spPr>
      </p:pic>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27</a:t>
            </a:fld>
            <a:endParaRPr lang="en-US"/>
          </a:p>
        </p:txBody>
      </p:sp>
    </p:spTree>
    <p:extLst>
      <p:ext uri="{BB962C8B-B14F-4D97-AF65-F5344CB8AC3E}">
        <p14:creationId xmlns:p14="http://schemas.microsoft.com/office/powerpoint/2010/main" val="3723946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lstStyle/>
          <a:p>
            <a:r>
              <a:rPr lang="en-US" dirty="0" smtClean="0"/>
              <a:t>Outline</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Theoretical Framework</a:t>
            </a:r>
          </a:p>
          <a:p>
            <a:r>
              <a:rPr lang="en-US" dirty="0" smtClean="0"/>
              <a:t>Results</a:t>
            </a:r>
          </a:p>
          <a:p>
            <a:r>
              <a:rPr lang="en-US" dirty="0" smtClean="0"/>
              <a:t>Discussion</a:t>
            </a:r>
            <a:endParaRPr lang="en-US" dirty="0"/>
          </a:p>
        </p:txBody>
      </p:sp>
      <p:sp>
        <p:nvSpPr>
          <p:cNvPr id="4" name="Date Placeholder 3"/>
          <p:cNvSpPr>
            <a:spLocks noGrp="1"/>
          </p:cNvSpPr>
          <p:nvPr>
            <p:ph type="dt" sz="half" idx="10"/>
          </p:nvPr>
        </p:nvSpPr>
        <p:spPr/>
        <p:txBody>
          <a:bodyPr/>
          <a:lstStyle/>
          <a:p>
            <a:fld id="{34D03BF8-2DF7-47AE-B828-084186DACC2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3</a:t>
            </a:fld>
            <a:endParaRPr lang="en-US"/>
          </a:p>
        </p:txBody>
      </p:sp>
    </p:spTree>
    <p:extLst>
      <p:ext uri="{BB962C8B-B14F-4D97-AF65-F5344CB8AC3E}">
        <p14:creationId xmlns:p14="http://schemas.microsoft.com/office/powerpoint/2010/main" val="52877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Innovation-Motivation of Study</a:t>
            </a:r>
            <a:endParaRPr lang="en-US" dirty="0"/>
          </a:p>
        </p:txBody>
      </p:sp>
      <p:sp>
        <p:nvSpPr>
          <p:cNvPr id="3" name="Content Placeholder 2"/>
          <p:cNvSpPr>
            <a:spLocks noGrp="1"/>
          </p:cNvSpPr>
          <p:nvPr>
            <p:ph idx="1"/>
          </p:nvPr>
        </p:nvSpPr>
        <p:spPr/>
        <p:txBody>
          <a:bodyPr/>
          <a:lstStyle/>
          <a:p>
            <a:r>
              <a:rPr lang="en-US" dirty="0" smtClean="0"/>
              <a:t>Innovation for survival (i.e. adapting the environment), global competition, flourish, effectiveness, efficiency, creating public value, improve governance.</a:t>
            </a:r>
          </a:p>
          <a:p>
            <a:r>
              <a:rPr lang="en-US" dirty="0" smtClean="0"/>
              <a:t>Drivers of Innovation, i.e. financial, technological</a:t>
            </a:r>
          </a:p>
          <a:p>
            <a:r>
              <a:rPr lang="en-US" dirty="0" smtClean="0"/>
              <a:t>Antecedents of innovation in private sector </a:t>
            </a:r>
            <a:r>
              <a:rPr lang="en-US" dirty="0" smtClean="0">
                <a:sym typeface="Wingdings" panose="05000000000000000000" pitchFamily="2" charset="2"/>
              </a:rPr>
              <a:t> many studies, including meta-analysis. But public sector innovation still promising topic. What factors (potential enablers) effect innovation?</a:t>
            </a:r>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4</a:t>
            </a:fld>
            <a:endParaRPr lang="en-US"/>
          </a:p>
        </p:txBody>
      </p:sp>
    </p:spTree>
    <p:extLst>
      <p:ext uri="{BB962C8B-B14F-4D97-AF65-F5344CB8AC3E}">
        <p14:creationId xmlns:p14="http://schemas.microsoft.com/office/powerpoint/2010/main" val="2335434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Innovation</a:t>
            </a:r>
            <a:endParaRPr lang="en-US" dirty="0"/>
          </a:p>
        </p:txBody>
      </p:sp>
      <p:sp>
        <p:nvSpPr>
          <p:cNvPr id="3" name="Content Placeholder 2"/>
          <p:cNvSpPr>
            <a:spLocks noGrp="1"/>
          </p:cNvSpPr>
          <p:nvPr>
            <p:ph idx="1"/>
          </p:nvPr>
        </p:nvSpPr>
        <p:spPr/>
        <p:txBody>
          <a:bodyPr>
            <a:normAutofit lnSpcReduction="10000"/>
          </a:bodyPr>
          <a:lstStyle/>
          <a:p>
            <a:r>
              <a:rPr lang="en-US" dirty="0" smtClean="0"/>
              <a:t>Schumpeter: “invention </a:t>
            </a:r>
            <a:r>
              <a:rPr lang="en-US" dirty="0"/>
              <a:t>is the bringing into being of something new, whereas innovation is bringing something into use that has not been used </a:t>
            </a:r>
            <a:r>
              <a:rPr lang="en-US" dirty="0" smtClean="0"/>
              <a:t>before.” </a:t>
            </a:r>
          </a:p>
          <a:p>
            <a:r>
              <a:rPr lang="en-US" dirty="0" err="1" smtClean="0"/>
              <a:t>Borrins</a:t>
            </a:r>
            <a:r>
              <a:rPr lang="en-US" dirty="0" smtClean="0"/>
              <a:t>: innovations </a:t>
            </a:r>
            <a:r>
              <a:rPr lang="en-US" dirty="0"/>
              <a:t>“include both new programs and new ways of accomplishing existing program goals </a:t>
            </a:r>
            <a:r>
              <a:rPr lang="en-US" dirty="0"/>
              <a:t>(</a:t>
            </a:r>
            <a:r>
              <a:rPr lang="en-US" dirty="0" smtClean="0"/>
              <a:t>2000</a:t>
            </a:r>
            <a:r>
              <a:rPr lang="en-US" dirty="0"/>
              <a:t>, 47).” </a:t>
            </a:r>
            <a:endParaRPr lang="en-US" dirty="0" smtClean="0"/>
          </a:p>
          <a:p>
            <a:r>
              <a:rPr lang="en-US" dirty="0"/>
              <a:t>Australia considers innovation both establish and adopt new ideas and practices for improving public sector efficiency, process, and outcomes (Fernandez &amp; Pitts 2011). </a:t>
            </a:r>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5</a:t>
            </a:fld>
            <a:endParaRPr lang="en-US"/>
          </a:p>
        </p:txBody>
      </p:sp>
    </p:spTree>
    <p:extLst>
      <p:ext uri="{BB962C8B-B14F-4D97-AF65-F5344CB8AC3E}">
        <p14:creationId xmlns:p14="http://schemas.microsoft.com/office/powerpoint/2010/main" val="3087481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lstStyle/>
          <a:p>
            <a:r>
              <a:rPr lang="en-US" dirty="0" smtClean="0"/>
              <a:t>Theoretical Framework</a:t>
            </a:r>
            <a:endParaRPr lang="en-US" dirty="0"/>
          </a:p>
        </p:txBody>
      </p:sp>
      <p:sp>
        <p:nvSpPr>
          <p:cNvPr id="3" name="Content Placeholder 2"/>
          <p:cNvSpPr>
            <a:spLocks noGrp="1"/>
          </p:cNvSpPr>
          <p:nvPr>
            <p:ph idx="1"/>
          </p:nvPr>
        </p:nvSpPr>
        <p:spPr>
          <a:xfrm>
            <a:off x="457200" y="1752600"/>
            <a:ext cx="8229600" cy="4495800"/>
          </a:xfrm>
        </p:spPr>
        <p:txBody>
          <a:bodyPr>
            <a:normAutofit fontScale="77500" lnSpcReduction="20000"/>
          </a:bodyPr>
          <a:lstStyle/>
          <a:p>
            <a:r>
              <a:rPr lang="en-US" sz="3300" dirty="0" err="1" smtClean="0"/>
              <a:t>Sahni</a:t>
            </a:r>
            <a:r>
              <a:rPr lang="en-US" sz="3300" dirty="0"/>
              <a:t> </a:t>
            </a:r>
            <a:r>
              <a:rPr lang="en-US" sz="3300" dirty="0" smtClean="0"/>
              <a:t>et al.’s </a:t>
            </a:r>
            <a:r>
              <a:rPr lang="en-US" sz="3300" dirty="0"/>
              <a:t>framework </a:t>
            </a:r>
            <a:r>
              <a:rPr lang="en-US" sz="3300" dirty="0" smtClean="0">
                <a:sym typeface="Wingdings" panose="05000000000000000000" pitchFamily="2" charset="2"/>
              </a:rPr>
              <a:t></a:t>
            </a:r>
            <a:r>
              <a:rPr lang="en-US" sz="3300" dirty="0" smtClean="0"/>
              <a:t> </a:t>
            </a:r>
            <a:r>
              <a:rPr lang="en-US" sz="3300" dirty="0"/>
              <a:t>most of the following conditions should be present for innovation: Ability to experiment; ability to sunset outdated infrastructure; existence of feedback loops; existence of incentives for product or service improvement; existence of budget constraints for end users. </a:t>
            </a:r>
            <a:endParaRPr lang="en-US" sz="3300" dirty="0" smtClean="0"/>
          </a:p>
          <a:p>
            <a:r>
              <a:rPr lang="en-US" sz="3300" dirty="0"/>
              <a:t>This paper tests, (a) how do these five potential enablers affect employees’ innovation, (b) which type of enablers are more effective in terms of innovation, (c) and regarding the scope and density, which enablers are associated with innovation?</a:t>
            </a:r>
            <a:endParaRPr lang="en-US" dirty="0" smtClean="0"/>
          </a:p>
          <a:p>
            <a:endParaRPr lang="en-US" dirty="0"/>
          </a:p>
          <a:p>
            <a:r>
              <a:rPr lang="en-US" sz="2000" dirty="0" err="1"/>
              <a:t>Sahni</a:t>
            </a:r>
            <a:r>
              <a:rPr lang="en-US" sz="2000" dirty="0"/>
              <a:t>, Nikhil R., Maxwell Wessel, and Clayton M. Christensen. 2013. Unleashing Breakthrough Innovation in Government. </a:t>
            </a:r>
            <a:r>
              <a:rPr lang="en-US" sz="2000" i="1" dirty="0"/>
              <a:t>Stanford Social Innovation Review</a:t>
            </a:r>
            <a:r>
              <a:rPr lang="en-US" sz="2000" dirty="0"/>
              <a:t> Summer: 27-31.</a:t>
            </a:r>
          </a:p>
        </p:txBody>
      </p:sp>
      <p:sp>
        <p:nvSpPr>
          <p:cNvPr id="4" name="Date Placeholder 3"/>
          <p:cNvSpPr>
            <a:spLocks noGrp="1"/>
          </p:cNvSpPr>
          <p:nvPr>
            <p:ph type="dt" sz="half" idx="10"/>
          </p:nvPr>
        </p:nvSpPr>
        <p:spPr/>
        <p:txBody>
          <a:bodyPr/>
          <a:lstStyle/>
          <a:p>
            <a:fld id="{CA5DC6B0-5CB7-41FC-8894-4D3A9FF707ED}"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6</a:t>
            </a:fld>
            <a:endParaRPr lang="en-US"/>
          </a:p>
        </p:txBody>
      </p:sp>
    </p:spTree>
    <p:extLst>
      <p:ext uri="{BB962C8B-B14F-4D97-AF65-F5344CB8AC3E}">
        <p14:creationId xmlns:p14="http://schemas.microsoft.com/office/powerpoint/2010/main" val="2936872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4640"/>
            <a:ext cx="8229600" cy="1066800"/>
          </a:xfrm>
        </p:spPr>
        <p:txBody>
          <a:bodyPr/>
          <a:lstStyle/>
          <a:p>
            <a:r>
              <a:rPr lang="en-US" dirty="0" smtClean="0"/>
              <a:t>Theoretical Framework</a:t>
            </a:r>
            <a:endParaRPr lang="en-US" dirty="0"/>
          </a:p>
        </p:txBody>
      </p:sp>
      <p:sp>
        <p:nvSpPr>
          <p:cNvPr id="4" name="Date Placeholder 3"/>
          <p:cNvSpPr>
            <a:spLocks noGrp="1"/>
          </p:cNvSpPr>
          <p:nvPr>
            <p:ph type="dt" sz="half" idx="10"/>
          </p:nvPr>
        </p:nvSpPr>
        <p:spPr/>
        <p:txBody>
          <a:bodyPr/>
          <a:lstStyle/>
          <a:p>
            <a:fld id="{F1CB26B9-D828-497E-A971-581B426CC15F}"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7</a:t>
            </a:fld>
            <a:endParaRPr lang="en-US"/>
          </a:p>
        </p:txBody>
      </p:sp>
      <p:sp>
        <p:nvSpPr>
          <p:cNvPr id="3" name="Content Placeholder 2"/>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766884" y="1524000"/>
            <a:ext cx="7946683" cy="4724400"/>
          </a:xfrm>
          <a:prstGeom prst="rect">
            <a:avLst/>
          </a:prstGeom>
        </p:spPr>
      </p:pic>
    </p:spTree>
    <p:extLst>
      <p:ext uri="{BB962C8B-B14F-4D97-AF65-F5344CB8AC3E}">
        <p14:creationId xmlns:p14="http://schemas.microsoft.com/office/powerpoint/2010/main" val="2836884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2648"/>
            <a:ext cx="8229600" cy="1066800"/>
          </a:xfrm>
        </p:spPr>
        <p:txBody>
          <a:bodyPr/>
          <a:lstStyle/>
          <a:p>
            <a:r>
              <a:rPr lang="en-US" dirty="0" smtClean="0"/>
              <a:t>Econometric Models</a:t>
            </a:r>
            <a:endParaRPr lang="en-US" dirty="0"/>
          </a:p>
        </p:txBody>
      </p:sp>
      <p:sp>
        <p:nvSpPr>
          <p:cNvPr id="3" name="Content Placeholder 2"/>
          <p:cNvSpPr>
            <a:spLocks noGrp="1"/>
          </p:cNvSpPr>
          <p:nvPr>
            <p:ph idx="1"/>
          </p:nvPr>
        </p:nvSpPr>
        <p:spPr>
          <a:xfrm>
            <a:off x="457200" y="2057400"/>
            <a:ext cx="8229600" cy="4517136"/>
          </a:xfrm>
        </p:spPr>
        <p:txBody>
          <a:bodyPr>
            <a:normAutofit fontScale="62500" lnSpcReduction="20000"/>
          </a:bodyPr>
          <a:lstStyle/>
          <a:p>
            <a:r>
              <a:rPr lang="en-US" b="1" dirty="0"/>
              <a:t>Model 1:</a:t>
            </a:r>
            <a:r>
              <a:rPr lang="en-US" dirty="0"/>
              <a:t> Innovation = f(practice 1 [experiment], practice 2 [dealing low performers], practice 3 [feedback], practice 4 [incentives], practice 5 [budget constraints], agency size, gender, location, job level classification, length of service, education, working full-time vs. part-time).</a:t>
            </a:r>
          </a:p>
          <a:p>
            <a:pPr marL="109728" indent="0">
              <a:buNone/>
            </a:pPr>
            <a:r>
              <a:rPr lang="en-US" dirty="0"/>
              <a:t> </a:t>
            </a:r>
          </a:p>
          <a:p>
            <a:r>
              <a:rPr lang="en-US" b="1" dirty="0"/>
              <a:t>Model 2:</a:t>
            </a:r>
            <a:r>
              <a:rPr lang="en-US" dirty="0"/>
              <a:t> Innovation = f(practice A [ability], practice B [motivation], agency size, gender, location, job level classification, length of service, education, working full-time vs. part-time)</a:t>
            </a:r>
          </a:p>
          <a:p>
            <a:pPr marL="109728" indent="0">
              <a:buNone/>
            </a:pPr>
            <a:r>
              <a:rPr lang="en-US" dirty="0"/>
              <a:t> </a:t>
            </a:r>
          </a:p>
          <a:p>
            <a:r>
              <a:rPr lang="en-US" b="1" dirty="0"/>
              <a:t>Model 3:</a:t>
            </a:r>
            <a:r>
              <a:rPr lang="en-US" dirty="0"/>
              <a:t> Innovation = f(Enablers, agency size, gender, location, job level classification, length of service, education, working full-time vs. part-time)</a:t>
            </a:r>
          </a:p>
          <a:p>
            <a:pPr marL="109728" indent="0">
              <a:buNone/>
            </a:pPr>
            <a:r>
              <a:rPr lang="en-US" dirty="0"/>
              <a:t> </a:t>
            </a:r>
          </a:p>
          <a:p>
            <a:r>
              <a:rPr lang="en-US" b="1" dirty="0"/>
              <a:t>Model 4:</a:t>
            </a:r>
            <a:r>
              <a:rPr lang="en-US" dirty="0"/>
              <a:t> Same as model 1 with adding agency types</a:t>
            </a:r>
          </a:p>
          <a:p>
            <a:endParaRPr lang="en-US" dirty="0"/>
          </a:p>
          <a:p>
            <a:r>
              <a:rPr lang="en-US" b="1" dirty="0"/>
              <a:t>Model 5:</a:t>
            </a:r>
            <a:r>
              <a:rPr lang="en-US" dirty="0"/>
              <a:t> Same as model 1 with adding type of job</a:t>
            </a:r>
          </a:p>
          <a:p>
            <a:pPr marL="109728" indent="0">
              <a:buNone/>
            </a:pPr>
            <a:r>
              <a:rPr lang="en-US" dirty="0"/>
              <a:t> </a:t>
            </a:r>
          </a:p>
          <a:p>
            <a:r>
              <a:rPr lang="en-US" b="1" dirty="0"/>
              <a:t>Model 6:</a:t>
            </a:r>
            <a:r>
              <a:rPr lang="en-US" dirty="0"/>
              <a:t> Same as model 1 with adding both agency types and type of jobs. </a:t>
            </a:r>
          </a:p>
          <a:p>
            <a:endParaRPr lang="en-US" dirty="0"/>
          </a:p>
        </p:txBody>
      </p:sp>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8</a:t>
            </a:fld>
            <a:endParaRPr lang="en-US"/>
          </a:p>
        </p:txBody>
      </p:sp>
    </p:spTree>
    <p:extLst>
      <p:ext uri="{BB962C8B-B14F-4D97-AF65-F5344CB8AC3E}">
        <p14:creationId xmlns:p14="http://schemas.microsoft.com/office/powerpoint/2010/main" val="737450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6448"/>
            <a:ext cx="8229600" cy="1066800"/>
          </a:xfrm>
        </p:spPr>
        <p:txBody>
          <a:bodyPr/>
          <a:lstStyle/>
          <a:p>
            <a:r>
              <a:rPr lang="en-US" dirty="0" smtClean="0"/>
              <a:t>Descriptive Statistics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17291725"/>
              </p:ext>
            </p:extLst>
          </p:nvPr>
        </p:nvGraphicFramePr>
        <p:xfrm>
          <a:off x="152400" y="1771664"/>
          <a:ext cx="8784336" cy="4322136"/>
        </p:xfrm>
        <a:graphic>
          <a:graphicData uri="http://schemas.openxmlformats.org/drawingml/2006/table">
            <a:tbl>
              <a:tblPr firstRow="1" firstCol="1" bandRow="1"/>
              <a:tblGrid>
                <a:gridCol w="4620769"/>
                <a:gridCol w="896193"/>
                <a:gridCol w="933535"/>
                <a:gridCol w="1157584"/>
                <a:gridCol w="1176255"/>
              </a:tblGrid>
              <a:tr h="306732">
                <a:tc>
                  <a:txBody>
                    <a:bodyPr/>
                    <a:lstStyle/>
                    <a:p>
                      <a:pPr marL="0" marR="0">
                        <a:lnSpc>
                          <a:spcPct val="115000"/>
                        </a:lnSpc>
                        <a:spcBef>
                          <a:spcPts val="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Variables</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Mean</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StdDev</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Minimum</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marL="0" marR="0" algn="r">
                        <a:lnSpc>
                          <a:spcPct val="115000"/>
                        </a:lnSpc>
                        <a:spcBef>
                          <a:spcPts val="0"/>
                        </a:spcBef>
                        <a:spcAft>
                          <a:spcPts val="0"/>
                        </a:spcAft>
                      </a:pPr>
                      <a:r>
                        <a:rPr lang="en-US" sz="18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Maximum</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Implementing innovation</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0.52</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Practice 1 (Ability to experiment)</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3.48</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Practice 2 (Dealing with low performers)</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2.96</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Practice 3 (Existence of feedback loops)</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3.51</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0.93</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Practice 4 (Existence of incentives</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3.24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0.77</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Practice 5 (Existence of budget constraints)</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Size of Agency</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0.43</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Gender is female</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0.52</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0.5</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Working in the capital city</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0.37</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0.48</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Level of job classification</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0.49</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Education Level</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34617">
                <a:tc>
                  <a:txBody>
                    <a:bodyPr/>
                    <a:lstStyle/>
                    <a:p>
                      <a:pPr marL="0" marR="0">
                        <a:lnSpc>
                          <a:spcPct val="115000"/>
                        </a:lnSpc>
                        <a:spcBef>
                          <a:spcPts val="0"/>
                        </a:spcBef>
                        <a:spcAft>
                          <a:spcPts val="0"/>
                        </a:spcAft>
                      </a:pPr>
                      <a:r>
                        <a:rPr lang="en-US" sz="2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Working full-time</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0.87</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0.34</a:t>
                      </a:r>
                      <a:endParaRPr lang="en-US" sz="200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SimSun" panose="02010600030101010101" pitchFamily="2" charset="-122"/>
                        <a:cs typeface="Arial" panose="020B0604020202020204" pitchFamily="34" charset="0"/>
                      </a:endParaRPr>
                    </a:p>
                  </a:txBody>
                  <a:tcPr marL="68580" marR="6858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fld id="{E040B1D1-84BB-4F6E-AE40-48DF6FFC7270}" type="datetime1">
              <a:rPr lang="en-US" smtClean="0"/>
              <a:t>5/23/2014</a:t>
            </a:fld>
            <a:endParaRPr lang="en-US"/>
          </a:p>
        </p:txBody>
      </p:sp>
      <p:sp>
        <p:nvSpPr>
          <p:cNvPr id="5" name="Slide Number Placeholder 4"/>
          <p:cNvSpPr>
            <a:spLocks noGrp="1"/>
          </p:cNvSpPr>
          <p:nvPr>
            <p:ph type="sldNum" sz="quarter" idx="12"/>
          </p:nvPr>
        </p:nvSpPr>
        <p:spPr/>
        <p:txBody>
          <a:bodyPr/>
          <a:lstStyle/>
          <a:p>
            <a:fld id="{7DB11667-F95C-462A-A411-43C830511B83}" type="slidenum">
              <a:rPr lang="en-US" smtClean="0"/>
              <a:pPr/>
              <a:t>9</a:t>
            </a:fld>
            <a:endParaRPr lang="en-US"/>
          </a:p>
        </p:txBody>
      </p:sp>
    </p:spTree>
    <p:extLst>
      <p:ext uri="{BB962C8B-B14F-4D97-AF65-F5344CB8AC3E}">
        <p14:creationId xmlns:p14="http://schemas.microsoft.com/office/powerpoint/2010/main" val="34260963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amp;#x0D;&amp;#x0A;Public Management Reforms Has Been Muddling Through, But Was Everything Explained?&amp;quot;&quot;/&gt;&lt;property id=&quot;20307&quot; value=&quot;441&quot;/&gt;&lt;/object&gt;&lt;object type=&quot;3&quot; unique_id=&quot;10005&quot;&gt;&lt;property id=&quot;20148&quot; value=&quot;5&quot;/&gt;&lt;property id=&quot;20300&quot; value=&quot;Slide 2 - &amp;quot;Methodology &amp;quot;&quot;/&gt;&lt;property id=&quot;20307&quot; value=&quot;443&quot;/&gt;&lt;/object&gt;&lt;object type=&quot;3&quot; unique_id=&quot;10006&quot;&gt;&lt;property id=&quot;20148&quot; value=&quot;5&quot;/&gt;&lt;property id=&quot;20300&quot; value=&quot;Slide 3 - &amp;quot;Outline&amp;quot;&quot;/&gt;&lt;property id=&quot;20307&quot; value=&quot;467&quot;/&gt;&lt;/object&gt;&lt;object type=&quot;3&quot; unique_id=&quot;10007&quot;&gt;&lt;property id=&quot;20148&quot; value=&quot;5&quot;/&gt;&lt;property id=&quot;20300&quot; value=&quot;Slide 4 - &amp;quot;Public Management Reforms&amp;quot;&quot;/&gt;&lt;property id=&quot;20307&quot; value=&quot;468&quot;/&gt;&lt;/object&gt;&lt;object type=&quot;3&quot; unique_id=&quot;10008&quot;&gt;&lt;property id=&quot;20148&quot; value=&quot;5&quot;/&gt;&lt;property id=&quot;20300&quot; value=&quot;Slide 5 - &amp;quot;Theories I (Org. Theories)&amp;quot;&quot;/&gt;&lt;property id=&quot;20307&quot; value=&quot;469&quot;/&gt;&lt;/object&gt;&lt;object type=&quot;3&quot; unique_id=&quot;10009&quot;&gt;&lt;property id=&quot;20148&quot; value=&quot;5&quot;/&gt;&lt;property id=&quot;20300&quot; value=&quot;Slide 6 - &amp;quot;Theories II (Policy Models)&amp;quot;&quot;/&gt;&lt;property id=&quot;20307&quot; value=&quot;488&quot;/&gt;&lt;/object&gt;&lt;object type=&quot;3&quot; unique_id=&quot;10010&quot;&gt;&lt;property id=&quot;20148&quot; value=&quot;5&quot;/&gt;&lt;property id=&quot;20300&quot; value=&quot;Slide 7 - &amp;quot;Innovation and Diffusion Models&amp;quot;&quot;/&gt;&lt;property id=&quot;20307&quot; value=&quot;476&quot;/&gt;&lt;/object&gt;&lt;object type=&quot;3&quot; unique_id=&quot;10011&quot;&gt;&lt;property id=&quot;20148&quot; value=&quot;5&quot;/&gt;&lt;property id=&quot;20300&quot; value=&quot;Slide 8 - &amp;quot;Innovation and Diffusion Models (Cont)&amp;quot;&quot;/&gt;&lt;property id=&quot;20307&quot; value=&quot;477&quot;/&gt;&lt;/object&gt;&lt;object type=&quot;3&quot; unique_id=&quot;10012&quot;&gt;&lt;property id=&quot;20148&quot; value=&quot;5&quot;/&gt;&lt;property id=&quot;20300&quot; value=&quot;Slide 9&quot;/&gt;&lt;property id=&quot;20307&quot; value=&quot;478&quot;/&gt;&lt;/object&gt;&lt;object type=&quot;3&quot; unique_id=&quot;10013&quot;&gt;&lt;property id=&quot;20148&quot; value=&quot;5&quot;/&gt;&lt;property id=&quot;20300&quot; value=&quot;Slide 10 - &amp;quot;Innovation and Diffusion Models (Cont)&amp;quot;&quot;/&gt;&lt;property id=&quot;20307&quot; value=&quot;479&quot;/&gt;&lt;/object&gt;&lt;object type=&quot;3&quot; unique_id=&quot;10014&quot;&gt;&lt;property id=&quot;20148&quot; value=&quot;5&quot;/&gt;&lt;property id=&quot;20300&quot; value=&quot;Slide 11 - &amp;quot;Innovation and Diffusion Models (Cont)&amp;quot;&quot;/&gt;&lt;property id=&quot;20307&quot; value=&quot;481&quot;/&gt;&lt;/object&gt;&lt;object type=&quot;3&quot; unique_id=&quot;10015&quot;&gt;&lt;property id=&quot;20148&quot; value=&quot;5&quot;/&gt;&lt;property id=&quot;20300&quot; value=&quot;Slide 12 - &amp;quot;Factors of Proliferation of  Public Management Reforms &amp;quot;&quot;/&gt;&lt;property id=&quot;20307&quot; value=&quot;486&quot;/&gt;&lt;/object&gt;&lt;object type=&quot;3&quot; unique_id=&quot;10016&quot;&gt;&lt;property id=&quot;20148&quot; value=&quot;5&quot;/&gt;&lt;property id=&quot;20300&quot; value=&quot;Slide 13 - &amp;quot;Factors of Proliferation of  Public Management Reforms &amp;quot;&quot;/&gt;&lt;property id=&quot;20307&quot; value=&quot;480&quot;/&gt;&lt;/object&gt;&lt;object type=&quot;3&quot; unique_id=&quot;10017&quot;&gt;&lt;property id=&quot;20148&quot; value=&quot;5&quot;/&gt;&lt;property id=&quot;20300&quot; value=&quot;Slide 14 - &amp;quot;Factors of Proliferation of  Public Management Reforms &amp;quot;&quot;/&gt;&lt;property id=&quot;20307&quot; value=&quot;495&quot;/&gt;&lt;/object&gt;&lt;object type=&quot;3&quot; unique_id=&quot;10018&quot;&gt;&lt;property id=&quot;20148&quot; value=&quot;5&quot;/&gt;&lt;property id=&quot;20300&quot; value=&quot;Slide 15 - &amp;quot;Factors of Proliferation of  Public Management Reforms &amp;quot;&quot;/&gt;&lt;property id=&quot;20307&quot; value=&quot;483&quot;/&gt;&lt;/object&gt;&lt;object type=&quot;3&quot; unique_id=&quot;10019&quot;&gt;&lt;property id=&quot;20148&quot; value=&quot;5&quot;/&gt;&lt;property id=&quot;20300&quot; value=&quot;Slide 16 - &amp;quot;Future Studies &amp;quot;&quot;/&gt;&lt;property id=&quot;20307&quot; value=&quot;487&quot;/&gt;&lt;/object&gt;&lt;object type=&quot;3&quot; unique_id=&quot;10020&quot;&gt;&lt;property id=&quot;20148&quot; value=&quot;5&quot;/&gt;&lt;property id=&quot;20300&quot; value=&quot;Slide 17 - &amp;quot;Thank you&amp;amp;#x09;&amp;quot;&quot;/&gt;&lt;property id=&quot;20307&quot; value=&quot;456&quot;/&gt;&lt;/object&gt;&lt;object type=&quot;3&quot; unique_id=&quot;10021&quot;&gt;&lt;property id=&quot;20148&quot; value=&quot;5&quot;/&gt;&lt;property id=&quot;20300&quot; value=&quot;Slide 18 - &amp;quot;Theories II (Policy Models)&amp;quot;&quot;/&gt;&lt;property id=&quot;20307&quot; value=&quot;490&quot;/&gt;&lt;/object&gt;&lt;object type=&quot;3&quot; unique_id=&quot;10022&quot;&gt;&lt;property id=&quot;20148&quot; value=&quot;5&quot;/&gt;&lt;property id=&quot;20300&quot; value=&quot;Slide 19 - &amp;quot;Theories II (Policy Models)&amp;quot;&quot;/&gt;&lt;property id=&quot;20307&quot; value=&quot;491&quot;/&gt;&lt;/object&gt;&lt;object type=&quot;3&quot; unique_id=&quot;10023&quot;&gt;&lt;property id=&quot;20148&quot; value=&quot;5&quot;/&gt;&lt;property id=&quot;20300&quot; value=&quot;Slide 20&quot;/&gt;&lt;property id=&quot;20307&quot; value=&quot;492&quot;/&gt;&lt;/object&gt;&lt;object type=&quot;3&quot; unique_id=&quot;10024&quot;&gt;&lt;property id=&quot;20148&quot; value=&quot;5&quot;/&gt;&lt;property id=&quot;20300&quot; value=&quot;Slide 21 - &amp;quot;Theories II (Policy Models)&amp;quot;&quot;/&gt;&lt;property id=&quot;20307&quot; value=&quot;493&quot;/&gt;&lt;/object&gt;&lt;object type=&quot;3&quot; unique_id=&quot;10025&quot;&gt;&lt;property id=&quot;20148&quot; value=&quot;5&quot;/&gt;&lt;property id=&quot;20300&quot; value=&quot;Slide 22 - &amp;quot;Theories II (Policy Models)&amp;quot;&quot;/&gt;&lt;property id=&quot;20307&quot; value=&quot;49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37048</TotalTime>
  <Words>1866</Words>
  <Application>Microsoft Office PowerPoint</Application>
  <PresentationFormat>On-screen Show (4:3)</PresentationFormat>
  <Paragraphs>568</Paragraphs>
  <Slides>27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SimSun</vt:lpstr>
      <vt:lpstr>Algerian</vt:lpstr>
      <vt:lpstr>AR BLANCA</vt:lpstr>
      <vt:lpstr>Arial</vt:lpstr>
      <vt:lpstr>Calibri</vt:lpstr>
      <vt:lpstr>Georgia</vt:lpstr>
      <vt:lpstr>Times New Roman</vt:lpstr>
      <vt:lpstr>Wingdings</vt:lpstr>
      <vt:lpstr>Wingdings 2</vt:lpstr>
      <vt:lpstr>Urban</vt:lpstr>
      <vt:lpstr>  Why Can’t We? Providing Ability and Motivation Practices to Public Sector Employees to Innovate</vt:lpstr>
      <vt:lpstr>Methodology </vt:lpstr>
      <vt:lpstr>Outline</vt:lpstr>
      <vt:lpstr>Why Innovation-Motivation of Study</vt:lpstr>
      <vt:lpstr>Definition of Innovation</vt:lpstr>
      <vt:lpstr>Theoretical Framework</vt:lpstr>
      <vt:lpstr>Theoretical Framework</vt:lpstr>
      <vt:lpstr>Econometric Models</vt:lpstr>
      <vt:lpstr>Descriptive Statistics</vt:lpstr>
      <vt:lpstr>Data and Methods</vt:lpstr>
      <vt:lpstr>Results (n=21073)</vt:lpstr>
      <vt:lpstr>Odds Ratio</vt:lpstr>
      <vt:lpstr>Density/Magnitude of Innovation</vt:lpstr>
      <vt:lpstr>PowerPoint Presentation</vt:lpstr>
      <vt:lpstr>Discussion</vt:lpstr>
      <vt:lpstr>Thank you </vt:lpstr>
      <vt:lpstr>Extra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University Dean’s Council Meeting September 2010</dc:title>
  <dc:creator>Matador Demir</dc:creator>
  <cp:lastModifiedBy>Matador</cp:lastModifiedBy>
  <cp:revision>317</cp:revision>
  <cp:lastPrinted>2010-09-09T21:45:52Z</cp:lastPrinted>
  <dcterms:created xsi:type="dcterms:W3CDTF">2010-09-09T13:05:55Z</dcterms:created>
  <dcterms:modified xsi:type="dcterms:W3CDTF">2014-05-23T09:29:31Z</dcterms:modified>
</cp:coreProperties>
</file>