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6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7AF093B-8799-456A-ADBB-ED5D22BF6F7C}" type="datetimeFigureOut">
              <a:rPr lang="en-US" smtClean="0"/>
              <a:t>5/22/2014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B6E9542-3671-45E2-894C-D0109BD6095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AF093B-8799-456A-ADBB-ED5D22BF6F7C}"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9542-3671-45E2-894C-D0109BD6095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B6E9542-3671-45E2-894C-D0109BD6095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AF093B-8799-456A-ADBB-ED5D22BF6F7C}"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AF093B-8799-456A-ADBB-ED5D22BF6F7C}"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B6E9542-3671-45E2-894C-D0109BD6095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7AF093B-8799-456A-ADBB-ED5D22BF6F7C}" type="datetimeFigureOut">
              <a:rPr lang="en-US" smtClean="0"/>
              <a:t>5/22/2014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B6E9542-3671-45E2-894C-D0109BD6095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7AF093B-8799-456A-ADBB-ED5D22BF6F7C}"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E9542-3671-45E2-894C-D0109BD6095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AF093B-8799-456A-ADBB-ED5D22BF6F7C}" type="datetimeFigureOut">
              <a:rPr lang="en-US" smtClean="0"/>
              <a:t>5/22/2014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B6E9542-3671-45E2-894C-D0109BD6095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AF093B-8799-456A-ADBB-ED5D22BF6F7C}" type="datetimeFigureOut">
              <a:rPr lang="en-US" smtClean="0"/>
              <a:t>5/22/2014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B6E9542-3671-45E2-894C-D0109BD609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7AF093B-8799-456A-ADBB-ED5D22BF6F7C}" type="datetimeFigureOut">
              <a:rPr lang="en-US" smtClean="0"/>
              <a:t>5/22/2014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B6E9542-3671-45E2-894C-D0109BD609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B6E9542-3671-45E2-894C-D0109BD6095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7AF093B-8799-456A-ADBB-ED5D22BF6F7C}" type="datetimeFigureOut">
              <a:rPr lang="en-US" smtClean="0"/>
              <a:t>5/22/2014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B6E9542-3671-45E2-894C-D0109BD6095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7AF093B-8799-456A-ADBB-ED5D22BF6F7C}" type="datetimeFigureOut">
              <a:rPr lang="en-US" smtClean="0"/>
              <a:t>5/22/2014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7AF093B-8799-456A-ADBB-ED5D22BF6F7C}" type="datetimeFigureOut">
              <a:rPr lang="en-US" smtClean="0"/>
              <a:t>5/22/2014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B6E9542-3671-45E2-894C-D0109BD6095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7500" lnSpcReduction="20000"/>
          </a:bodyPr>
          <a:lstStyle/>
          <a:p>
            <a:r>
              <a:rPr lang="en-US" sz="2400" dirty="0" smtClean="0"/>
              <a:t>Prakash </a:t>
            </a:r>
            <a:r>
              <a:rPr lang="en-US" sz="2400" dirty="0" err="1" smtClean="0"/>
              <a:t>Bhattarai</a:t>
            </a:r>
            <a:endParaRPr lang="en-US" sz="2400" dirty="0" smtClean="0"/>
          </a:p>
          <a:p>
            <a:r>
              <a:rPr lang="en-US" sz="2400" dirty="0" smtClean="0"/>
              <a:t>PhD Candidate</a:t>
            </a:r>
          </a:p>
          <a:p>
            <a:r>
              <a:rPr lang="en-US" sz="2400" dirty="0" smtClean="0"/>
              <a:t>National Centre for Peace and Conflict Studies</a:t>
            </a:r>
          </a:p>
          <a:p>
            <a:r>
              <a:rPr lang="en-US" sz="2400" dirty="0" smtClean="0"/>
              <a:t>University of </a:t>
            </a:r>
            <a:r>
              <a:rPr lang="en-US" sz="2400" dirty="0" err="1" smtClean="0"/>
              <a:t>Otago</a:t>
            </a:r>
            <a:r>
              <a:rPr lang="en-US" sz="2400" dirty="0" smtClean="0"/>
              <a:t>, New Zealand</a:t>
            </a:r>
          </a:p>
          <a:p>
            <a:r>
              <a:rPr lang="en-US" sz="2400" dirty="0" smtClean="0"/>
              <a:t>Email: prakash.bhattarai@gmail.com</a:t>
            </a:r>
            <a:endParaRPr lang="en-US" sz="2400" dirty="0"/>
          </a:p>
        </p:txBody>
      </p:sp>
      <p:sp>
        <p:nvSpPr>
          <p:cNvPr id="2" name="Title 1"/>
          <p:cNvSpPr>
            <a:spLocks noGrp="1"/>
          </p:cNvSpPr>
          <p:nvPr>
            <p:ph type="ctrTitle"/>
          </p:nvPr>
        </p:nvSpPr>
        <p:spPr>
          <a:xfrm>
            <a:off x="304800" y="533401"/>
            <a:ext cx="8610600" cy="1828799"/>
          </a:xfrm>
        </p:spPr>
        <p:txBody>
          <a:bodyPr>
            <a:normAutofit fontScale="90000"/>
          </a:bodyPr>
          <a:lstStyle/>
          <a:p>
            <a:r>
              <a:rPr lang="en-US" sz="2800" b="1" dirty="0"/>
              <a:t>Why Do Third Parties Coordinate in Armed Conflicts and Peace Processes: Exploring the Conditions for Third-Party Coordination in Nepal and the Philippines</a:t>
            </a:r>
            <a:r>
              <a:rPr lang="en-US" dirty="0"/>
              <a:t/>
            </a:r>
            <a:br>
              <a:rPr lang="en-US" dirty="0"/>
            </a:br>
            <a:endParaRPr lang="en-US" dirty="0"/>
          </a:p>
        </p:txBody>
      </p:sp>
    </p:spTree>
    <p:extLst>
      <p:ext uri="{BB962C8B-B14F-4D97-AF65-F5344CB8AC3E}">
        <p14:creationId xmlns:p14="http://schemas.microsoft.com/office/powerpoint/2010/main" val="93628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a:t>Policy Interests and Third-Party Coordination</a:t>
            </a:r>
            <a:endParaRPr lang="en-US" sz="3200" dirty="0"/>
          </a:p>
        </p:txBody>
      </p:sp>
      <p:sp>
        <p:nvSpPr>
          <p:cNvPr id="3" name="Content Placeholder 2"/>
          <p:cNvSpPr>
            <a:spLocks noGrp="1"/>
          </p:cNvSpPr>
          <p:nvPr>
            <p:ph sz="quarter" idx="1"/>
          </p:nvPr>
        </p:nvSpPr>
        <p:spPr>
          <a:xfrm>
            <a:off x="228600" y="2057400"/>
            <a:ext cx="8610600" cy="4068763"/>
          </a:xfrm>
        </p:spPr>
        <p:txBody>
          <a:bodyPr/>
          <a:lstStyle/>
          <a:p>
            <a:pPr marL="0" lvl="0" indent="0">
              <a:buNone/>
            </a:pPr>
            <a:r>
              <a:rPr lang="en-US" dirty="0" smtClean="0"/>
              <a:t>a) </a:t>
            </a:r>
            <a:r>
              <a:rPr lang="en-US" dirty="0" smtClean="0"/>
              <a:t>Policy </a:t>
            </a:r>
            <a:r>
              <a:rPr lang="en-US" dirty="0"/>
              <a:t>interests of conflicting parties to bring third parties </a:t>
            </a:r>
            <a:r>
              <a:rPr lang="en-US" dirty="0" smtClean="0"/>
              <a:t>together (e.g. ICG and IMT in the Philippines)</a:t>
            </a:r>
          </a:p>
          <a:p>
            <a:pPr marL="0" lvl="0" indent="0">
              <a:buNone/>
            </a:pPr>
            <a:endParaRPr lang="en-US" dirty="0" smtClean="0"/>
          </a:p>
          <a:p>
            <a:pPr marL="0" lvl="0" indent="0">
              <a:buNone/>
            </a:pPr>
            <a:r>
              <a:rPr lang="en-US" dirty="0" smtClean="0"/>
              <a:t>b</a:t>
            </a:r>
            <a:r>
              <a:rPr lang="en-US" dirty="0"/>
              <a:t>) </a:t>
            </a:r>
            <a:r>
              <a:rPr lang="en-US" dirty="0" smtClean="0"/>
              <a:t>Convergence </a:t>
            </a:r>
            <a:r>
              <a:rPr lang="en-US" dirty="0"/>
              <a:t>of policy interests of third parties to </a:t>
            </a:r>
            <a:r>
              <a:rPr lang="en-US" dirty="0" smtClean="0"/>
              <a:t>coordinate (e.g. Violence reduction and human rights protection efforts both in Nepal and the Philippines)</a:t>
            </a:r>
            <a:endParaRPr lang="en-US" b="1" dirty="0"/>
          </a:p>
          <a:p>
            <a:endParaRPr lang="en-US" dirty="0"/>
          </a:p>
        </p:txBody>
      </p:sp>
    </p:spTree>
    <p:extLst>
      <p:ext uri="{BB962C8B-B14F-4D97-AF65-F5344CB8AC3E}">
        <p14:creationId xmlns:p14="http://schemas.microsoft.com/office/powerpoint/2010/main" val="95884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3200" dirty="0"/>
              <a:t>Notion of Motives and Third-Party Coordination</a:t>
            </a:r>
          </a:p>
        </p:txBody>
      </p:sp>
      <p:sp>
        <p:nvSpPr>
          <p:cNvPr id="3" name="Content Placeholder 2"/>
          <p:cNvSpPr>
            <a:spLocks noGrp="1"/>
          </p:cNvSpPr>
          <p:nvPr>
            <p:ph sz="quarter" idx="1"/>
          </p:nvPr>
        </p:nvSpPr>
        <p:spPr>
          <a:xfrm>
            <a:off x="228600" y="1600200"/>
            <a:ext cx="8686800" cy="4525963"/>
          </a:xfrm>
        </p:spPr>
        <p:txBody>
          <a:bodyPr>
            <a:normAutofit/>
          </a:bodyPr>
          <a:lstStyle/>
          <a:p>
            <a:pPr lvl="0"/>
            <a:r>
              <a:rPr lang="en-US" dirty="0" smtClean="0"/>
              <a:t>Coordination </a:t>
            </a:r>
            <a:r>
              <a:rPr lang="en-US" dirty="0"/>
              <a:t>is often guided by the institutional or strategic interests of third parties, rather than a real motivation to coordinate with others</a:t>
            </a:r>
            <a:r>
              <a:rPr lang="en-US" dirty="0" smtClean="0"/>
              <a:t>.</a:t>
            </a:r>
          </a:p>
          <a:p>
            <a:pPr marL="0" lvl="0" indent="0">
              <a:buNone/>
            </a:pPr>
            <a:endParaRPr lang="en-US" dirty="0" smtClean="0"/>
          </a:p>
          <a:p>
            <a:pPr lvl="0"/>
            <a:r>
              <a:rPr lang="en-US" dirty="0" smtClean="0"/>
              <a:t>Coordination </a:t>
            </a:r>
            <a:r>
              <a:rPr lang="en-US" dirty="0"/>
              <a:t>decisions of third parties often depends on the cost benefit analysis of their </a:t>
            </a:r>
            <a:r>
              <a:rPr lang="en-US" i="1" dirty="0"/>
              <a:t>incentive </a:t>
            </a:r>
            <a:r>
              <a:rPr lang="en-US" dirty="0"/>
              <a:t>(in the form of strategic success and the promotion of core values), such as what it was seen in Nepal, and the</a:t>
            </a:r>
            <a:r>
              <a:rPr lang="en-US" i="1" dirty="0"/>
              <a:t> </a:t>
            </a:r>
            <a:r>
              <a:rPr lang="en-US" dirty="0"/>
              <a:t>failure of previous </a:t>
            </a:r>
            <a:r>
              <a:rPr lang="en-US" dirty="0" smtClean="0"/>
              <a:t>intervention </a:t>
            </a:r>
            <a:r>
              <a:rPr lang="en-US" dirty="0"/>
              <a:t>practices, such as what it had happened in the Philippines.</a:t>
            </a:r>
          </a:p>
          <a:p>
            <a:pPr marL="0" indent="0">
              <a:buNone/>
            </a:pPr>
            <a:endParaRPr lang="en-US" dirty="0"/>
          </a:p>
        </p:txBody>
      </p:sp>
    </p:spTree>
    <p:extLst>
      <p:ext uri="{BB962C8B-B14F-4D97-AF65-F5344CB8AC3E}">
        <p14:creationId xmlns:p14="http://schemas.microsoft.com/office/powerpoint/2010/main" val="1139692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219200"/>
          </a:xfrm>
        </p:spPr>
        <p:txBody>
          <a:bodyPr>
            <a:normAutofit fontScale="90000"/>
          </a:bodyPr>
          <a:lstStyle/>
          <a:p>
            <a:r>
              <a:rPr lang="en-US" sz="3100" b="1" dirty="0" smtClean="0"/>
              <a:t/>
            </a:r>
            <a:br>
              <a:rPr lang="en-US" sz="3100" b="1" dirty="0" smtClean="0"/>
            </a:br>
            <a:r>
              <a:rPr lang="en-US" sz="2700" b="1" dirty="0" smtClean="0"/>
              <a:t>Factors </a:t>
            </a:r>
            <a:r>
              <a:rPr lang="en-US" sz="2700" b="1" dirty="0"/>
              <a:t>Contributing to the Occurrence (or little occurrence) of Third-Party Coordination</a:t>
            </a:r>
            <a:r>
              <a:rPr lang="en-US" dirty="0"/>
              <a:t/>
            </a:r>
            <a:br>
              <a:rPr lang="en-US" dirty="0"/>
            </a:b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10326186"/>
              </p:ext>
            </p:extLst>
          </p:nvPr>
        </p:nvGraphicFramePr>
        <p:xfrm>
          <a:off x="0" y="914403"/>
          <a:ext cx="9144000" cy="6419075"/>
        </p:xfrm>
        <a:graphic>
          <a:graphicData uri="http://schemas.openxmlformats.org/drawingml/2006/table">
            <a:tbl>
              <a:tblPr firstRow="1" firstCol="1" bandRow="1" bandCol="1">
                <a:tableStyleId>{5C22544A-7EE6-4342-B048-85BDC9FD1C3A}</a:tableStyleId>
              </a:tblPr>
              <a:tblGrid>
                <a:gridCol w="2116995"/>
                <a:gridCol w="3469028"/>
                <a:gridCol w="3557977"/>
              </a:tblGrid>
              <a:tr h="551692">
                <a:tc>
                  <a:txBody>
                    <a:bodyPr/>
                    <a:lstStyle/>
                    <a:p>
                      <a:pPr marL="0" marR="0">
                        <a:lnSpc>
                          <a:spcPct val="115000"/>
                        </a:lnSpc>
                        <a:spcBef>
                          <a:spcPts val="0"/>
                        </a:spcBef>
                        <a:spcAft>
                          <a:spcPts val="0"/>
                        </a:spcAft>
                      </a:pPr>
                      <a:r>
                        <a:rPr lang="en-US" sz="1600" kern="1200" dirty="0">
                          <a:effectLst/>
                        </a:rPr>
                        <a:t>Factors </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a:effectLst/>
                        </a:rPr>
                        <a:t>Significant Third-Party Coordination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a:effectLst/>
                        </a:rPr>
                        <a:t>Little Third-Party Coordination </a:t>
                      </a:r>
                      <a:endParaRPr lang="en-US" sz="2000">
                        <a:effectLst/>
                        <a:latin typeface="Calibri"/>
                        <a:ea typeface="Calibri"/>
                        <a:cs typeface="Times New Roman"/>
                      </a:endParaRPr>
                    </a:p>
                  </a:txBody>
                  <a:tcPr marL="68580" marR="68580" marT="0" marB="0"/>
                </a:tc>
              </a:tr>
              <a:tr h="1121582">
                <a:tc>
                  <a:txBody>
                    <a:bodyPr/>
                    <a:lstStyle/>
                    <a:p>
                      <a:pPr marL="0" marR="0">
                        <a:lnSpc>
                          <a:spcPct val="115000"/>
                        </a:lnSpc>
                        <a:spcBef>
                          <a:spcPts val="0"/>
                        </a:spcBef>
                        <a:spcAft>
                          <a:spcPts val="0"/>
                        </a:spcAft>
                      </a:pPr>
                      <a:r>
                        <a:rPr lang="en-US" sz="1600" kern="1200">
                          <a:effectLst/>
                        </a:rPr>
                        <a:t>Power and position of governments and rebel groups </a:t>
                      </a:r>
                      <a:endParaRPr lang="en-US" sz="2000">
                        <a:effectLst/>
                        <a:latin typeface="Calibri"/>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Calibri"/>
                        <a:buChar char="-"/>
                      </a:pPr>
                      <a:r>
                        <a:rPr lang="en-US" sz="1600" kern="1200" dirty="0">
                          <a:effectLst/>
                        </a:rPr>
                        <a:t>Strong government and strong rebel group (the Philippines)</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a:effectLst/>
                        </a:rPr>
                        <a:t>Weak government and opportunist rebel group (Nepal)</a:t>
                      </a:r>
                      <a:endParaRPr lang="en-US" sz="2000">
                        <a:effectLst/>
                        <a:latin typeface="Calibri"/>
                        <a:ea typeface="Calibri"/>
                        <a:cs typeface="Times New Roman"/>
                      </a:endParaRPr>
                    </a:p>
                  </a:txBody>
                  <a:tcPr marL="68580" marR="68580" marT="0" marB="0"/>
                </a:tc>
              </a:tr>
              <a:tr h="836637">
                <a:tc>
                  <a:txBody>
                    <a:bodyPr/>
                    <a:lstStyle/>
                    <a:p>
                      <a:pPr marL="0" marR="0">
                        <a:lnSpc>
                          <a:spcPct val="115000"/>
                        </a:lnSpc>
                        <a:spcBef>
                          <a:spcPts val="0"/>
                        </a:spcBef>
                        <a:spcAft>
                          <a:spcPts val="0"/>
                        </a:spcAft>
                      </a:pPr>
                      <a:r>
                        <a:rPr lang="en-US" sz="1600" kern="1200">
                          <a:effectLst/>
                        </a:rPr>
                        <a:t>Duration of conflict/ negotiation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a:effectLst/>
                        </a:rPr>
                        <a:t>Protracted conflict and protracted negotiations (the Philippines)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a:effectLst/>
                        </a:rPr>
                        <a:t>Short-term conflict and short-term negotiation (Nepal) </a:t>
                      </a:r>
                      <a:endParaRPr lang="en-US" sz="2000">
                        <a:effectLst/>
                        <a:latin typeface="Calibri"/>
                        <a:ea typeface="Calibri"/>
                        <a:cs typeface="Times New Roman"/>
                      </a:endParaRPr>
                    </a:p>
                  </a:txBody>
                  <a:tcPr marL="68580" marR="68580" marT="0" marB="0"/>
                </a:tc>
              </a:tr>
              <a:tr h="551692">
                <a:tc>
                  <a:txBody>
                    <a:bodyPr/>
                    <a:lstStyle/>
                    <a:p>
                      <a:pPr marL="0" marR="0">
                        <a:lnSpc>
                          <a:spcPct val="115000"/>
                        </a:lnSpc>
                        <a:spcBef>
                          <a:spcPts val="0"/>
                        </a:spcBef>
                        <a:spcAft>
                          <a:spcPts val="0"/>
                        </a:spcAft>
                      </a:pPr>
                      <a:r>
                        <a:rPr lang="en-US" sz="1600" kern="1200">
                          <a:effectLst/>
                        </a:rPr>
                        <a:t>Intensity of the conflict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a:effectLst/>
                        </a:rPr>
                        <a:t>During the time of crisis and under the pressure of violence  (both cases)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dirty="0">
                          <a:effectLst/>
                        </a:rPr>
                        <a:t>When the situation is relatively stable (both cases)</a:t>
                      </a:r>
                      <a:endParaRPr lang="en-US" sz="2000" dirty="0">
                        <a:effectLst/>
                        <a:latin typeface="Calibri"/>
                        <a:ea typeface="Calibri"/>
                        <a:cs typeface="Times New Roman"/>
                      </a:endParaRPr>
                    </a:p>
                  </a:txBody>
                  <a:tcPr marL="68580" marR="68580" marT="0" marB="0"/>
                </a:tc>
              </a:tr>
              <a:tr h="1796389">
                <a:tc>
                  <a:txBody>
                    <a:bodyPr/>
                    <a:lstStyle/>
                    <a:p>
                      <a:pPr marL="0" marR="0">
                        <a:lnSpc>
                          <a:spcPct val="115000"/>
                        </a:lnSpc>
                        <a:spcBef>
                          <a:spcPts val="0"/>
                        </a:spcBef>
                        <a:spcAft>
                          <a:spcPts val="0"/>
                        </a:spcAft>
                      </a:pPr>
                      <a:r>
                        <a:rPr lang="en-US" sz="1600" kern="1200">
                          <a:effectLst/>
                        </a:rPr>
                        <a:t>Characteristics and composition of third parties </a:t>
                      </a:r>
                      <a:endParaRPr lang="en-US" sz="20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Calibri"/>
                        <a:buChar char="-"/>
                        <a:tabLst>
                          <a:tab pos="457200" algn="l"/>
                        </a:tabLst>
                      </a:pPr>
                      <a:r>
                        <a:rPr lang="en-US" sz="1600" dirty="0">
                          <a:effectLst/>
                        </a:rPr>
                        <a:t>Limited involvement of global and regional powers (the Philippines)</a:t>
                      </a:r>
                      <a:endParaRPr lang="en-US" sz="2000" dirty="0">
                        <a:effectLst/>
                      </a:endParaRPr>
                    </a:p>
                    <a:p>
                      <a:pPr marL="342900" marR="0" lvl="0" indent="-342900">
                        <a:spcBef>
                          <a:spcPts val="0"/>
                        </a:spcBef>
                        <a:spcAft>
                          <a:spcPts val="0"/>
                        </a:spcAft>
                        <a:buFont typeface="Calibri"/>
                        <a:buChar char="-"/>
                        <a:tabLst>
                          <a:tab pos="457200" algn="l"/>
                        </a:tabLst>
                      </a:pPr>
                      <a:r>
                        <a:rPr lang="en-US" sz="1600" kern="1200" dirty="0">
                          <a:effectLst/>
                        </a:rPr>
                        <a:t>Homogeneity of interveners (both cases)</a:t>
                      </a:r>
                      <a:endParaRPr lang="en-US" sz="2000" dirty="0">
                        <a:effectLst/>
                      </a:endParaRPr>
                    </a:p>
                    <a:p>
                      <a:pPr marL="342900" marR="0" lvl="0" indent="-342900">
                        <a:spcBef>
                          <a:spcPts val="0"/>
                        </a:spcBef>
                        <a:spcAft>
                          <a:spcPts val="0"/>
                        </a:spcAft>
                        <a:buFont typeface="Calibri"/>
                        <a:buChar char="-"/>
                        <a:tabLst>
                          <a:tab pos="457200" algn="l"/>
                        </a:tabLst>
                      </a:pPr>
                      <a:r>
                        <a:rPr lang="en-US" sz="1600" kern="1200" dirty="0">
                          <a:effectLst/>
                        </a:rPr>
                        <a:t>Convergence of third-party </a:t>
                      </a:r>
                      <a:r>
                        <a:rPr lang="en-US" sz="1600" kern="1200" dirty="0" smtClean="0">
                          <a:effectLst/>
                        </a:rPr>
                        <a:t>interests</a:t>
                      </a:r>
                      <a:r>
                        <a:rPr lang="en-US" sz="2000" kern="1200" baseline="0" dirty="0" smtClean="0">
                          <a:effectLst/>
                        </a:rPr>
                        <a:t> </a:t>
                      </a:r>
                      <a:r>
                        <a:rPr lang="en-US" sz="1600" kern="1200" dirty="0" smtClean="0">
                          <a:effectLst/>
                        </a:rPr>
                        <a:t>(both </a:t>
                      </a:r>
                      <a:r>
                        <a:rPr lang="en-US" sz="1600" kern="1200" dirty="0">
                          <a:effectLst/>
                        </a:rPr>
                        <a:t>cases)</a:t>
                      </a:r>
                      <a:endParaRPr lang="en-US" sz="2000" dirty="0">
                        <a:effectLst/>
                        <a:latin typeface="Calibri"/>
                      </a:endParaRPr>
                    </a:p>
                  </a:txBody>
                  <a:tcPr marL="68580" marR="68580" marT="0" marB="0"/>
                </a:tc>
                <a:tc>
                  <a:txBody>
                    <a:bodyPr/>
                    <a:lstStyle/>
                    <a:p>
                      <a:pPr marL="342900" marR="0" lvl="0" indent="-342900">
                        <a:spcBef>
                          <a:spcPts val="0"/>
                        </a:spcBef>
                        <a:spcAft>
                          <a:spcPts val="0"/>
                        </a:spcAft>
                        <a:buFont typeface="Calibri"/>
                        <a:buChar char="-"/>
                        <a:tabLst>
                          <a:tab pos="457200" algn="l"/>
                        </a:tabLst>
                      </a:pPr>
                      <a:r>
                        <a:rPr lang="en-US" sz="1600" kern="1200" dirty="0">
                          <a:effectLst/>
                        </a:rPr>
                        <a:t>Multiplicity of major global and regional powers (Nepal)</a:t>
                      </a:r>
                      <a:endParaRPr lang="en-US" sz="2000" dirty="0">
                        <a:effectLst/>
                      </a:endParaRPr>
                    </a:p>
                    <a:p>
                      <a:pPr marL="342900" marR="0" lvl="0" indent="-342900">
                        <a:spcBef>
                          <a:spcPts val="0"/>
                        </a:spcBef>
                        <a:spcAft>
                          <a:spcPts val="0"/>
                        </a:spcAft>
                        <a:buFont typeface="Calibri"/>
                        <a:buChar char="-"/>
                        <a:tabLst>
                          <a:tab pos="457200" algn="l"/>
                        </a:tabLst>
                      </a:pPr>
                      <a:r>
                        <a:rPr lang="en-US" sz="1600" kern="1200" dirty="0">
                          <a:effectLst/>
                        </a:rPr>
                        <a:t>Competing goals and interests (both cases)</a:t>
                      </a:r>
                      <a:endParaRPr lang="en-US" sz="2000" dirty="0">
                        <a:effectLst/>
                      </a:endParaRPr>
                    </a:p>
                    <a:p>
                      <a:pPr marL="342900" marR="0" lvl="0" indent="-342900">
                        <a:spcBef>
                          <a:spcPts val="0"/>
                        </a:spcBef>
                        <a:spcAft>
                          <a:spcPts val="0"/>
                        </a:spcAft>
                        <a:buFont typeface="Calibri"/>
                        <a:buChar char="-"/>
                        <a:tabLst>
                          <a:tab pos="457200" algn="l"/>
                        </a:tabLst>
                      </a:pPr>
                      <a:r>
                        <a:rPr lang="en-US" sz="1600" kern="1200" dirty="0">
                          <a:effectLst/>
                        </a:rPr>
                        <a:t>Divergent of third-party </a:t>
                      </a:r>
                      <a:r>
                        <a:rPr lang="en-US" sz="1600" kern="1200" dirty="0" smtClean="0">
                          <a:effectLst/>
                        </a:rPr>
                        <a:t>interests (</a:t>
                      </a:r>
                      <a:r>
                        <a:rPr lang="en-US" sz="1600" kern="1200" dirty="0">
                          <a:effectLst/>
                        </a:rPr>
                        <a:t>both cases)</a:t>
                      </a:r>
                      <a:endParaRPr lang="en-US" sz="2000" dirty="0">
                        <a:effectLst/>
                        <a:latin typeface="Calibri"/>
                      </a:endParaRPr>
                    </a:p>
                  </a:txBody>
                  <a:tcPr marL="68580" marR="68580" marT="0" marB="0"/>
                </a:tc>
              </a:tr>
              <a:tr h="991111">
                <a:tc>
                  <a:txBody>
                    <a:bodyPr/>
                    <a:lstStyle/>
                    <a:p>
                      <a:pPr marL="0" marR="0">
                        <a:lnSpc>
                          <a:spcPct val="115000"/>
                        </a:lnSpc>
                        <a:spcBef>
                          <a:spcPts val="0"/>
                        </a:spcBef>
                        <a:spcAft>
                          <a:spcPts val="0"/>
                        </a:spcAft>
                      </a:pPr>
                      <a:r>
                        <a:rPr lang="en-US" sz="1600" kern="1200">
                          <a:effectLst/>
                        </a:rPr>
                        <a:t>Issues of intervention </a:t>
                      </a:r>
                      <a:endParaRPr lang="en-US" sz="20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Calibri"/>
                        <a:buChar char="-"/>
                        <a:tabLst>
                          <a:tab pos="219710" algn="l"/>
                          <a:tab pos="457200" algn="l"/>
                        </a:tabLst>
                      </a:pPr>
                      <a:r>
                        <a:rPr lang="en-US" sz="1600">
                          <a:effectLst/>
                        </a:rPr>
                        <a:t>Issues that are the product of conflict such as the reduction of violence and human rights abuses (both cases)</a:t>
                      </a:r>
                      <a:endParaRPr lang="en-US" sz="2000">
                        <a:effectLst/>
                        <a:latin typeface="Calibri"/>
                      </a:endParaRPr>
                    </a:p>
                  </a:txBody>
                  <a:tcPr marL="68580" marR="68580" marT="0" marB="0"/>
                </a:tc>
                <a:tc>
                  <a:txBody>
                    <a:bodyPr/>
                    <a:lstStyle/>
                    <a:p>
                      <a:pPr marL="342900" marR="0" lvl="0" indent="-342900">
                        <a:spcBef>
                          <a:spcPts val="0"/>
                        </a:spcBef>
                        <a:spcAft>
                          <a:spcPts val="0"/>
                        </a:spcAft>
                        <a:buFont typeface="Calibri"/>
                        <a:buChar char="-"/>
                        <a:tabLst>
                          <a:tab pos="457200" algn="l"/>
                        </a:tabLst>
                      </a:pPr>
                      <a:r>
                        <a:rPr lang="en-US" sz="1600" dirty="0">
                          <a:effectLst/>
                        </a:rPr>
                        <a:t>Issues that are the source of conflict (Both cases)</a:t>
                      </a:r>
                      <a:endParaRPr lang="en-US" sz="2000" dirty="0">
                        <a:effectLst/>
                      </a:endParaRPr>
                    </a:p>
                    <a:p>
                      <a:pPr marL="342900" marR="0" lvl="0" indent="-342900">
                        <a:spcBef>
                          <a:spcPts val="0"/>
                        </a:spcBef>
                        <a:spcAft>
                          <a:spcPts val="0"/>
                        </a:spcAft>
                        <a:buFont typeface="Calibri"/>
                        <a:buChar char="-"/>
                        <a:tabLst>
                          <a:tab pos="457200" algn="l"/>
                        </a:tabLst>
                      </a:pPr>
                      <a:r>
                        <a:rPr lang="en-US" sz="1600" kern="1200" dirty="0">
                          <a:effectLst/>
                        </a:rPr>
                        <a:t>Post-agreement issues  (Nepal)</a:t>
                      </a:r>
                      <a:endParaRPr lang="en-US" sz="2000" dirty="0">
                        <a:effectLst/>
                        <a:latin typeface="Calibri"/>
                      </a:endParaRPr>
                    </a:p>
                  </a:txBody>
                  <a:tcPr marL="68580" marR="68580" marT="0" marB="0"/>
                </a:tc>
              </a:tr>
              <a:tr h="551692">
                <a:tc>
                  <a:txBody>
                    <a:bodyPr/>
                    <a:lstStyle/>
                    <a:p>
                      <a:pPr marL="0" marR="0">
                        <a:lnSpc>
                          <a:spcPct val="115000"/>
                        </a:lnSpc>
                        <a:spcBef>
                          <a:spcPts val="0"/>
                        </a:spcBef>
                        <a:spcAft>
                          <a:spcPts val="0"/>
                        </a:spcAft>
                      </a:pPr>
                      <a:r>
                        <a:rPr lang="en-US" sz="1600" kern="1200">
                          <a:effectLst/>
                        </a:rPr>
                        <a:t>Type of intervention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a:effectLst/>
                        </a:rPr>
                        <a:t>Mandated intervention (ICG and IMT in the Philippines) </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kern="1200" dirty="0">
                          <a:effectLst/>
                        </a:rPr>
                        <a:t>Independent interventions </a:t>
                      </a:r>
                      <a:r>
                        <a:rPr lang="en-US" sz="1600" kern="1200" smtClean="0">
                          <a:effectLst/>
                        </a:rPr>
                        <a:t>(Nepal) </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1221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sz="quarter" idx="1"/>
          </p:nvPr>
        </p:nvSpPr>
        <p:spPr>
          <a:xfrm>
            <a:off x="457200" y="2743201"/>
            <a:ext cx="8229600" cy="1752600"/>
          </a:xfrm>
        </p:spPr>
        <p:txBody>
          <a:bodyPr/>
          <a:lstStyle/>
          <a:p>
            <a:pPr marL="0" indent="0" algn="ctr">
              <a:buNone/>
            </a:pPr>
            <a:r>
              <a:rPr lang="en-US" i="1" dirty="0"/>
              <a:t>Under what conditions do third parties coordinate their intervention efforts?</a:t>
            </a:r>
            <a:endParaRPr lang="en-US" dirty="0"/>
          </a:p>
          <a:p>
            <a:endParaRPr lang="en-US" dirty="0"/>
          </a:p>
        </p:txBody>
      </p:sp>
    </p:spTree>
    <p:extLst>
      <p:ext uri="{BB962C8B-B14F-4D97-AF65-F5344CB8AC3E}">
        <p14:creationId xmlns:p14="http://schemas.microsoft.com/office/powerpoint/2010/main" val="212722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a:t>T</a:t>
            </a:r>
            <a:r>
              <a:rPr lang="en-US" dirty="0" smtClean="0"/>
              <a:t>erminologies</a:t>
            </a:r>
            <a:endParaRPr lang="en-US" dirty="0"/>
          </a:p>
        </p:txBody>
      </p:sp>
      <p:sp>
        <p:nvSpPr>
          <p:cNvPr id="3" name="Content Placeholder 2"/>
          <p:cNvSpPr>
            <a:spLocks noGrp="1"/>
          </p:cNvSpPr>
          <p:nvPr>
            <p:ph sz="quarter" idx="1"/>
          </p:nvPr>
        </p:nvSpPr>
        <p:spPr>
          <a:xfrm>
            <a:off x="152400" y="1600200"/>
            <a:ext cx="8915400" cy="4876800"/>
          </a:xfrm>
        </p:spPr>
        <p:txBody>
          <a:bodyPr>
            <a:normAutofit lnSpcReduction="10000"/>
          </a:bodyPr>
          <a:lstStyle/>
          <a:p>
            <a:r>
              <a:rPr lang="en-US" dirty="0" smtClean="0"/>
              <a:t>Third Parties: </a:t>
            </a:r>
            <a:r>
              <a:rPr lang="en-US" sz="2400" dirty="0"/>
              <a:t>nation states, regional and global powers, the UN and its </a:t>
            </a:r>
            <a:r>
              <a:rPr lang="en-US" sz="2400" dirty="0" smtClean="0"/>
              <a:t>specialized </a:t>
            </a:r>
            <a:r>
              <a:rPr lang="en-US" sz="2400" dirty="0"/>
              <a:t>agencies, multilateral agencies, bilateral agencies, international peacebuilding </a:t>
            </a:r>
            <a:r>
              <a:rPr lang="en-GB" sz="2400" dirty="0"/>
              <a:t>organisations</a:t>
            </a:r>
            <a:r>
              <a:rPr lang="en-US" sz="2400" dirty="0"/>
              <a:t>, and local civil society </a:t>
            </a:r>
            <a:r>
              <a:rPr lang="en-GB" sz="2400" dirty="0"/>
              <a:t>organisations</a:t>
            </a:r>
            <a:r>
              <a:rPr lang="en-US" sz="2400" dirty="0"/>
              <a:t> who are engaged in various phases of conflicts and in various capacities, such as through a </a:t>
            </a:r>
            <a:r>
              <a:rPr lang="en-GB" sz="2400" dirty="0"/>
              <a:t>formalised</a:t>
            </a:r>
            <a:r>
              <a:rPr lang="en-US" sz="2400" dirty="0"/>
              <a:t> intervention mechanism facilitated and mandated by the conflicting parties, or through informal </a:t>
            </a:r>
            <a:r>
              <a:rPr lang="en-US" sz="2400" dirty="0" smtClean="0"/>
              <a:t>involvement</a:t>
            </a:r>
            <a:endParaRPr lang="en-US" sz="2000" dirty="0" smtClean="0"/>
          </a:p>
          <a:p>
            <a:pPr marL="0" indent="0">
              <a:buNone/>
            </a:pPr>
            <a:endParaRPr lang="en-US" sz="2000" dirty="0" smtClean="0"/>
          </a:p>
          <a:p>
            <a:r>
              <a:rPr lang="en-US" dirty="0" smtClean="0"/>
              <a:t>Coordination: </a:t>
            </a:r>
            <a:r>
              <a:rPr lang="en-US" sz="2400" dirty="0" smtClean="0"/>
              <a:t>an event or a </a:t>
            </a:r>
            <a:r>
              <a:rPr lang="en-US" sz="2400" dirty="0"/>
              <a:t>process in which a range of third parties – regardless of their origin, power status or role – make attempts to work together in different stages of conflict. The aim of third-party coordination is to contribute to the reduction of violence in its initial stages, and ultimately to contribute to the settlement of a particular conflict through various activities.</a:t>
            </a:r>
          </a:p>
        </p:txBody>
      </p:sp>
    </p:spTree>
    <p:extLst>
      <p:ext uri="{BB962C8B-B14F-4D97-AF65-F5344CB8AC3E}">
        <p14:creationId xmlns:p14="http://schemas.microsoft.com/office/powerpoint/2010/main" val="406055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371600"/>
          </a:xfrm>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smtClean="0"/>
              <a:t/>
            </a:r>
            <a:br>
              <a:rPr lang="en-US" sz="3100" b="1" dirty="0" smtClean="0"/>
            </a:br>
            <a:r>
              <a:rPr lang="en-US" sz="3100" b="1" dirty="0" smtClean="0"/>
              <a:t>Existing </a:t>
            </a:r>
            <a:r>
              <a:rPr lang="en-US" sz="3100" b="1" dirty="0"/>
              <a:t>explanations </a:t>
            </a:r>
            <a:r>
              <a:rPr lang="en-US" sz="3100" b="1" dirty="0" smtClean="0"/>
              <a:t>and gaps in the literature regarding the occurrence </a:t>
            </a:r>
            <a:r>
              <a:rPr lang="en-US" sz="3100" b="1" dirty="0"/>
              <a:t>of coordination</a:t>
            </a:r>
            <a:r>
              <a:rPr lang="en-US" dirty="0"/>
              <a:t/>
            </a:r>
            <a:br>
              <a:rPr lang="en-US" dirty="0"/>
            </a:br>
            <a:endParaRPr lang="en-US" dirty="0"/>
          </a:p>
        </p:txBody>
      </p:sp>
      <p:sp>
        <p:nvSpPr>
          <p:cNvPr id="3" name="Content Placeholder 2"/>
          <p:cNvSpPr>
            <a:spLocks noGrp="1"/>
          </p:cNvSpPr>
          <p:nvPr>
            <p:ph sz="quarter" idx="1"/>
          </p:nvPr>
        </p:nvSpPr>
        <p:spPr>
          <a:xfrm>
            <a:off x="304800" y="1524000"/>
            <a:ext cx="8610600" cy="4953000"/>
          </a:xfrm>
        </p:spPr>
        <p:txBody>
          <a:bodyPr>
            <a:normAutofit/>
          </a:bodyPr>
          <a:lstStyle/>
          <a:p>
            <a:pPr marL="0" lvl="0" indent="0">
              <a:buNone/>
            </a:pPr>
            <a:r>
              <a:rPr lang="en-US" u="sng" dirty="0" smtClean="0"/>
              <a:t>Existing Explanations</a:t>
            </a:r>
          </a:p>
          <a:p>
            <a:r>
              <a:rPr lang="en-US" dirty="0" smtClean="0"/>
              <a:t>Third-party </a:t>
            </a:r>
            <a:r>
              <a:rPr lang="en-US" dirty="0"/>
              <a:t>coordination as a </a:t>
            </a:r>
            <a:r>
              <a:rPr lang="en-US" dirty="0" smtClean="0"/>
              <a:t>coincidence </a:t>
            </a:r>
            <a:r>
              <a:rPr lang="en-US" dirty="0"/>
              <a:t>of </a:t>
            </a:r>
            <a:r>
              <a:rPr lang="en-US" dirty="0" smtClean="0"/>
              <a:t>‘interests </a:t>
            </a:r>
            <a:r>
              <a:rPr lang="en-US" dirty="0"/>
              <a:t>and </a:t>
            </a:r>
            <a:r>
              <a:rPr lang="en-US" dirty="0" smtClean="0"/>
              <a:t>commitments’ within </a:t>
            </a:r>
            <a:r>
              <a:rPr lang="en-US" dirty="0"/>
              <a:t>a particular </a:t>
            </a:r>
            <a:r>
              <a:rPr lang="en-US" dirty="0" smtClean="0"/>
              <a:t>conflict</a:t>
            </a:r>
          </a:p>
          <a:p>
            <a:pPr marL="0" lvl="0" indent="0">
              <a:buNone/>
            </a:pPr>
            <a:endParaRPr lang="en-US" dirty="0"/>
          </a:p>
          <a:p>
            <a:pPr lvl="0"/>
            <a:r>
              <a:rPr lang="en-US" dirty="0"/>
              <a:t>Interest </a:t>
            </a:r>
            <a:r>
              <a:rPr lang="en-US" dirty="0" smtClean="0"/>
              <a:t>convergence/Mutual policy interests</a:t>
            </a:r>
            <a:endParaRPr lang="en-US" dirty="0"/>
          </a:p>
          <a:p>
            <a:pPr marL="0" indent="0">
              <a:buNone/>
            </a:pPr>
            <a:endParaRPr lang="en-US" dirty="0" smtClean="0"/>
          </a:p>
          <a:p>
            <a:pPr marL="0" indent="0">
              <a:buNone/>
            </a:pPr>
            <a:r>
              <a:rPr lang="en-US" u="sng" dirty="0" smtClean="0"/>
              <a:t>Existing Explanations are not Sufficient</a:t>
            </a:r>
          </a:p>
          <a:p>
            <a:pPr marL="0" indent="0">
              <a:buNone/>
            </a:pPr>
            <a:r>
              <a:rPr lang="en-US" dirty="0"/>
              <a:t>It does not help us to fully understand some of the core contextual, policy, and motives factors behind the occurrence of third-party coordination</a:t>
            </a:r>
          </a:p>
          <a:p>
            <a:pPr marL="0" indent="0">
              <a:buNone/>
            </a:pPr>
            <a:endParaRPr lang="en-US" dirty="0"/>
          </a:p>
        </p:txBody>
      </p:sp>
    </p:spTree>
    <p:extLst>
      <p:ext uri="{BB962C8B-B14F-4D97-AF65-F5344CB8AC3E}">
        <p14:creationId xmlns:p14="http://schemas.microsoft.com/office/powerpoint/2010/main" val="368909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Focus of this study</a:t>
            </a:r>
            <a:r>
              <a:rPr lang="en-US" dirty="0"/>
              <a:t/>
            </a:r>
            <a:br>
              <a:rPr lang="en-US" dirty="0"/>
            </a:br>
            <a:endParaRPr lang="en-US" dirty="0"/>
          </a:p>
        </p:txBody>
      </p:sp>
      <p:sp>
        <p:nvSpPr>
          <p:cNvPr id="3" name="Content Placeholder 2"/>
          <p:cNvSpPr>
            <a:spLocks noGrp="1"/>
          </p:cNvSpPr>
          <p:nvPr>
            <p:ph sz="quarter" idx="1"/>
          </p:nvPr>
        </p:nvSpPr>
        <p:spPr>
          <a:xfrm>
            <a:off x="152400" y="1981200"/>
            <a:ext cx="8839200" cy="3352800"/>
          </a:xfrm>
        </p:spPr>
        <p:txBody>
          <a:bodyPr>
            <a:normAutofit/>
          </a:bodyPr>
          <a:lstStyle/>
          <a:p>
            <a:pPr lvl="0"/>
            <a:r>
              <a:rPr lang="en-US" dirty="0"/>
              <a:t>Identify </a:t>
            </a:r>
            <a:r>
              <a:rPr lang="en-US" baseline="30000" dirty="0"/>
              <a:t> </a:t>
            </a:r>
            <a:r>
              <a:rPr lang="en-US" dirty="0"/>
              <a:t>a set of conditions for third-party coordination in armed conflicts and peace </a:t>
            </a:r>
            <a:r>
              <a:rPr lang="en-US" dirty="0" smtClean="0"/>
              <a:t>processes</a:t>
            </a:r>
          </a:p>
          <a:p>
            <a:pPr marL="0" lvl="0" indent="0">
              <a:buNone/>
            </a:pPr>
            <a:endParaRPr lang="en-US" dirty="0"/>
          </a:p>
          <a:p>
            <a:pPr lvl="0"/>
            <a:r>
              <a:rPr lang="en-US" dirty="0"/>
              <a:t>Provide contextual research-based information and analysis on the issue of third-party coordination (for policy-making reasons) </a:t>
            </a:r>
            <a:endParaRPr lang="en-US" dirty="0" smtClean="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182100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
            </a:r>
            <a:br>
              <a:rPr lang="en-US" sz="3600" b="1" dirty="0" smtClean="0"/>
            </a:br>
            <a:r>
              <a:rPr lang="en-US" sz="3600" b="1" dirty="0" smtClean="0"/>
              <a:t>The </a:t>
            </a:r>
            <a:r>
              <a:rPr lang="en-US" sz="3600" b="1" dirty="0"/>
              <a:t>cases</a:t>
            </a:r>
            <a:r>
              <a:rPr lang="en-US" dirty="0"/>
              <a:t/>
            </a:r>
            <a:br>
              <a:rPr lang="en-US" dirty="0"/>
            </a:br>
            <a:endParaRPr lang="en-US" dirty="0"/>
          </a:p>
        </p:txBody>
      </p:sp>
      <p:sp>
        <p:nvSpPr>
          <p:cNvPr id="3" name="Content Placeholder 2"/>
          <p:cNvSpPr>
            <a:spLocks noGrp="1"/>
          </p:cNvSpPr>
          <p:nvPr>
            <p:ph sz="quarter" idx="1"/>
          </p:nvPr>
        </p:nvSpPr>
        <p:spPr>
          <a:xfrm>
            <a:off x="76200" y="1219200"/>
            <a:ext cx="8915400" cy="5562600"/>
          </a:xfrm>
        </p:spPr>
        <p:txBody>
          <a:bodyPr>
            <a:normAutofit fontScale="77500" lnSpcReduction="20000"/>
          </a:bodyPr>
          <a:lstStyle/>
          <a:p>
            <a:pPr lvl="0"/>
            <a:r>
              <a:rPr lang="en-US" dirty="0"/>
              <a:t>Maoist armed conflict in </a:t>
            </a:r>
            <a:r>
              <a:rPr lang="en-US" dirty="0" smtClean="0"/>
              <a:t>Nepal and the Moro </a:t>
            </a:r>
            <a:r>
              <a:rPr lang="en-US" dirty="0"/>
              <a:t>conflict in the </a:t>
            </a:r>
            <a:r>
              <a:rPr lang="en-US" dirty="0" smtClean="0"/>
              <a:t>Philippines</a:t>
            </a:r>
          </a:p>
          <a:p>
            <a:pPr marL="0" lvl="0" indent="0">
              <a:buNone/>
            </a:pPr>
            <a:endParaRPr lang="en-US" dirty="0"/>
          </a:p>
          <a:p>
            <a:pPr lvl="0"/>
            <a:r>
              <a:rPr lang="en-US" dirty="0"/>
              <a:t>Multiplicity of third parties in both cases </a:t>
            </a:r>
            <a:endParaRPr lang="en-US" dirty="0" smtClean="0"/>
          </a:p>
          <a:p>
            <a:pPr marL="0" lvl="0" indent="0">
              <a:buNone/>
            </a:pPr>
            <a:endParaRPr lang="en-US" dirty="0"/>
          </a:p>
          <a:p>
            <a:pPr lvl="0"/>
            <a:r>
              <a:rPr lang="en-US" dirty="0"/>
              <a:t>Nepal: </a:t>
            </a:r>
            <a:r>
              <a:rPr lang="en-US" dirty="0" smtClean="0"/>
              <a:t>	Third </a:t>
            </a:r>
            <a:r>
              <a:rPr lang="en-US" dirty="0"/>
              <a:t>parties, including global and regional powers like the </a:t>
            </a:r>
            <a:r>
              <a:rPr lang="en-US" dirty="0" smtClean="0"/>
              <a:t>			US</a:t>
            </a:r>
            <a:r>
              <a:rPr lang="en-US" dirty="0"/>
              <a:t>, India, China, the United Nations (UN), the European </a:t>
            </a:r>
            <a:r>
              <a:rPr lang="en-US" dirty="0" smtClean="0"/>
              <a:t>			Union </a:t>
            </a:r>
            <a:r>
              <a:rPr lang="en-US" dirty="0"/>
              <a:t>(EU), other nation states mainly the Scandinavian </a:t>
            </a:r>
            <a:r>
              <a:rPr lang="en-US" dirty="0" smtClean="0"/>
              <a:t>			countries</a:t>
            </a:r>
            <a:r>
              <a:rPr lang="en-US" dirty="0"/>
              <a:t>, donor agencies, local and international </a:t>
            </a:r>
            <a:r>
              <a:rPr lang="en-US" dirty="0" smtClean="0"/>
              <a:t>				peacebuilding NGOs, </a:t>
            </a:r>
            <a:r>
              <a:rPr lang="en-US" dirty="0"/>
              <a:t>and individual mediators</a:t>
            </a:r>
          </a:p>
          <a:p>
            <a:pPr marL="0" indent="0">
              <a:buNone/>
            </a:pPr>
            <a:endParaRPr lang="en-US" dirty="0"/>
          </a:p>
          <a:p>
            <a:pPr lvl="0"/>
            <a:r>
              <a:rPr lang="en-US" dirty="0"/>
              <a:t>Philippines: 	GPH-MNLF conflict: </a:t>
            </a:r>
            <a:r>
              <a:rPr lang="en-US" dirty="0" smtClean="0"/>
              <a:t> the </a:t>
            </a:r>
            <a:r>
              <a:rPr lang="en-US" dirty="0"/>
              <a:t>OIC and its member countries, </a:t>
            </a:r>
            <a:r>
              <a:rPr lang="en-US" dirty="0" smtClean="0"/>
              <a:t>			particularly </a:t>
            </a:r>
            <a:r>
              <a:rPr lang="en-US" dirty="0"/>
              <a:t>Indonesia, Libya, Saudi Arabia, and </a:t>
            </a:r>
            <a:r>
              <a:rPr lang="en-US" dirty="0" smtClean="0"/>
              <a:t>Brunei</a:t>
            </a:r>
          </a:p>
          <a:p>
            <a:pPr marL="0" lvl="0" indent="0">
              <a:buNone/>
            </a:pPr>
            <a:endParaRPr lang="en-US" dirty="0"/>
          </a:p>
          <a:p>
            <a:pPr marL="0" indent="0">
              <a:buNone/>
            </a:pPr>
            <a:r>
              <a:rPr lang="en-US" dirty="0" smtClean="0"/>
              <a:t>		GPH-MILF </a:t>
            </a:r>
            <a:r>
              <a:rPr lang="en-US" dirty="0"/>
              <a:t>peace process: </a:t>
            </a:r>
            <a:r>
              <a:rPr lang="en-US" dirty="0" smtClean="0"/>
              <a:t> Malaysia </a:t>
            </a:r>
            <a:r>
              <a:rPr lang="en-US" dirty="0"/>
              <a:t>as a facilitator of the </a:t>
            </a:r>
            <a:r>
              <a:rPr lang="en-US" dirty="0" smtClean="0"/>
              <a:t>	</a:t>
            </a:r>
            <a:r>
              <a:rPr lang="en-US" smtClean="0"/>
              <a:t>		negotiation </a:t>
            </a:r>
            <a:r>
              <a:rPr lang="en-US" dirty="0" smtClean="0"/>
              <a:t>process , International </a:t>
            </a:r>
            <a:r>
              <a:rPr lang="en-US" dirty="0"/>
              <a:t>Contact Group </a:t>
            </a:r>
            <a:r>
              <a:rPr lang="en-US" dirty="0" smtClean="0"/>
              <a:t>		</a:t>
            </a:r>
            <a:r>
              <a:rPr lang="en-US" smtClean="0"/>
              <a:t>		(</a:t>
            </a:r>
            <a:r>
              <a:rPr lang="en-US" dirty="0"/>
              <a:t>ICG</a:t>
            </a:r>
            <a:r>
              <a:rPr lang="en-US" dirty="0" smtClean="0"/>
              <a:t>) to support the negotiation process, 			</a:t>
            </a:r>
            <a:r>
              <a:rPr lang="en-US" smtClean="0"/>
              <a:t>		International </a:t>
            </a:r>
            <a:r>
              <a:rPr lang="en-US" dirty="0"/>
              <a:t>Monitoring Team (IMT</a:t>
            </a:r>
            <a:r>
              <a:rPr lang="en-US" dirty="0" smtClean="0"/>
              <a:t>) to the grassroots level 		peace monitoring, and civil </a:t>
            </a:r>
            <a:r>
              <a:rPr lang="en-US" dirty="0"/>
              <a:t>society </a:t>
            </a:r>
            <a:r>
              <a:rPr lang="en-US" dirty="0" smtClean="0"/>
              <a:t>organizations and 			international </a:t>
            </a:r>
            <a:r>
              <a:rPr lang="en-US" dirty="0"/>
              <a:t>peacebuilding </a:t>
            </a:r>
            <a:r>
              <a:rPr lang="en-US" dirty="0" smtClean="0"/>
              <a:t>NGOs as informal third parties </a:t>
            </a:r>
            <a:endParaRPr lang="en-US" dirty="0"/>
          </a:p>
          <a:p>
            <a:endParaRPr lang="en-US" dirty="0"/>
          </a:p>
        </p:txBody>
      </p:sp>
    </p:spTree>
    <p:extLst>
      <p:ext uri="{BB962C8B-B14F-4D97-AF65-F5344CB8AC3E}">
        <p14:creationId xmlns:p14="http://schemas.microsoft.com/office/powerpoint/2010/main" val="2339588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sz="3200" dirty="0" smtClean="0"/>
              <a:t>Research Approach</a:t>
            </a:r>
            <a:endParaRPr lang="en-US" sz="3200" dirty="0"/>
          </a:p>
        </p:txBody>
      </p:sp>
      <p:sp>
        <p:nvSpPr>
          <p:cNvPr id="3" name="Content Placeholder 2"/>
          <p:cNvSpPr>
            <a:spLocks noGrp="1"/>
          </p:cNvSpPr>
          <p:nvPr>
            <p:ph sz="quarter" idx="1"/>
          </p:nvPr>
        </p:nvSpPr>
        <p:spPr>
          <a:xfrm>
            <a:off x="152400" y="1066800"/>
            <a:ext cx="8839200" cy="5562600"/>
          </a:xfrm>
        </p:spPr>
        <p:txBody>
          <a:bodyPr>
            <a:noAutofit/>
          </a:bodyPr>
          <a:lstStyle/>
          <a:p>
            <a:pPr lvl="0"/>
            <a:r>
              <a:rPr lang="en-US" sz="2000" dirty="0" smtClean="0"/>
              <a:t>Multiple case-study method: concurrent observation of two cases</a:t>
            </a:r>
          </a:p>
          <a:p>
            <a:pPr marL="0" lvl="0" indent="0">
              <a:buNone/>
            </a:pPr>
            <a:endParaRPr lang="en-US" sz="2000" dirty="0" smtClean="0"/>
          </a:p>
          <a:p>
            <a:pPr lvl="0"/>
            <a:r>
              <a:rPr lang="en-US" sz="2000" dirty="0" smtClean="0"/>
              <a:t>Mostly based on the subjective and objective analysis of in-depth interviews</a:t>
            </a:r>
          </a:p>
          <a:p>
            <a:pPr marL="0" lvl="0" indent="0">
              <a:buNone/>
            </a:pPr>
            <a:endParaRPr lang="en-US" sz="2000" dirty="0" smtClean="0"/>
          </a:p>
          <a:p>
            <a:pPr lvl="0"/>
            <a:r>
              <a:rPr lang="en-US" sz="2000" dirty="0" smtClean="0"/>
              <a:t>Using a semi-structured questionnaire approach, primary data was collected during three months of field research in Kathmandu, Nepal, from December 2011 to February 2012, and two months of field research in Manila and Mindanao, the Philippines from July-August 2012. </a:t>
            </a:r>
          </a:p>
          <a:p>
            <a:pPr marL="0" lvl="0" indent="0">
              <a:buNone/>
            </a:pPr>
            <a:endParaRPr lang="en-US" sz="2000" dirty="0" smtClean="0"/>
          </a:p>
          <a:p>
            <a:pPr lvl="0"/>
            <a:r>
              <a:rPr lang="en-US" sz="2000" dirty="0" smtClean="0"/>
              <a:t>83 face-to-face interviews: 40 in Nepal and 43 in the Philippines</a:t>
            </a:r>
          </a:p>
          <a:p>
            <a:pPr marL="0" lvl="0" indent="0">
              <a:buNone/>
            </a:pPr>
            <a:endParaRPr lang="en-US" sz="2000" dirty="0" smtClean="0"/>
          </a:p>
          <a:p>
            <a:pPr lvl="0"/>
            <a:r>
              <a:rPr lang="en-US" sz="2000" dirty="0" smtClean="0"/>
              <a:t>Interviewees were drawn from political party leaders, peace panel members, peace dialogue facilitators, representatives of diplomatic missions, UN officials, representatives of donor agencies, International Non-Governmental Organizations (INGOs), and NGOs who are serving or have served as third-party interveners and have worked as relevant stakeholders in peace processes.</a:t>
            </a:r>
          </a:p>
          <a:p>
            <a:pPr marL="0" indent="0">
              <a:buNone/>
            </a:pPr>
            <a:endParaRPr lang="en-US" sz="2200" dirty="0"/>
          </a:p>
        </p:txBody>
      </p:sp>
    </p:spTree>
    <p:extLst>
      <p:ext uri="{BB962C8B-B14F-4D97-AF65-F5344CB8AC3E}">
        <p14:creationId xmlns:p14="http://schemas.microsoft.com/office/powerpoint/2010/main" val="426218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200" dirty="0" smtClean="0"/>
              <a:t>Major Findings</a:t>
            </a:r>
            <a:endParaRPr lang="en-US" sz="3200" dirty="0"/>
          </a:p>
        </p:txBody>
      </p:sp>
      <p:sp>
        <p:nvSpPr>
          <p:cNvPr id="3" name="Content Placeholder 2"/>
          <p:cNvSpPr>
            <a:spLocks noGrp="1"/>
          </p:cNvSpPr>
          <p:nvPr>
            <p:ph sz="quarter" idx="1"/>
          </p:nvPr>
        </p:nvSpPr>
        <p:spPr>
          <a:xfrm>
            <a:off x="152400" y="914400"/>
            <a:ext cx="8763000" cy="5791200"/>
          </a:xfrm>
        </p:spPr>
        <p:txBody>
          <a:bodyPr>
            <a:normAutofit fontScale="70000" lnSpcReduction="20000"/>
          </a:bodyPr>
          <a:lstStyle/>
          <a:p>
            <a:pPr lvl="0"/>
            <a:r>
              <a:rPr lang="en-US" dirty="0"/>
              <a:t>Third-party </a:t>
            </a:r>
            <a:r>
              <a:rPr lang="en-US" dirty="0" smtClean="0"/>
              <a:t>Coordination </a:t>
            </a:r>
            <a:r>
              <a:rPr lang="en-US" dirty="0"/>
              <a:t>is </a:t>
            </a:r>
            <a:r>
              <a:rPr lang="en-US" dirty="0" smtClean="0"/>
              <a:t>Highly </a:t>
            </a:r>
            <a:r>
              <a:rPr lang="en-US" dirty="0"/>
              <a:t>C</a:t>
            </a:r>
            <a:r>
              <a:rPr lang="en-US" dirty="0" smtClean="0"/>
              <a:t>ontingent</a:t>
            </a:r>
            <a:r>
              <a:rPr lang="en-US" dirty="0"/>
              <a:t>: different from one conflict context to another, from one </a:t>
            </a:r>
            <a:r>
              <a:rPr lang="en-US" dirty="0" smtClean="0"/>
              <a:t>phase of </a:t>
            </a:r>
            <a:r>
              <a:rPr lang="en-US" dirty="0"/>
              <a:t>conflict </a:t>
            </a:r>
            <a:r>
              <a:rPr lang="en-US" dirty="0" smtClean="0"/>
              <a:t>to </a:t>
            </a:r>
            <a:r>
              <a:rPr lang="en-US" dirty="0"/>
              <a:t>another and even within the same phase of conflict.</a:t>
            </a:r>
          </a:p>
          <a:p>
            <a:pPr marL="0" indent="0">
              <a:buNone/>
            </a:pPr>
            <a:endParaRPr lang="en-US" dirty="0"/>
          </a:p>
          <a:p>
            <a:pPr lvl="0"/>
            <a:r>
              <a:rPr lang="en-US" dirty="0"/>
              <a:t>Coordination as a Self-Interested Event: it is primarily for fulfilling third parties’ interests and only secondarily for the benefit of the conflict-affected </a:t>
            </a:r>
            <a:r>
              <a:rPr lang="en-US" dirty="0" smtClean="0"/>
              <a:t>country.</a:t>
            </a:r>
            <a:endParaRPr lang="en-US" dirty="0"/>
          </a:p>
          <a:p>
            <a:pPr marL="0" indent="0">
              <a:buNone/>
            </a:pPr>
            <a:endParaRPr lang="en-US" dirty="0"/>
          </a:p>
          <a:p>
            <a:pPr lvl="0"/>
            <a:r>
              <a:rPr lang="en-US" dirty="0"/>
              <a:t>Third-party </a:t>
            </a:r>
            <a:r>
              <a:rPr lang="en-US" dirty="0" smtClean="0"/>
              <a:t>Coordination </a:t>
            </a:r>
            <a:r>
              <a:rPr lang="en-US" dirty="0"/>
              <a:t>as a </a:t>
            </a:r>
            <a:r>
              <a:rPr lang="en-US" dirty="0" smtClean="0"/>
              <a:t>Mission-driven </a:t>
            </a:r>
            <a:r>
              <a:rPr lang="en-US" dirty="0"/>
              <a:t>E</a:t>
            </a:r>
            <a:r>
              <a:rPr lang="en-US" dirty="0" smtClean="0"/>
              <a:t>vent</a:t>
            </a:r>
            <a:r>
              <a:rPr lang="en-US" dirty="0"/>
              <a:t>: It tends to occur primarily to address a particular event or incident or to achieve a particular outcome, such as the reduction of violence, pressuring the conflicting parties to sign a peace agreement, or show greater respect for human rights. There is no guarantee that the third parties will opt to continue coordinating after addressing a particular </a:t>
            </a:r>
            <a:r>
              <a:rPr lang="en-US" dirty="0" smtClean="0"/>
              <a:t>issue; they </a:t>
            </a:r>
            <a:r>
              <a:rPr lang="en-US" dirty="0"/>
              <a:t>rather found competed for resources, dominance, and recognition (Often in the post-agreement period</a:t>
            </a:r>
            <a:r>
              <a:rPr lang="en-US" dirty="0" smtClean="0"/>
              <a:t>).</a:t>
            </a:r>
            <a:endParaRPr lang="en-US" dirty="0"/>
          </a:p>
          <a:p>
            <a:pPr marL="0" indent="0">
              <a:buNone/>
            </a:pPr>
            <a:endParaRPr lang="en-US" dirty="0"/>
          </a:p>
          <a:p>
            <a:pPr lvl="0"/>
            <a:r>
              <a:rPr lang="en-US" dirty="0"/>
              <a:t>A broader coincidence of interests and commitments are crucial to the occurrence of third-party </a:t>
            </a:r>
            <a:r>
              <a:rPr lang="en-US" dirty="0" smtClean="0"/>
              <a:t>coordination (As argued in the literature).</a:t>
            </a:r>
            <a:endParaRPr lang="en-US" dirty="0"/>
          </a:p>
          <a:p>
            <a:pPr marL="0" indent="0">
              <a:buNone/>
            </a:pPr>
            <a:endParaRPr lang="en-US" dirty="0"/>
          </a:p>
          <a:p>
            <a:pPr lvl="0"/>
            <a:r>
              <a:rPr lang="en-US" dirty="0"/>
              <a:t>More importantly, the </a:t>
            </a:r>
            <a:r>
              <a:rPr lang="en-US" i="1" dirty="0"/>
              <a:t>readiness</a:t>
            </a:r>
            <a:r>
              <a:rPr lang="en-US" dirty="0"/>
              <a:t> of third parties is the first and foremost conditions for their coordination. Context, Policy, and Motive (CPM) are three major factors which makes third parties ready to coordinate.</a:t>
            </a:r>
          </a:p>
          <a:p>
            <a:endParaRPr lang="en-US" dirty="0"/>
          </a:p>
        </p:txBody>
      </p:sp>
    </p:spTree>
    <p:extLst>
      <p:ext uri="{BB962C8B-B14F-4D97-AF65-F5344CB8AC3E}">
        <p14:creationId xmlns:p14="http://schemas.microsoft.com/office/powerpoint/2010/main" val="920424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533400"/>
          </a:xfrm>
        </p:spPr>
        <p:txBody>
          <a:bodyPr>
            <a:noAutofit/>
          </a:bodyPr>
          <a:lstStyle/>
          <a:p>
            <a:r>
              <a:rPr lang="en-US" sz="2400" dirty="0" smtClean="0"/>
              <a:t>Contextual Factors and the Occurrence of Third-Party </a:t>
            </a:r>
            <a:r>
              <a:rPr lang="en-US" sz="2400" dirty="0"/>
              <a:t>C</a:t>
            </a:r>
            <a:r>
              <a:rPr lang="en-US" sz="2400" dirty="0" smtClean="0"/>
              <a:t>oordination</a:t>
            </a:r>
            <a:endParaRPr lang="en-US" sz="2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19447287"/>
              </p:ext>
            </p:extLst>
          </p:nvPr>
        </p:nvGraphicFramePr>
        <p:xfrm>
          <a:off x="152400" y="914400"/>
          <a:ext cx="8839200" cy="5796194"/>
        </p:xfrm>
        <a:graphic>
          <a:graphicData uri="http://schemas.openxmlformats.org/drawingml/2006/table">
            <a:tbl>
              <a:tblPr firstRow="1" firstCol="1" bandRow="1">
                <a:tableStyleId>{5C22544A-7EE6-4342-B048-85BDC9FD1C3A}</a:tableStyleId>
              </a:tblPr>
              <a:tblGrid>
                <a:gridCol w="3360914"/>
                <a:gridCol w="2520684"/>
                <a:gridCol w="2957602"/>
              </a:tblGrid>
              <a:tr h="836254">
                <a:tc>
                  <a:txBody>
                    <a:bodyPr/>
                    <a:lstStyle/>
                    <a:p>
                      <a:pPr marL="0" marR="0" algn="ctr">
                        <a:lnSpc>
                          <a:spcPct val="115000"/>
                        </a:lnSpc>
                        <a:spcBef>
                          <a:spcPts val="0"/>
                        </a:spcBef>
                        <a:spcAft>
                          <a:spcPts val="0"/>
                        </a:spcAft>
                      </a:pPr>
                      <a:r>
                        <a:rPr lang="en-US" sz="1600" dirty="0">
                          <a:effectLst/>
                        </a:rPr>
                        <a:t>Common Elements for the Occurrence of Third-Party Coordination in Nepal and the Philippines</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Nepal Case Specific Conditions for Third-Party Coordination</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Philippines Case Specific Conditions for Third-Party Coordination</a:t>
                      </a:r>
                      <a:endParaRPr lang="en-US" sz="2000" dirty="0">
                        <a:effectLst/>
                        <a:latin typeface="Calibri"/>
                        <a:ea typeface="Calibri"/>
                        <a:cs typeface="Times New Roman"/>
                      </a:endParaRPr>
                    </a:p>
                  </a:txBody>
                  <a:tcPr marL="68580" marR="68580" marT="0" marB="0"/>
                </a:tc>
              </a:tr>
              <a:tr h="4954946">
                <a:tc>
                  <a:txBody>
                    <a:bodyPr/>
                    <a:lstStyle/>
                    <a:p>
                      <a:pPr marL="342900" marR="0" lvl="0" indent="-342900">
                        <a:lnSpc>
                          <a:spcPct val="115000"/>
                        </a:lnSpc>
                        <a:spcBef>
                          <a:spcPts val="0"/>
                        </a:spcBef>
                        <a:spcAft>
                          <a:spcPts val="0"/>
                        </a:spcAft>
                        <a:buFont typeface="Times New Roman"/>
                        <a:buChar char="-"/>
                      </a:pPr>
                      <a:r>
                        <a:rPr lang="en-US" sz="2000" dirty="0">
                          <a:effectLst/>
                        </a:rPr>
                        <a:t>Escalation of violence</a:t>
                      </a:r>
                      <a:endParaRPr lang="en-US" sz="2800" dirty="0">
                        <a:effectLst/>
                      </a:endParaRPr>
                    </a:p>
                    <a:p>
                      <a:pPr marL="114300" marR="0">
                        <a:lnSpc>
                          <a:spcPct val="115000"/>
                        </a:lnSpc>
                        <a:spcBef>
                          <a:spcPts val="0"/>
                        </a:spcBef>
                        <a:spcAft>
                          <a:spcPts val="0"/>
                        </a:spcAft>
                      </a:pPr>
                      <a:r>
                        <a:rPr lang="en-US" sz="2000" dirty="0">
                          <a:effectLst/>
                        </a:rPr>
                        <a:t> </a:t>
                      </a:r>
                      <a:endParaRPr lang="en-US" sz="2800" dirty="0">
                        <a:effectLst/>
                      </a:endParaRPr>
                    </a:p>
                    <a:p>
                      <a:pPr marL="342900" marR="0" lvl="0" indent="-342900">
                        <a:lnSpc>
                          <a:spcPct val="115000"/>
                        </a:lnSpc>
                        <a:spcBef>
                          <a:spcPts val="0"/>
                        </a:spcBef>
                        <a:spcAft>
                          <a:spcPts val="0"/>
                        </a:spcAft>
                        <a:buFont typeface="Times New Roman"/>
                        <a:buChar char="-"/>
                      </a:pPr>
                      <a:r>
                        <a:rPr lang="en-US" sz="2000" dirty="0">
                          <a:effectLst/>
                        </a:rPr>
                        <a:t>Complex political environment</a:t>
                      </a:r>
                      <a:endParaRPr lang="en-US" sz="2800" dirty="0">
                        <a:effectLst/>
                      </a:endParaRPr>
                    </a:p>
                    <a:p>
                      <a:pPr marL="0" marR="0">
                        <a:lnSpc>
                          <a:spcPct val="115000"/>
                        </a:lnSpc>
                        <a:spcBef>
                          <a:spcPts val="0"/>
                        </a:spcBef>
                        <a:spcAft>
                          <a:spcPts val="0"/>
                        </a:spcAft>
                      </a:pPr>
                      <a:r>
                        <a:rPr lang="en-US" sz="2000" dirty="0">
                          <a:effectLst/>
                        </a:rPr>
                        <a:t> </a:t>
                      </a:r>
                      <a:endParaRPr lang="en-US" sz="2800" dirty="0">
                        <a:effectLst/>
                      </a:endParaRPr>
                    </a:p>
                    <a:p>
                      <a:pPr marL="342900" marR="0" lvl="0" indent="-342900">
                        <a:lnSpc>
                          <a:spcPct val="115000"/>
                        </a:lnSpc>
                        <a:spcBef>
                          <a:spcPts val="0"/>
                        </a:spcBef>
                        <a:spcAft>
                          <a:spcPts val="0"/>
                        </a:spcAft>
                        <a:buFont typeface="Times New Roman"/>
                        <a:buChar char="-"/>
                      </a:pPr>
                      <a:r>
                        <a:rPr lang="en-US" sz="2000" dirty="0">
                          <a:effectLst/>
                        </a:rPr>
                        <a:t>Issues of international concern such as human rights</a:t>
                      </a:r>
                      <a:endParaRPr lang="en-US" sz="2800" dirty="0">
                        <a:effectLst/>
                      </a:endParaRPr>
                    </a:p>
                    <a:p>
                      <a:pPr marL="0" marR="0">
                        <a:lnSpc>
                          <a:spcPct val="115000"/>
                        </a:lnSpc>
                        <a:spcBef>
                          <a:spcPts val="0"/>
                        </a:spcBef>
                        <a:spcAft>
                          <a:spcPts val="0"/>
                        </a:spcAft>
                      </a:pPr>
                      <a:r>
                        <a:rPr lang="en-US" sz="2000" dirty="0">
                          <a:effectLst/>
                        </a:rPr>
                        <a:t> </a:t>
                      </a:r>
                      <a:endParaRPr lang="en-US" sz="2800" dirty="0">
                        <a:effectLst/>
                      </a:endParaRPr>
                    </a:p>
                    <a:p>
                      <a:pPr marL="342900" marR="0" lvl="0" indent="-342900">
                        <a:lnSpc>
                          <a:spcPct val="115000"/>
                        </a:lnSpc>
                        <a:spcBef>
                          <a:spcPts val="0"/>
                        </a:spcBef>
                        <a:spcAft>
                          <a:spcPts val="0"/>
                        </a:spcAft>
                        <a:buFont typeface="Times New Roman"/>
                        <a:buChar char="-"/>
                      </a:pPr>
                      <a:r>
                        <a:rPr lang="en-US" sz="2000" dirty="0">
                          <a:effectLst/>
                        </a:rPr>
                        <a:t>Clarity on intervention issues</a:t>
                      </a:r>
                      <a:endParaRPr lang="en-US" sz="2800" dirty="0">
                        <a:effectLst/>
                      </a:endParaRPr>
                    </a:p>
                    <a:p>
                      <a:pPr marL="0" marR="0">
                        <a:lnSpc>
                          <a:spcPct val="115000"/>
                        </a:lnSpc>
                        <a:spcBef>
                          <a:spcPts val="0"/>
                        </a:spcBef>
                        <a:spcAft>
                          <a:spcPts val="0"/>
                        </a:spcAft>
                      </a:pPr>
                      <a:r>
                        <a:rPr lang="en-US" sz="2000" dirty="0">
                          <a:effectLst/>
                        </a:rPr>
                        <a:t> </a:t>
                      </a:r>
                      <a:endParaRPr lang="en-US" sz="2800" dirty="0">
                        <a:effectLst/>
                      </a:endParaRPr>
                    </a:p>
                    <a:p>
                      <a:pPr marL="342900" marR="0" lvl="0" indent="-342900">
                        <a:lnSpc>
                          <a:spcPct val="115000"/>
                        </a:lnSpc>
                        <a:spcBef>
                          <a:spcPts val="0"/>
                        </a:spcBef>
                        <a:spcAft>
                          <a:spcPts val="0"/>
                        </a:spcAft>
                        <a:buFont typeface="Times New Roman"/>
                        <a:buChar char="-"/>
                      </a:pPr>
                      <a:r>
                        <a:rPr lang="en-US" sz="2000" dirty="0">
                          <a:effectLst/>
                        </a:rPr>
                        <a:t>Homogeneity of interveners</a:t>
                      </a:r>
                      <a:endParaRPr lang="en-US" sz="2800" dirty="0">
                        <a:effectLst/>
                        <a:latin typeface="Calibri"/>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Times New Roman"/>
                        <a:buChar char="-"/>
                      </a:pPr>
                      <a:r>
                        <a:rPr lang="en-US" sz="2000" dirty="0">
                          <a:effectLst/>
                        </a:rPr>
                        <a:t>Complex and contentious issues in the peace process</a:t>
                      </a:r>
                      <a:endParaRPr lang="en-US" sz="2800" dirty="0">
                        <a:effectLst/>
                      </a:endParaRPr>
                    </a:p>
                    <a:p>
                      <a:pPr marL="160020" marR="0">
                        <a:lnSpc>
                          <a:spcPct val="115000"/>
                        </a:lnSpc>
                        <a:spcBef>
                          <a:spcPts val="0"/>
                        </a:spcBef>
                        <a:spcAft>
                          <a:spcPts val="0"/>
                        </a:spcAft>
                      </a:pPr>
                      <a:r>
                        <a:rPr lang="en-US" sz="2000" dirty="0">
                          <a:effectLst/>
                        </a:rPr>
                        <a:t> </a:t>
                      </a:r>
                      <a:endParaRPr lang="en-US" sz="2800" dirty="0">
                        <a:effectLst/>
                      </a:endParaRPr>
                    </a:p>
                    <a:p>
                      <a:pPr marL="342900" marR="0" lvl="0" indent="-342900">
                        <a:lnSpc>
                          <a:spcPct val="115000"/>
                        </a:lnSpc>
                        <a:spcBef>
                          <a:spcPts val="0"/>
                        </a:spcBef>
                        <a:spcAft>
                          <a:spcPts val="0"/>
                        </a:spcAft>
                        <a:buFont typeface="Times New Roman"/>
                        <a:buChar char="-"/>
                      </a:pPr>
                      <a:r>
                        <a:rPr lang="en-US" sz="2000" dirty="0">
                          <a:effectLst/>
                        </a:rPr>
                        <a:t>Cost-benefit analysis</a:t>
                      </a:r>
                      <a:endParaRPr lang="en-US" sz="2800" dirty="0">
                        <a:effectLst/>
                      </a:endParaRPr>
                    </a:p>
                    <a:p>
                      <a:pPr marL="0" marR="0">
                        <a:lnSpc>
                          <a:spcPct val="115000"/>
                        </a:lnSpc>
                        <a:spcBef>
                          <a:spcPts val="0"/>
                        </a:spcBef>
                        <a:spcAft>
                          <a:spcPts val="0"/>
                        </a:spcAft>
                      </a:pPr>
                      <a:r>
                        <a:rPr lang="en-US" sz="2000" dirty="0">
                          <a:effectLst/>
                        </a:rPr>
                        <a:t> </a:t>
                      </a:r>
                      <a:endParaRPr lang="en-US" sz="2800" dirty="0">
                        <a:effectLst/>
                      </a:endParaRPr>
                    </a:p>
                    <a:p>
                      <a:pPr marL="342900" marR="0" lvl="0" indent="-342900">
                        <a:lnSpc>
                          <a:spcPct val="115000"/>
                        </a:lnSpc>
                        <a:spcBef>
                          <a:spcPts val="0"/>
                        </a:spcBef>
                        <a:spcAft>
                          <a:spcPts val="0"/>
                        </a:spcAft>
                        <a:buFont typeface="Times New Roman"/>
                        <a:buChar char="-"/>
                      </a:pPr>
                      <a:r>
                        <a:rPr lang="en-US" sz="2000" dirty="0">
                          <a:effectLst/>
                        </a:rPr>
                        <a:t>Convergence interests and common goals of third parties</a:t>
                      </a:r>
                      <a:endParaRPr lang="en-US" sz="2800" dirty="0">
                        <a:effectLst/>
                      </a:endParaRPr>
                    </a:p>
                    <a:p>
                      <a:pPr marL="0" marR="0">
                        <a:lnSpc>
                          <a:spcPct val="115000"/>
                        </a:lnSpc>
                        <a:spcBef>
                          <a:spcPts val="0"/>
                        </a:spcBef>
                        <a:spcAft>
                          <a:spcPts val="0"/>
                        </a:spcAft>
                      </a:pPr>
                      <a:r>
                        <a:rPr lang="en-US" sz="2000" dirty="0">
                          <a:effectLst/>
                        </a:rPr>
                        <a:t> </a:t>
                      </a:r>
                      <a:endParaRPr lang="en-US" sz="2800" dirty="0">
                        <a:effectLst/>
                        <a:latin typeface="Calibri"/>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Times New Roman"/>
                        <a:buChar char="-"/>
                      </a:pPr>
                      <a:r>
                        <a:rPr lang="en-US" sz="2000" dirty="0">
                          <a:effectLst/>
                        </a:rPr>
                        <a:t>Lengthy duration and repeated failure of negotiations</a:t>
                      </a:r>
                      <a:endParaRPr lang="en-US" sz="2800" dirty="0">
                        <a:effectLst/>
                      </a:endParaRPr>
                    </a:p>
                    <a:p>
                      <a:pPr marL="118110" marR="0">
                        <a:lnSpc>
                          <a:spcPct val="115000"/>
                        </a:lnSpc>
                        <a:spcBef>
                          <a:spcPts val="0"/>
                        </a:spcBef>
                        <a:spcAft>
                          <a:spcPts val="0"/>
                        </a:spcAft>
                      </a:pPr>
                      <a:r>
                        <a:rPr lang="en-US" sz="2000" dirty="0">
                          <a:effectLst/>
                        </a:rPr>
                        <a:t> </a:t>
                      </a:r>
                      <a:endParaRPr lang="en-US" sz="2800" dirty="0">
                        <a:effectLst/>
                      </a:endParaRPr>
                    </a:p>
                    <a:p>
                      <a:pPr marL="342900" marR="0" lvl="0" indent="-342900">
                        <a:lnSpc>
                          <a:spcPct val="115000"/>
                        </a:lnSpc>
                        <a:spcBef>
                          <a:spcPts val="0"/>
                        </a:spcBef>
                        <a:spcAft>
                          <a:spcPts val="0"/>
                        </a:spcAft>
                        <a:buFont typeface="Times New Roman"/>
                        <a:buChar char="-"/>
                      </a:pPr>
                      <a:r>
                        <a:rPr lang="en-US" sz="2000" dirty="0">
                          <a:effectLst/>
                        </a:rPr>
                        <a:t>Mandate-based formalized intervention structures</a:t>
                      </a:r>
                      <a:endParaRPr lang="en-US" sz="2800" dirty="0">
                        <a:effectLst/>
                      </a:endParaRPr>
                    </a:p>
                    <a:p>
                      <a:pPr marL="0" marR="0">
                        <a:lnSpc>
                          <a:spcPct val="115000"/>
                        </a:lnSpc>
                        <a:spcBef>
                          <a:spcPts val="0"/>
                        </a:spcBef>
                        <a:spcAft>
                          <a:spcPts val="0"/>
                        </a:spcAft>
                      </a:pPr>
                      <a:r>
                        <a:rPr lang="en-US" sz="2000" dirty="0">
                          <a:effectLst/>
                        </a:rPr>
                        <a:t> </a:t>
                      </a:r>
                      <a:endParaRPr lang="en-US" sz="2800" dirty="0">
                        <a:effectLst/>
                      </a:endParaRPr>
                    </a:p>
                    <a:p>
                      <a:pPr marL="342900" marR="0" lvl="0" indent="-342900">
                        <a:lnSpc>
                          <a:spcPct val="115000"/>
                        </a:lnSpc>
                        <a:spcBef>
                          <a:spcPts val="0"/>
                        </a:spcBef>
                        <a:spcAft>
                          <a:spcPts val="0"/>
                        </a:spcAft>
                        <a:buFont typeface="Times New Roman"/>
                        <a:buChar char="-"/>
                      </a:pPr>
                      <a:r>
                        <a:rPr lang="en-US" sz="2000" dirty="0">
                          <a:effectLst/>
                        </a:rPr>
                        <a:t>Conflicting parties’ interests and initiatives</a:t>
                      </a:r>
                      <a:endParaRPr lang="en-US"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501900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284</TotalTime>
  <Words>1036</Words>
  <Application>Microsoft Office PowerPoint</Application>
  <PresentationFormat>On-screen Show (4:3)</PresentationFormat>
  <Paragraphs>113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Why Do Third Parties Coordinate in Armed Conflicts and Peace Processes: Exploring the Conditions for Third-Party Coordination in Nepal and the Philippines </vt:lpstr>
      <vt:lpstr>Research Question</vt:lpstr>
      <vt:lpstr>Key Terminologies</vt:lpstr>
      <vt:lpstr>       Existing explanations and gaps in the literature regarding the occurrence of coordination </vt:lpstr>
      <vt:lpstr>Focus of this study </vt:lpstr>
      <vt:lpstr>     The cases </vt:lpstr>
      <vt:lpstr>Research Approach</vt:lpstr>
      <vt:lpstr>Major Findings</vt:lpstr>
      <vt:lpstr>Contextual Factors and the Occurrence of Third-Party Coordination</vt:lpstr>
      <vt:lpstr>Policy Interests and Third-Party Coordination</vt:lpstr>
      <vt:lpstr>Notion of Motives and Third-Party Coordination</vt:lpstr>
      <vt:lpstr> Factors Contributing to the Occurrence (or little occurrence) of Third-Party Coordination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dc:creator>
  <cp:lastModifiedBy>Prasan</cp:lastModifiedBy>
  <cp:revision>29</cp:revision>
  <dcterms:created xsi:type="dcterms:W3CDTF">2014-05-20T21:17:44Z</dcterms:created>
  <dcterms:modified xsi:type="dcterms:W3CDTF">2014-05-21T22:27:34Z</dcterms:modified>
</cp:coreProperties>
</file>