
<file path=[Content_Types].xml><?xml version="1.0" encoding="utf-8"?>
<Types xmlns="http://schemas.openxmlformats.org/package/2006/content-types">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1.xml" ContentType="application/vnd.ms-office.drawingml.diagramDrawing+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sldIdLst>
    <p:sldId id="256" r:id="rId2"/>
    <p:sldId id="283" r:id="rId3"/>
    <p:sldId id="279" r:id="rId4"/>
    <p:sldId id="282" r:id="rId5"/>
    <p:sldId id="284" r:id="rId6"/>
    <p:sldId id="277" r:id="rId7"/>
    <p:sldId id="280" r:id="rId8"/>
    <p:sldId id="271" r:id="rId9"/>
    <p:sldId id="272" r:id="rId10"/>
    <p:sldId id="281" r:id="rId11"/>
    <p:sldId id="260" r:id="rId12"/>
    <p:sldId id="274" r:id="rId13"/>
    <p:sldId id="269" r:id="rId14"/>
    <p:sldId id="275" r:id="rId15"/>
    <p:sldId id="27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215" autoAdjust="0"/>
    <p:restoredTop sz="94660"/>
  </p:normalViewPr>
  <p:slideViewPr>
    <p:cSldViewPr snapToObjects="1">
      <p:cViewPr>
        <p:scale>
          <a:sx n="118" d="100"/>
          <a:sy n="118" d="100"/>
        </p:scale>
        <p:origin x="-88" y="10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2C00D-2E17-7D4C-9960-9E6E49C25648}" type="doc">
      <dgm:prSet loTypeId="urn:microsoft.com/office/officeart/2005/8/layout/cycle2" loCatId="cycle" qsTypeId="urn:microsoft.com/office/officeart/2005/8/quickstyle/simple4" qsCatId="simple" csTypeId="urn:microsoft.com/office/officeart/2005/8/colors/accent1_2" csCatId="accent1" phldr="1"/>
      <dgm:spPr/>
      <dgm:t>
        <a:bodyPr/>
        <a:lstStyle/>
        <a:p>
          <a:endParaRPr lang="en-US"/>
        </a:p>
      </dgm:t>
    </dgm:pt>
    <dgm:pt modelId="{540942EF-E3D0-2F44-AD66-165E81E34704}">
      <dgm:prSet phldrT="[Text]" custT="1"/>
      <dgm:spPr/>
      <dgm:t>
        <a:bodyPr/>
        <a:lstStyle/>
        <a:p>
          <a:r>
            <a:rPr lang="en-US" sz="1200" b="1" dirty="0" smtClean="0"/>
            <a:t>Individual or Community rights over land</a:t>
          </a:r>
          <a:endParaRPr lang="en-US" sz="1200" b="1" dirty="0"/>
        </a:p>
      </dgm:t>
    </dgm:pt>
    <dgm:pt modelId="{BEB31973-2B12-CA46-925C-FD7009C70728}" type="parTrans" cxnId="{E0B906C9-84B6-244B-BC85-BB86DFB879BE}">
      <dgm:prSet/>
      <dgm:spPr/>
      <dgm:t>
        <a:bodyPr/>
        <a:lstStyle/>
        <a:p>
          <a:endParaRPr lang="en-US"/>
        </a:p>
      </dgm:t>
    </dgm:pt>
    <dgm:pt modelId="{0942B37B-2155-3146-A012-B1D59DA8699C}" type="sibTrans" cxnId="{E0B906C9-84B6-244B-BC85-BB86DFB879BE}">
      <dgm:prSet/>
      <dgm:spPr/>
      <dgm:t>
        <a:bodyPr/>
        <a:lstStyle/>
        <a:p>
          <a:endParaRPr lang="en-US"/>
        </a:p>
      </dgm:t>
    </dgm:pt>
    <dgm:pt modelId="{7B875118-120C-F449-866B-6ADBD200637E}">
      <dgm:prSet phldrT="[Text]" custT="1"/>
      <dgm:spPr/>
      <dgm:t>
        <a:bodyPr/>
        <a:lstStyle/>
        <a:p>
          <a:r>
            <a:rPr lang="en-US" sz="1200" b="1" dirty="0" err="1" smtClean="0"/>
            <a:t>Nistar</a:t>
          </a:r>
          <a:r>
            <a:rPr lang="en-US" sz="1200" b="1" dirty="0" smtClean="0"/>
            <a:t> (customary rights held by communities)</a:t>
          </a:r>
          <a:endParaRPr lang="en-US" sz="1200" b="1" dirty="0"/>
        </a:p>
      </dgm:t>
    </dgm:pt>
    <dgm:pt modelId="{90BE2BB0-097D-FB4D-A909-A4D2545AEB98}" type="parTrans" cxnId="{C33F4764-EA69-B346-9C1D-D615A07BAE60}">
      <dgm:prSet/>
      <dgm:spPr/>
      <dgm:t>
        <a:bodyPr/>
        <a:lstStyle/>
        <a:p>
          <a:endParaRPr lang="en-US"/>
        </a:p>
      </dgm:t>
    </dgm:pt>
    <dgm:pt modelId="{C472BEE2-4669-0644-B226-7447EBBAD8B3}" type="sibTrans" cxnId="{C33F4764-EA69-B346-9C1D-D615A07BAE60}">
      <dgm:prSet/>
      <dgm:spPr/>
      <dgm:t>
        <a:bodyPr/>
        <a:lstStyle/>
        <a:p>
          <a:endParaRPr lang="en-US"/>
        </a:p>
      </dgm:t>
    </dgm:pt>
    <dgm:pt modelId="{91AC47DF-8842-6344-B005-0CAF21077622}">
      <dgm:prSet phldrT="[Text]" custT="1"/>
      <dgm:spPr/>
      <dgm:t>
        <a:bodyPr/>
        <a:lstStyle/>
        <a:p>
          <a:r>
            <a:rPr lang="en-US" sz="1200" b="1" dirty="0" smtClean="0"/>
            <a:t>To protect, regenerate, conserve or manage any community resource</a:t>
          </a:r>
          <a:endParaRPr lang="en-US" sz="1200" b="1" dirty="0"/>
        </a:p>
      </dgm:t>
    </dgm:pt>
    <dgm:pt modelId="{D0B913A6-2F8E-024F-957A-6297D8CAC49B}" type="parTrans" cxnId="{6B89298E-7395-3C46-88A0-82F34CCD3CB7}">
      <dgm:prSet/>
      <dgm:spPr/>
      <dgm:t>
        <a:bodyPr/>
        <a:lstStyle/>
        <a:p>
          <a:endParaRPr lang="en-US"/>
        </a:p>
      </dgm:t>
    </dgm:pt>
    <dgm:pt modelId="{D152F2F1-41DC-174D-A226-EA2D6CF90111}" type="sibTrans" cxnId="{6B89298E-7395-3C46-88A0-82F34CCD3CB7}">
      <dgm:prSet/>
      <dgm:spPr/>
      <dgm:t>
        <a:bodyPr/>
        <a:lstStyle/>
        <a:p>
          <a:endParaRPr lang="en-US"/>
        </a:p>
      </dgm:t>
    </dgm:pt>
    <dgm:pt modelId="{03CB5499-77D5-B342-97FE-CF07A2D3F093}">
      <dgm:prSet phldrT="[Text]" custT="1"/>
      <dgm:spPr/>
      <dgm:t>
        <a:bodyPr/>
        <a:lstStyle/>
        <a:p>
          <a:r>
            <a:rPr lang="en-US" sz="1200" b="1" dirty="0" smtClean="0"/>
            <a:t>Use of water bodies, grazing / right of access to biodiversity and intellectual property</a:t>
          </a:r>
          <a:endParaRPr lang="en-US" sz="1200" b="1" dirty="0"/>
        </a:p>
      </dgm:t>
    </dgm:pt>
    <dgm:pt modelId="{43A7FEF2-0909-114D-B35A-C70BA6839F5B}" type="parTrans" cxnId="{1975952D-D659-2B48-BD19-5610CCA841D4}">
      <dgm:prSet/>
      <dgm:spPr/>
      <dgm:t>
        <a:bodyPr/>
        <a:lstStyle/>
        <a:p>
          <a:endParaRPr lang="en-US"/>
        </a:p>
      </dgm:t>
    </dgm:pt>
    <dgm:pt modelId="{1344603D-9889-5746-B8EC-3684D56FBA04}" type="sibTrans" cxnId="{1975952D-D659-2B48-BD19-5610CCA841D4}">
      <dgm:prSet/>
      <dgm:spPr/>
      <dgm:t>
        <a:bodyPr/>
        <a:lstStyle/>
        <a:p>
          <a:endParaRPr lang="en-US"/>
        </a:p>
      </dgm:t>
    </dgm:pt>
    <dgm:pt modelId="{D969FE85-7CAC-9549-B768-951B1B2FA67F}">
      <dgm:prSet phldrT="[Text]" custT="1"/>
      <dgm:spPr/>
      <dgm:t>
        <a:bodyPr/>
        <a:lstStyle/>
        <a:p>
          <a:r>
            <a:rPr lang="en-US" sz="1200" b="1" dirty="0" smtClean="0"/>
            <a:t>Right of ownership, access to collect, use and dispose of minor forest produce</a:t>
          </a:r>
          <a:endParaRPr lang="en-US" sz="1200" b="1" dirty="0"/>
        </a:p>
      </dgm:t>
    </dgm:pt>
    <dgm:pt modelId="{83463337-7C77-1F49-8379-266D88E1B0AD}" type="parTrans" cxnId="{DF61CB76-9FCD-9544-BCA5-778241C15CBC}">
      <dgm:prSet/>
      <dgm:spPr/>
      <dgm:t>
        <a:bodyPr/>
        <a:lstStyle/>
        <a:p>
          <a:endParaRPr lang="en-US"/>
        </a:p>
      </dgm:t>
    </dgm:pt>
    <dgm:pt modelId="{896E7DFC-A336-8B49-BEA6-DD21DECCEEC8}" type="sibTrans" cxnId="{DF61CB76-9FCD-9544-BCA5-778241C15CBC}">
      <dgm:prSet/>
      <dgm:spPr/>
      <dgm:t>
        <a:bodyPr/>
        <a:lstStyle/>
        <a:p>
          <a:endParaRPr lang="en-US"/>
        </a:p>
      </dgm:t>
    </dgm:pt>
    <dgm:pt modelId="{4D854258-2988-3947-837E-2C50655F564A}" type="pres">
      <dgm:prSet presAssocID="{DA92C00D-2E17-7D4C-9960-9E6E49C25648}" presName="cycle" presStyleCnt="0">
        <dgm:presLayoutVars>
          <dgm:dir/>
          <dgm:resizeHandles val="exact"/>
        </dgm:presLayoutVars>
      </dgm:prSet>
      <dgm:spPr/>
    </dgm:pt>
    <dgm:pt modelId="{53559DF4-F6FD-5746-B7FA-F16E426595A9}" type="pres">
      <dgm:prSet presAssocID="{540942EF-E3D0-2F44-AD66-165E81E34704}" presName="node" presStyleLbl="node1" presStyleIdx="0" presStyleCnt="5" custRadScaleRad="100008" custRadScaleInc="0">
        <dgm:presLayoutVars>
          <dgm:bulletEnabled val="1"/>
        </dgm:presLayoutVars>
      </dgm:prSet>
      <dgm:spPr/>
      <dgm:t>
        <a:bodyPr/>
        <a:lstStyle/>
        <a:p>
          <a:endParaRPr lang="en-US"/>
        </a:p>
      </dgm:t>
    </dgm:pt>
    <dgm:pt modelId="{DBE95332-3D06-4B46-BED2-91138B126278}" type="pres">
      <dgm:prSet presAssocID="{0942B37B-2155-3146-A012-B1D59DA8699C}" presName="sibTrans" presStyleLbl="sibTrans2D1" presStyleIdx="0" presStyleCnt="5"/>
      <dgm:spPr/>
    </dgm:pt>
    <dgm:pt modelId="{7AD00B84-C5AE-0F4A-B670-A79D6D44CA6A}" type="pres">
      <dgm:prSet presAssocID="{0942B37B-2155-3146-A012-B1D59DA8699C}" presName="connectorText" presStyleLbl="sibTrans2D1" presStyleIdx="0" presStyleCnt="5"/>
      <dgm:spPr/>
    </dgm:pt>
    <dgm:pt modelId="{8A02B62A-7DAD-554E-B0C3-99B746D752E3}" type="pres">
      <dgm:prSet presAssocID="{7B875118-120C-F449-866B-6ADBD200637E}" presName="node" presStyleLbl="node1" presStyleIdx="1" presStyleCnt="5">
        <dgm:presLayoutVars>
          <dgm:bulletEnabled val="1"/>
        </dgm:presLayoutVars>
      </dgm:prSet>
      <dgm:spPr/>
      <dgm:t>
        <a:bodyPr/>
        <a:lstStyle/>
        <a:p>
          <a:endParaRPr lang="en-US"/>
        </a:p>
      </dgm:t>
    </dgm:pt>
    <dgm:pt modelId="{08348F01-B38D-6B45-983E-0D1A0742238E}" type="pres">
      <dgm:prSet presAssocID="{C472BEE2-4669-0644-B226-7447EBBAD8B3}" presName="sibTrans" presStyleLbl="sibTrans2D1" presStyleIdx="1" presStyleCnt="5"/>
      <dgm:spPr/>
    </dgm:pt>
    <dgm:pt modelId="{B875BAC1-AC40-4E44-9B5E-B4B6E4D627A7}" type="pres">
      <dgm:prSet presAssocID="{C472BEE2-4669-0644-B226-7447EBBAD8B3}" presName="connectorText" presStyleLbl="sibTrans2D1" presStyleIdx="1" presStyleCnt="5"/>
      <dgm:spPr/>
    </dgm:pt>
    <dgm:pt modelId="{E13C1DB2-A2CB-7E4B-B18D-C20BA5C43850}" type="pres">
      <dgm:prSet presAssocID="{91AC47DF-8842-6344-B005-0CAF21077622}" presName="node" presStyleLbl="node1" presStyleIdx="2" presStyleCnt="5">
        <dgm:presLayoutVars>
          <dgm:bulletEnabled val="1"/>
        </dgm:presLayoutVars>
      </dgm:prSet>
      <dgm:spPr/>
      <dgm:t>
        <a:bodyPr/>
        <a:lstStyle/>
        <a:p>
          <a:endParaRPr lang="en-US"/>
        </a:p>
      </dgm:t>
    </dgm:pt>
    <dgm:pt modelId="{0BE51A71-8A62-434E-BC80-025AB55F09CA}" type="pres">
      <dgm:prSet presAssocID="{D152F2F1-41DC-174D-A226-EA2D6CF90111}" presName="sibTrans" presStyleLbl="sibTrans2D1" presStyleIdx="2" presStyleCnt="5"/>
      <dgm:spPr/>
    </dgm:pt>
    <dgm:pt modelId="{1EFD97AC-68CC-6C40-9FD2-924756805788}" type="pres">
      <dgm:prSet presAssocID="{D152F2F1-41DC-174D-A226-EA2D6CF90111}" presName="connectorText" presStyleLbl="sibTrans2D1" presStyleIdx="2" presStyleCnt="5"/>
      <dgm:spPr/>
    </dgm:pt>
    <dgm:pt modelId="{156EFC76-8DD3-F64F-8BAD-91D9EB015715}" type="pres">
      <dgm:prSet presAssocID="{03CB5499-77D5-B342-97FE-CF07A2D3F093}" presName="node" presStyleLbl="node1" presStyleIdx="3" presStyleCnt="5">
        <dgm:presLayoutVars>
          <dgm:bulletEnabled val="1"/>
        </dgm:presLayoutVars>
      </dgm:prSet>
      <dgm:spPr/>
      <dgm:t>
        <a:bodyPr/>
        <a:lstStyle/>
        <a:p>
          <a:endParaRPr lang="en-US"/>
        </a:p>
      </dgm:t>
    </dgm:pt>
    <dgm:pt modelId="{DCFA497C-627B-D449-879C-9716C942662B}" type="pres">
      <dgm:prSet presAssocID="{1344603D-9889-5746-B8EC-3684D56FBA04}" presName="sibTrans" presStyleLbl="sibTrans2D1" presStyleIdx="3" presStyleCnt="5"/>
      <dgm:spPr/>
    </dgm:pt>
    <dgm:pt modelId="{F5B5FF3D-A891-C643-B91C-64D1FC320DD4}" type="pres">
      <dgm:prSet presAssocID="{1344603D-9889-5746-B8EC-3684D56FBA04}" presName="connectorText" presStyleLbl="sibTrans2D1" presStyleIdx="3" presStyleCnt="5"/>
      <dgm:spPr/>
    </dgm:pt>
    <dgm:pt modelId="{02F224AD-6F92-8C49-8970-A782D21118E0}" type="pres">
      <dgm:prSet presAssocID="{D969FE85-7CAC-9549-B768-951B1B2FA67F}" presName="node" presStyleLbl="node1" presStyleIdx="4" presStyleCnt="5">
        <dgm:presLayoutVars>
          <dgm:bulletEnabled val="1"/>
        </dgm:presLayoutVars>
      </dgm:prSet>
      <dgm:spPr/>
    </dgm:pt>
    <dgm:pt modelId="{DEFADE87-F71E-FB46-B662-C099E1BBA45B}" type="pres">
      <dgm:prSet presAssocID="{896E7DFC-A336-8B49-BEA6-DD21DECCEEC8}" presName="sibTrans" presStyleLbl="sibTrans2D1" presStyleIdx="4" presStyleCnt="5"/>
      <dgm:spPr/>
    </dgm:pt>
    <dgm:pt modelId="{D7DC8CE5-9DD2-3A41-9AAE-6736CD0E0B93}" type="pres">
      <dgm:prSet presAssocID="{896E7DFC-A336-8B49-BEA6-DD21DECCEEC8}" presName="connectorText" presStyleLbl="sibTrans2D1" presStyleIdx="4" presStyleCnt="5"/>
      <dgm:spPr/>
    </dgm:pt>
  </dgm:ptLst>
  <dgm:cxnLst>
    <dgm:cxn modelId="{DF61CB76-9FCD-9544-BCA5-778241C15CBC}" srcId="{DA92C00D-2E17-7D4C-9960-9E6E49C25648}" destId="{D969FE85-7CAC-9549-B768-951B1B2FA67F}" srcOrd="4" destOrd="0" parTransId="{83463337-7C77-1F49-8379-266D88E1B0AD}" sibTransId="{896E7DFC-A336-8B49-BEA6-DD21DECCEEC8}"/>
    <dgm:cxn modelId="{E0B906C9-84B6-244B-BC85-BB86DFB879BE}" srcId="{DA92C00D-2E17-7D4C-9960-9E6E49C25648}" destId="{540942EF-E3D0-2F44-AD66-165E81E34704}" srcOrd="0" destOrd="0" parTransId="{BEB31973-2B12-CA46-925C-FD7009C70728}" sibTransId="{0942B37B-2155-3146-A012-B1D59DA8699C}"/>
    <dgm:cxn modelId="{D74C88BC-8887-9F4E-9F98-9336486C07BB}" type="presOf" srcId="{896E7DFC-A336-8B49-BEA6-DD21DECCEEC8}" destId="{DEFADE87-F71E-FB46-B662-C099E1BBA45B}" srcOrd="0" destOrd="0" presId="urn:microsoft.com/office/officeart/2005/8/layout/cycle2"/>
    <dgm:cxn modelId="{9D7D734C-A571-F246-95F5-0BB8E80EF359}" type="presOf" srcId="{1344603D-9889-5746-B8EC-3684D56FBA04}" destId="{F5B5FF3D-A891-C643-B91C-64D1FC320DD4}" srcOrd="1" destOrd="0" presId="urn:microsoft.com/office/officeart/2005/8/layout/cycle2"/>
    <dgm:cxn modelId="{B42FDC91-39DE-FB4F-8C67-1156D9D8C386}" type="presOf" srcId="{7B875118-120C-F449-866B-6ADBD200637E}" destId="{8A02B62A-7DAD-554E-B0C3-99B746D752E3}" srcOrd="0" destOrd="0" presId="urn:microsoft.com/office/officeart/2005/8/layout/cycle2"/>
    <dgm:cxn modelId="{CC92A62B-60CD-1646-91B3-58C0B72AAA9D}" type="presOf" srcId="{03CB5499-77D5-B342-97FE-CF07A2D3F093}" destId="{156EFC76-8DD3-F64F-8BAD-91D9EB015715}" srcOrd="0" destOrd="0" presId="urn:microsoft.com/office/officeart/2005/8/layout/cycle2"/>
    <dgm:cxn modelId="{8780FD70-8F85-0A45-84DE-4DE58FDE9096}" type="presOf" srcId="{D152F2F1-41DC-174D-A226-EA2D6CF90111}" destId="{0BE51A71-8A62-434E-BC80-025AB55F09CA}" srcOrd="0" destOrd="0" presId="urn:microsoft.com/office/officeart/2005/8/layout/cycle2"/>
    <dgm:cxn modelId="{6B89298E-7395-3C46-88A0-82F34CCD3CB7}" srcId="{DA92C00D-2E17-7D4C-9960-9E6E49C25648}" destId="{91AC47DF-8842-6344-B005-0CAF21077622}" srcOrd="2" destOrd="0" parTransId="{D0B913A6-2F8E-024F-957A-6297D8CAC49B}" sibTransId="{D152F2F1-41DC-174D-A226-EA2D6CF90111}"/>
    <dgm:cxn modelId="{3DD569DF-7134-7F4C-9DFE-E3E3027EE3C5}" type="presOf" srcId="{896E7DFC-A336-8B49-BEA6-DD21DECCEEC8}" destId="{D7DC8CE5-9DD2-3A41-9AAE-6736CD0E0B93}" srcOrd="1" destOrd="0" presId="urn:microsoft.com/office/officeart/2005/8/layout/cycle2"/>
    <dgm:cxn modelId="{CEB22C83-0F79-7E4A-9911-78ED8062D760}" type="presOf" srcId="{1344603D-9889-5746-B8EC-3684D56FBA04}" destId="{DCFA497C-627B-D449-879C-9716C942662B}" srcOrd="0" destOrd="0" presId="urn:microsoft.com/office/officeart/2005/8/layout/cycle2"/>
    <dgm:cxn modelId="{646F680E-B887-A843-88FE-C24581B6EAD6}" type="presOf" srcId="{DA92C00D-2E17-7D4C-9960-9E6E49C25648}" destId="{4D854258-2988-3947-837E-2C50655F564A}" srcOrd="0" destOrd="0" presId="urn:microsoft.com/office/officeart/2005/8/layout/cycle2"/>
    <dgm:cxn modelId="{DAE73154-DC34-0943-BC7E-B81F4EA2A573}" type="presOf" srcId="{91AC47DF-8842-6344-B005-0CAF21077622}" destId="{E13C1DB2-A2CB-7E4B-B18D-C20BA5C43850}" srcOrd="0" destOrd="0" presId="urn:microsoft.com/office/officeart/2005/8/layout/cycle2"/>
    <dgm:cxn modelId="{C33F4764-EA69-B346-9C1D-D615A07BAE60}" srcId="{DA92C00D-2E17-7D4C-9960-9E6E49C25648}" destId="{7B875118-120C-F449-866B-6ADBD200637E}" srcOrd="1" destOrd="0" parTransId="{90BE2BB0-097D-FB4D-A909-A4D2545AEB98}" sibTransId="{C472BEE2-4669-0644-B226-7447EBBAD8B3}"/>
    <dgm:cxn modelId="{978B05DB-FDB9-A94F-81C0-477B30117186}" type="presOf" srcId="{0942B37B-2155-3146-A012-B1D59DA8699C}" destId="{DBE95332-3D06-4B46-BED2-91138B126278}" srcOrd="0" destOrd="0" presId="urn:microsoft.com/office/officeart/2005/8/layout/cycle2"/>
    <dgm:cxn modelId="{396A2332-B942-5540-BA7E-7F4B7FABD7A4}" type="presOf" srcId="{C472BEE2-4669-0644-B226-7447EBBAD8B3}" destId="{B875BAC1-AC40-4E44-9B5E-B4B6E4D627A7}" srcOrd="1" destOrd="0" presId="urn:microsoft.com/office/officeart/2005/8/layout/cycle2"/>
    <dgm:cxn modelId="{1975952D-D659-2B48-BD19-5610CCA841D4}" srcId="{DA92C00D-2E17-7D4C-9960-9E6E49C25648}" destId="{03CB5499-77D5-B342-97FE-CF07A2D3F093}" srcOrd="3" destOrd="0" parTransId="{43A7FEF2-0909-114D-B35A-C70BA6839F5B}" sibTransId="{1344603D-9889-5746-B8EC-3684D56FBA04}"/>
    <dgm:cxn modelId="{1BC3F731-A310-4C4A-8D58-DA070B1032E2}" type="presOf" srcId="{0942B37B-2155-3146-A012-B1D59DA8699C}" destId="{7AD00B84-C5AE-0F4A-B670-A79D6D44CA6A}" srcOrd="1" destOrd="0" presId="urn:microsoft.com/office/officeart/2005/8/layout/cycle2"/>
    <dgm:cxn modelId="{94D7D821-E334-F74C-B11D-1F7834FD61A3}" type="presOf" srcId="{D969FE85-7CAC-9549-B768-951B1B2FA67F}" destId="{02F224AD-6F92-8C49-8970-A782D21118E0}" srcOrd="0" destOrd="0" presId="urn:microsoft.com/office/officeart/2005/8/layout/cycle2"/>
    <dgm:cxn modelId="{A7CB5DC5-7B7C-8B4B-9C05-00A5EE6DA689}" type="presOf" srcId="{540942EF-E3D0-2F44-AD66-165E81E34704}" destId="{53559DF4-F6FD-5746-B7FA-F16E426595A9}" srcOrd="0" destOrd="0" presId="urn:microsoft.com/office/officeart/2005/8/layout/cycle2"/>
    <dgm:cxn modelId="{C57C496E-241A-CA4A-8FF3-DFB8CDB7D25D}" type="presOf" srcId="{D152F2F1-41DC-174D-A226-EA2D6CF90111}" destId="{1EFD97AC-68CC-6C40-9FD2-924756805788}" srcOrd="1" destOrd="0" presId="urn:microsoft.com/office/officeart/2005/8/layout/cycle2"/>
    <dgm:cxn modelId="{7618BBBF-516D-EA4D-9972-D2E88F56218D}" type="presOf" srcId="{C472BEE2-4669-0644-B226-7447EBBAD8B3}" destId="{08348F01-B38D-6B45-983E-0D1A0742238E}" srcOrd="0" destOrd="0" presId="urn:microsoft.com/office/officeart/2005/8/layout/cycle2"/>
    <dgm:cxn modelId="{012F3AD6-848E-ED4A-8C36-0E0C6FDAE421}" type="presParOf" srcId="{4D854258-2988-3947-837E-2C50655F564A}" destId="{53559DF4-F6FD-5746-B7FA-F16E426595A9}" srcOrd="0" destOrd="0" presId="urn:microsoft.com/office/officeart/2005/8/layout/cycle2"/>
    <dgm:cxn modelId="{BCC4D458-6F77-DB4A-BC4B-80B363FB1BDF}" type="presParOf" srcId="{4D854258-2988-3947-837E-2C50655F564A}" destId="{DBE95332-3D06-4B46-BED2-91138B126278}" srcOrd="1" destOrd="0" presId="urn:microsoft.com/office/officeart/2005/8/layout/cycle2"/>
    <dgm:cxn modelId="{7A3D8B49-3BF1-AB43-A4E1-EF2C20DC2B34}" type="presParOf" srcId="{DBE95332-3D06-4B46-BED2-91138B126278}" destId="{7AD00B84-C5AE-0F4A-B670-A79D6D44CA6A}" srcOrd="0" destOrd="0" presId="urn:microsoft.com/office/officeart/2005/8/layout/cycle2"/>
    <dgm:cxn modelId="{4A5B8DAD-2738-8B45-B6EE-9AEF06B58FB1}" type="presParOf" srcId="{4D854258-2988-3947-837E-2C50655F564A}" destId="{8A02B62A-7DAD-554E-B0C3-99B746D752E3}" srcOrd="2" destOrd="0" presId="urn:microsoft.com/office/officeart/2005/8/layout/cycle2"/>
    <dgm:cxn modelId="{65CD4515-EAE5-5D40-ADC6-D9C07AC3277E}" type="presParOf" srcId="{4D854258-2988-3947-837E-2C50655F564A}" destId="{08348F01-B38D-6B45-983E-0D1A0742238E}" srcOrd="3" destOrd="0" presId="urn:microsoft.com/office/officeart/2005/8/layout/cycle2"/>
    <dgm:cxn modelId="{D6E01636-B070-0A46-9FC1-09E3939E13BB}" type="presParOf" srcId="{08348F01-B38D-6B45-983E-0D1A0742238E}" destId="{B875BAC1-AC40-4E44-9B5E-B4B6E4D627A7}" srcOrd="0" destOrd="0" presId="urn:microsoft.com/office/officeart/2005/8/layout/cycle2"/>
    <dgm:cxn modelId="{774CB6FF-C6C0-3941-9BFE-2CF406990F8A}" type="presParOf" srcId="{4D854258-2988-3947-837E-2C50655F564A}" destId="{E13C1DB2-A2CB-7E4B-B18D-C20BA5C43850}" srcOrd="4" destOrd="0" presId="urn:microsoft.com/office/officeart/2005/8/layout/cycle2"/>
    <dgm:cxn modelId="{32E6D8EC-311F-FB4F-89F5-2D634130694D}" type="presParOf" srcId="{4D854258-2988-3947-837E-2C50655F564A}" destId="{0BE51A71-8A62-434E-BC80-025AB55F09CA}" srcOrd="5" destOrd="0" presId="urn:microsoft.com/office/officeart/2005/8/layout/cycle2"/>
    <dgm:cxn modelId="{4F4D7F3B-3264-704F-95B6-FA909B48FDB8}" type="presParOf" srcId="{0BE51A71-8A62-434E-BC80-025AB55F09CA}" destId="{1EFD97AC-68CC-6C40-9FD2-924756805788}" srcOrd="0" destOrd="0" presId="urn:microsoft.com/office/officeart/2005/8/layout/cycle2"/>
    <dgm:cxn modelId="{B2E1D8F0-154B-404D-9C76-05BF3A3FBD23}" type="presParOf" srcId="{4D854258-2988-3947-837E-2C50655F564A}" destId="{156EFC76-8DD3-F64F-8BAD-91D9EB015715}" srcOrd="6" destOrd="0" presId="urn:microsoft.com/office/officeart/2005/8/layout/cycle2"/>
    <dgm:cxn modelId="{9223B4B6-DEAE-4B4F-825E-0B5DFEB22728}" type="presParOf" srcId="{4D854258-2988-3947-837E-2C50655F564A}" destId="{DCFA497C-627B-D449-879C-9716C942662B}" srcOrd="7" destOrd="0" presId="urn:microsoft.com/office/officeart/2005/8/layout/cycle2"/>
    <dgm:cxn modelId="{6008314A-6464-5248-A3CB-37289C7F664F}" type="presParOf" srcId="{DCFA497C-627B-D449-879C-9716C942662B}" destId="{F5B5FF3D-A891-C643-B91C-64D1FC320DD4}" srcOrd="0" destOrd="0" presId="urn:microsoft.com/office/officeart/2005/8/layout/cycle2"/>
    <dgm:cxn modelId="{2A83D76F-4962-6C45-BE0B-DE85A0802683}" type="presParOf" srcId="{4D854258-2988-3947-837E-2C50655F564A}" destId="{02F224AD-6F92-8C49-8970-A782D21118E0}" srcOrd="8" destOrd="0" presId="urn:microsoft.com/office/officeart/2005/8/layout/cycle2"/>
    <dgm:cxn modelId="{1C6CC042-1FEB-A347-B062-172E7EF33E3B}" type="presParOf" srcId="{4D854258-2988-3947-837E-2C50655F564A}" destId="{DEFADE87-F71E-FB46-B662-C099E1BBA45B}" srcOrd="9" destOrd="0" presId="urn:microsoft.com/office/officeart/2005/8/layout/cycle2"/>
    <dgm:cxn modelId="{2F0736C1-9228-CF43-8689-420A972245A1}" type="presParOf" srcId="{DEFADE87-F71E-FB46-B662-C099E1BBA45B}" destId="{D7DC8CE5-9DD2-3A41-9AAE-6736CD0E0B93}"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74C63E02-F900-8C40-8B1F-CD3FC813E728}"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n-US"/>
        </a:p>
      </dgm:t>
    </dgm:pt>
    <dgm:pt modelId="{EB4FCBD9-818F-AF4C-897E-DB655F43B21D}">
      <dgm:prSet phldrT="[Text]"/>
      <dgm:spPr/>
      <dgm:t>
        <a:bodyPr/>
        <a:lstStyle/>
        <a:p>
          <a:r>
            <a:rPr lang="en-US" dirty="0" smtClean="0"/>
            <a:t>Institutional Analysis </a:t>
          </a:r>
          <a:endParaRPr lang="en-US" dirty="0"/>
        </a:p>
      </dgm:t>
    </dgm:pt>
    <dgm:pt modelId="{55B89719-9715-8545-A362-AF075A47640C}" type="parTrans" cxnId="{9FF32BB5-8DEA-4E4C-A097-4F4A0FF141A0}">
      <dgm:prSet/>
      <dgm:spPr/>
      <dgm:t>
        <a:bodyPr/>
        <a:lstStyle/>
        <a:p>
          <a:endParaRPr lang="en-US"/>
        </a:p>
      </dgm:t>
    </dgm:pt>
    <dgm:pt modelId="{4CAEA036-D151-374F-B5C4-1754B3375B73}" type="sibTrans" cxnId="{9FF32BB5-8DEA-4E4C-A097-4F4A0FF141A0}">
      <dgm:prSet/>
      <dgm:spPr/>
      <dgm:t>
        <a:bodyPr/>
        <a:lstStyle/>
        <a:p>
          <a:endParaRPr lang="en-US"/>
        </a:p>
      </dgm:t>
    </dgm:pt>
    <dgm:pt modelId="{4D9A223E-C843-2043-B7B2-EB5147C567F9}">
      <dgm:prSet phldrT="[Text]"/>
      <dgm:spPr/>
      <dgm:t>
        <a:bodyPr/>
        <a:lstStyle/>
        <a:p>
          <a:r>
            <a:rPr lang="en-US" dirty="0" smtClean="0"/>
            <a:t>Bundles of rights (</a:t>
          </a:r>
          <a:r>
            <a:rPr lang="en-US" dirty="0" err="1" smtClean="0"/>
            <a:t>Schlager</a:t>
          </a:r>
          <a:r>
            <a:rPr lang="en-US" dirty="0" smtClean="0"/>
            <a:t> and </a:t>
          </a:r>
          <a:r>
            <a:rPr lang="en-US" dirty="0" err="1" smtClean="0"/>
            <a:t>Ostrom</a:t>
          </a:r>
          <a:r>
            <a:rPr lang="en-US" dirty="0" smtClean="0"/>
            <a:t>)</a:t>
          </a:r>
          <a:endParaRPr lang="en-US" dirty="0"/>
        </a:p>
      </dgm:t>
    </dgm:pt>
    <dgm:pt modelId="{E57AEED4-50F9-8F4E-A41C-68D4C4696F69}" type="parTrans" cxnId="{34E317DB-3A53-7E47-B74F-7AD256748903}">
      <dgm:prSet/>
      <dgm:spPr/>
      <dgm:t>
        <a:bodyPr/>
        <a:lstStyle/>
        <a:p>
          <a:endParaRPr lang="en-US"/>
        </a:p>
      </dgm:t>
    </dgm:pt>
    <dgm:pt modelId="{58995AB5-2C30-ED48-B38C-43FAFAA41552}" type="sibTrans" cxnId="{34E317DB-3A53-7E47-B74F-7AD256748903}">
      <dgm:prSet/>
      <dgm:spPr/>
      <dgm:t>
        <a:bodyPr/>
        <a:lstStyle/>
        <a:p>
          <a:endParaRPr lang="en-US"/>
        </a:p>
      </dgm:t>
    </dgm:pt>
    <dgm:pt modelId="{8F9BEBF7-3851-234F-AD21-61BA9A0444B8}">
      <dgm:prSet phldrT="[Text]"/>
      <dgm:spPr/>
      <dgm:t>
        <a:bodyPr/>
        <a:lstStyle/>
        <a:p>
          <a:r>
            <a:rPr lang="en-US" dirty="0" smtClean="0"/>
            <a:t>Bundles of Power (</a:t>
          </a:r>
          <a:r>
            <a:rPr lang="en-US" dirty="0" err="1" smtClean="0"/>
            <a:t>Ribot</a:t>
          </a:r>
          <a:r>
            <a:rPr lang="en-US" dirty="0" smtClean="0"/>
            <a:t> and </a:t>
          </a:r>
          <a:r>
            <a:rPr lang="en-US" dirty="0" err="1" smtClean="0"/>
            <a:t>Peluso</a:t>
          </a:r>
          <a:r>
            <a:rPr lang="en-US" dirty="0" smtClean="0"/>
            <a:t>)</a:t>
          </a:r>
          <a:endParaRPr lang="en-US" dirty="0"/>
        </a:p>
      </dgm:t>
    </dgm:pt>
    <dgm:pt modelId="{0BE425C3-9F88-024B-A0C6-00097B98E220}" type="parTrans" cxnId="{4F604C56-3AD9-1A46-8F83-3D4EDA481555}">
      <dgm:prSet/>
      <dgm:spPr/>
      <dgm:t>
        <a:bodyPr/>
        <a:lstStyle/>
        <a:p>
          <a:endParaRPr lang="en-US"/>
        </a:p>
      </dgm:t>
    </dgm:pt>
    <dgm:pt modelId="{99E1FD70-72B9-AC4F-87E4-A1EF65CB658E}" type="sibTrans" cxnId="{4F604C56-3AD9-1A46-8F83-3D4EDA481555}">
      <dgm:prSet/>
      <dgm:spPr/>
      <dgm:t>
        <a:bodyPr/>
        <a:lstStyle/>
        <a:p>
          <a:endParaRPr lang="en-US"/>
        </a:p>
      </dgm:t>
    </dgm:pt>
    <dgm:pt modelId="{68573B2E-A989-044F-B3DE-5EA5D3370CF1}">
      <dgm:prSet phldrT="[Text]"/>
      <dgm:spPr/>
      <dgm:t>
        <a:bodyPr/>
        <a:lstStyle/>
        <a:p>
          <a:r>
            <a:rPr lang="en-US" dirty="0" smtClean="0"/>
            <a:t>Theoretical Framework</a:t>
          </a:r>
          <a:endParaRPr lang="en-US" dirty="0"/>
        </a:p>
      </dgm:t>
    </dgm:pt>
    <dgm:pt modelId="{8F8A9093-A274-1844-BC71-0E9C44F82872}" type="parTrans" cxnId="{672ED500-57F7-1047-AB84-F4D68881691E}">
      <dgm:prSet/>
      <dgm:spPr/>
      <dgm:t>
        <a:bodyPr/>
        <a:lstStyle/>
        <a:p>
          <a:endParaRPr lang="en-US"/>
        </a:p>
      </dgm:t>
    </dgm:pt>
    <dgm:pt modelId="{574B688B-F11E-1440-9D0B-4BE01C0CFF8E}" type="sibTrans" cxnId="{672ED500-57F7-1047-AB84-F4D68881691E}">
      <dgm:prSet/>
      <dgm:spPr/>
      <dgm:t>
        <a:bodyPr/>
        <a:lstStyle/>
        <a:p>
          <a:endParaRPr lang="en-US"/>
        </a:p>
      </dgm:t>
    </dgm:pt>
    <dgm:pt modelId="{23647ECA-36D6-404A-BE7B-7A68A8B85008}">
      <dgm:prSet phldrT="[Text]"/>
      <dgm:spPr/>
      <dgm:t>
        <a:bodyPr/>
        <a:lstStyle/>
        <a:p>
          <a:r>
            <a:rPr lang="en-US" dirty="0" smtClean="0"/>
            <a:t>Actors, Power and Downward Accountability (</a:t>
          </a:r>
          <a:r>
            <a:rPr lang="en-US" dirty="0" err="1" smtClean="0"/>
            <a:t>Agarwal</a:t>
          </a:r>
          <a:r>
            <a:rPr lang="en-US" dirty="0" smtClean="0"/>
            <a:t> and </a:t>
          </a:r>
          <a:r>
            <a:rPr lang="en-US" dirty="0" err="1" smtClean="0"/>
            <a:t>Ribot</a:t>
          </a:r>
          <a:endParaRPr lang="en-US" dirty="0"/>
        </a:p>
      </dgm:t>
    </dgm:pt>
    <dgm:pt modelId="{E2C4965B-A50D-334B-AAF6-F1EC55C6DCAC}" type="parTrans" cxnId="{DC53C383-4D21-5E46-9504-03F7FE5C59BF}">
      <dgm:prSet/>
      <dgm:spPr/>
      <dgm:t>
        <a:bodyPr/>
        <a:lstStyle/>
        <a:p>
          <a:endParaRPr lang="en-US"/>
        </a:p>
      </dgm:t>
    </dgm:pt>
    <dgm:pt modelId="{60384409-1742-CB46-B612-FFB442FDF4AA}" type="sibTrans" cxnId="{DC53C383-4D21-5E46-9504-03F7FE5C59BF}">
      <dgm:prSet/>
      <dgm:spPr/>
      <dgm:t>
        <a:bodyPr/>
        <a:lstStyle/>
        <a:p>
          <a:endParaRPr lang="en-US"/>
        </a:p>
      </dgm:t>
    </dgm:pt>
    <dgm:pt modelId="{3B59065A-7CEF-DB41-A966-AF86BB636B5B}" type="pres">
      <dgm:prSet presAssocID="{74C63E02-F900-8C40-8B1F-CD3FC813E728}" presName="diagram" presStyleCnt="0">
        <dgm:presLayoutVars>
          <dgm:chPref val="1"/>
          <dgm:dir/>
          <dgm:animOne val="branch"/>
          <dgm:animLvl val="lvl"/>
          <dgm:resizeHandles/>
        </dgm:presLayoutVars>
      </dgm:prSet>
      <dgm:spPr/>
      <dgm:t>
        <a:bodyPr/>
        <a:lstStyle/>
        <a:p>
          <a:endParaRPr lang="en-US"/>
        </a:p>
      </dgm:t>
    </dgm:pt>
    <dgm:pt modelId="{628E087E-83D4-D244-90C4-3A1BB7A926AD}" type="pres">
      <dgm:prSet presAssocID="{EB4FCBD9-818F-AF4C-897E-DB655F43B21D}" presName="root" presStyleCnt="0"/>
      <dgm:spPr/>
    </dgm:pt>
    <dgm:pt modelId="{C6D7B911-2FD9-3745-B604-60F157F7A2D4}" type="pres">
      <dgm:prSet presAssocID="{EB4FCBD9-818F-AF4C-897E-DB655F43B21D}" presName="rootComposite" presStyleCnt="0"/>
      <dgm:spPr/>
    </dgm:pt>
    <dgm:pt modelId="{F67D3EC3-0BE0-FA48-9B36-13D767DACD2C}" type="pres">
      <dgm:prSet presAssocID="{EB4FCBD9-818F-AF4C-897E-DB655F43B21D}" presName="rootText" presStyleLbl="node1" presStyleIdx="0" presStyleCnt="2"/>
      <dgm:spPr/>
      <dgm:t>
        <a:bodyPr/>
        <a:lstStyle/>
        <a:p>
          <a:endParaRPr lang="en-US"/>
        </a:p>
      </dgm:t>
    </dgm:pt>
    <dgm:pt modelId="{4B149365-8C84-3B4C-AB91-BEE60200ECA4}" type="pres">
      <dgm:prSet presAssocID="{EB4FCBD9-818F-AF4C-897E-DB655F43B21D}" presName="rootConnector" presStyleLbl="node1" presStyleIdx="0" presStyleCnt="2"/>
      <dgm:spPr/>
      <dgm:t>
        <a:bodyPr/>
        <a:lstStyle/>
        <a:p>
          <a:endParaRPr lang="en-US"/>
        </a:p>
      </dgm:t>
    </dgm:pt>
    <dgm:pt modelId="{4E8EF1E5-A1C3-A44D-9FD0-FA6DB904D04F}" type="pres">
      <dgm:prSet presAssocID="{EB4FCBD9-818F-AF4C-897E-DB655F43B21D}" presName="childShape" presStyleCnt="0"/>
      <dgm:spPr/>
    </dgm:pt>
    <dgm:pt modelId="{B558AF2F-0232-A542-961A-CDECEA70F650}" type="pres">
      <dgm:prSet presAssocID="{E57AEED4-50F9-8F4E-A41C-68D4C4696F69}" presName="Name13" presStyleLbl="parChTrans1D2" presStyleIdx="0" presStyleCnt="3"/>
      <dgm:spPr/>
      <dgm:t>
        <a:bodyPr/>
        <a:lstStyle/>
        <a:p>
          <a:endParaRPr lang="en-US"/>
        </a:p>
      </dgm:t>
    </dgm:pt>
    <dgm:pt modelId="{3B6EAE79-DAE3-B44C-A4BD-08CC71B1B1ED}" type="pres">
      <dgm:prSet presAssocID="{4D9A223E-C843-2043-B7B2-EB5147C567F9}" presName="childText" presStyleLbl="bgAcc1" presStyleIdx="0" presStyleCnt="3">
        <dgm:presLayoutVars>
          <dgm:bulletEnabled val="1"/>
        </dgm:presLayoutVars>
      </dgm:prSet>
      <dgm:spPr/>
      <dgm:t>
        <a:bodyPr/>
        <a:lstStyle/>
        <a:p>
          <a:endParaRPr lang="en-US"/>
        </a:p>
      </dgm:t>
    </dgm:pt>
    <dgm:pt modelId="{2080BB47-C4FE-C14D-A9B0-3C8D7576FADF}" type="pres">
      <dgm:prSet presAssocID="{0BE425C3-9F88-024B-A0C6-00097B98E220}" presName="Name13" presStyleLbl="parChTrans1D2" presStyleIdx="1" presStyleCnt="3"/>
      <dgm:spPr/>
      <dgm:t>
        <a:bodyPr/>
        <a:lstStyle/>
        <a:p>
          <a:endParaRPr lang="en-US"/>
        </a:p>
      </dgm:t>
    </dgm:pt>
    <dgm:pt modelId="{67DB1ECB-B150-6447-B865-7BFED7C6EDE7}" type="pres">
      <dgm:prSet presAssocID="{8F9BEBF7-3851-234F-AD21-61BA9A0444B8}" presName="childText" presStyleLbl="bgAcc1" presStyleIdx="1" presStyleCnt="3">
        <dgm:presLayoutVars>
          <dgm:bulletEnabled val="1"/>
        </dgm:presLayoutVars>
      </dgm:prSet>
      <dgm:spPr/>
      <dgm:t>
        <a:bodyPr/>
        <a:lstStyle/>
        <a:p>
          <a:endParaRPr lang="en-US"/>
        </a:p>
      </dgm:t>
    </dgm:pt>
    <dgm:pt modelId="{3355A9D7-7B70-AA40-81AD-A5F437011EFC}" type="pres">
      <dgm:prSet presAssocID="{68573B2E-A989-044F-B3DE-5EA5D3370CF1}" presName="root" presStyleCnt="0"/>
      <dgm:spPr/>
    </dgm:pt>
    <dgm:pt modelId="{87EDE67D-B4FC-524A-B255-B89B61BA8728}" type="pres">
      <dgm:prSet presAssocID="{68573B2E-A989-044F-B3DE-5EA5D3370CF1}" presName="rootComposite" presStyleCnt="0"/>
      <dgm:spPr/>
    </dgm:pt>
    <dgm:pt modelId="{AB35A299-22EA-A94C-9BC4-B33C0E0F9F97}" type="pres">
      <dgm:prSet presAssocID="{68573B2E-A989-044F-B3DE-5EA5D3370CF1}" presName="rootText" presStyleLbl="node1" presStyleIdx="1" presStyleCnt="2"/>
      <dgm:spPr/>
      <dgm:t>
        <a:bodyPr/>
        <a:lstStyle/>
        <a:p>
          <a:endParaRPr lang="en-US"/>
        </a:p>
      </dgm:t>
    </dgm:pt>
    <dgm:pt modelId="{02ECCEB3-0AAE-2A4D-9C62-488249A43D13}" type="pres">
      <dgm:prSet presAssocID="{68573B2E-A989-044F-B3DE-5EA5D3370CF1}" presName="rootConnector" presStyleLbl="node1" presStyleIdx="1" presStyleCnt="2"/>
      <dgm:spPr/>
      <dgm:t>
        <a:bodyPr/>
        <a:lstStyle/>
        <a:p>
          <a:endParaRPr lang="en-US"/>
        </a:p>
      </dgm:t>
    </dgm:pt>
    <dgm:pt modelId="{ABB1469F-A34B-0A4F-822D-358294D633CB}" type="pres">
      <dgm:prSet presAssocID="{68573B2E-A989-044F-B3DE-5EA5D3370CF1}" presName="childShape" presStyleCnt="0"/>
      <dgm:spPr/>
    </dgm:pt>
    <dgm:pt modelId="{E14220BC-08E5-9541-AF41-E292E400909D}" type="pres">
      <dgm:prSet presAssocID="{E2C4965B-A50D-334B-AAF6-F1EC55C6DCAC}" presName="Name13" presStyleLbl="parChTrans1D2" presStyleIdx="2" presStyleCnt="3"/>
      <dgm:spPr/>
      <dgm:t>
        <a:bodyPr/>
        <a:lstStyle/>
        <a:p>
          <a:endParaRPr lang="en-US"/>
        </a:p>
      </dgm:t>
    </dgm:pt>
    <dgm:pt modelId="{5628B9B4-6B9F-3941-94A0-34C51CC79B01}" type="pres">
      <dgm:prSet presAssocID="{23647ECA-36D6-404A-BE7B-7A68A8B85008}" presName="childText" presStyleLbl="bgAcc1" presStyleIdx="2" presStyleCnt="3" custScaleX="135782" custScaleY="145122">
        <dgm:presLayoutVars>
          <dgm:bulletEnabled val="1"/>
        </dgm:presLayoutVars>
      </dgm:prSet>
      <dgm:spPr/>
      <dgm:t>
        <a:bodyPr/>
        <a:lstStyle/>
        <a:p>
          <a:endParaRPr lang="en-US"/>
        </a:p>
      </dgm:t>
    </dgm:pt>
  </dgm:ptLst>
  <dgm:cxnLst>
    <dgm:cxn modelId="{DC53C383-4D21-5E46-9504-03F7FE5C59BF}" srcId="{68573B2E-A989-044F-B3DE-5EA5D3370CF1}" destId="{23647ECA-36D6-404A-BE7B-7A68A8B85008}" srcOrd="0" destOrd="0" parTransId="{E2C4965B-A50D-334B-AAF6-F1EC55C6DCAC}" sibTransId="{60384409-1742-CB46-B612-FFB442FDF4AA}"/>
    <dgm:cxn modelId="{F79D23B2-234D-D040-80C4-E4B60C5455BD}" type="presOf" srcId="{74C63E02-F900-8C40-8B1F-CD3FC813E728}" destId="{3B59065A-7CEF-DB41-A966-AF86BB636B5B}" srcOrd="0" destOrd="0" presId="urn:microsoft.com/office/officeart/2005/8/layout/hierarchy3"/>
    <dgm:cxn modelId="{4BCA92E9-C555-2443-9722-8BFEF5FB1546}" type="presOf" srcId="{4D9A223E-C843-2043-B7B2-EB5147C567F9}" destId="{3B6EAE79-DAE3-B44C-A4BD-08CC71B1B1ED}" srcOrd="0" destOrd="0" presId="urn:microsoft.com/office/officeart/2005/8/layout/hierarchy3"/>
    <dgm:cxn modelId="{672ED500-57F7-1047-AB84-F4D68881691E}" srcId="{74C63E02-F900-8C40-8B1F-CD3FC813E728}" destId="{68573B2E-A989-044F-B3DE-5EA5D3370CF1}" srcOrd="1" destOrd="0" parTransId="{8F8A9093-A274-1844-BC71-0E9C44F82872}" sibTransId="{574B688B-F11E-1440-9D0B-4BE01C0CFF8E}"/>
    <dgm:cxn modelId="{3167DFEA-31B3-A147-A79E-9578F872E852}" type="presOf" srcId="{8F9BEBF7-3851-234F-AD21-61BA9A0444B8}" destId="{67DB1ECB-B150-6447-B865-7BFED7C6EDE7}" srcOrd="0" destOrd="0" presId="urn:microsoft.com/office/officeart/2005/8/layout/hierarchy3"/>
    <dgm:cxn modelId="{4F2D8967-149C-CD4A-AF70-8BD513B61992}" type="presOf" srcId="{68573B2E-A989-044F-B3DE-5EA5D3370CF1}" destId="{AB35A299-22EA-A94C-9BC4-B33C0E0F9F97}" srcOrd="0" destOrd="0" presId="urn:microsoft.com/office/officeart/2005/8/layout/hierarchy3"/>
    <dgm:cxn modelId="{3B83A6E2-A774-254F-8154-0D5902E0B762}" type="presOf" srcId="{68573B2E-A989-044F-B3DE-5EA5D3370CF1}" destId="{02ECCEB3-0AAE-2A4D-9C62-488249A43D13}" srcOrd="1" destOrd="0" presId="urn:microsoft.com/office/officeart/2005/8/layout/hierarchy3"/>
    <dgm:cxn modelId="{58F3EF09-38EC-1544-A21C-D93D89A4C080}" type="presOf" srcId="{EB4FCBD9-818F-AF4C-897E-DB655F43B21D}" destId="{4B149365-8C84-3B4C-AB91-BEE60200ECA4}" srcOrd="1" destOrd="0" presId="urn:microsoft.com/office/officeart/2005/8/layout/hierarchy3"/>
    <dgm:cxn modelId="{4F604C56-3AD9-1A46-8F83-3D4EDA481555}" srcId="{EB4FCBD9-818F-AF4C-897E-DB655F43B21D}" destId="{8F9BEBF7-3851-234F-AD21-61BA9A0444B8}" srcOrd="1" destOrd="0" parTransId="{0BE425C3-9F88-024B-A0C6-00097B98E220}" sibTransId="{99E1FD70-72B9-AC4F-87E4-A1EF65CB658E}"/>
    <dgm:cxn modelId="{9FF32BB5-8DEA-4E4C-A097-4F4A0FF141A0}" srcId="{74C63E02-F900-8C40-8B1F-CD3FC813E728}" destId="{EB4FCBD9-818F-AF4C-897E-DB655F43B21D}" srcOrd="0" destOrd="0" parTransId="{55B89719-9715-8545-A362-AF075A47640C}" sibTransId="{4CAEA036-D151-374F-B5C4-1754B3375B73}"/>
    <dgm:cxn modelId="{83B0E138-2ECA-F143-AE8B-18FF3201C993}" type="presOf" srcId="{0BE425C3-9F88-024B-A0C6-00097B98E220}" destId="{2080BB47-C4FE-C14D-A9B0-3C8D7576FADF}" srcOrd="0" destOrd="0" presId="urn:microsoft.com/office/officeart/2005/8/layout/hierarchy3"/>
    <dgm:cxn modelId="{5F792566-C5CB-4544-AF7F-8620F9863910}" type="presOf" srcId="{E57AEED4-50F9-8F4E-A41C-68D4C4696F69}" destId="{B558AF2F-0232-A542-961A-CDECEA70F650}" srcOrd="0" destOrd="0" presId="urn:microsoft.com/office/officeart/2005/8/layout/hierarchy3"/>
    <dgm:cxn modelId="{52B48F4B-6230-7449-A6B6-0113E4EE1D29}" type="presOf" srcId="{EB4FCBD9-818F-AF4C-897E-DB655F43B21D}" destId="{F67D3EC3-0BE0-FA48-9B36-13D767DACD2C}" srcOrd="0" destOrd="0" presId="urn:microsoft.com/office/officeart/2005/8/layout/hierarchy3"/>
    <dgm:cxn modelId="{0778C1D9-12CF-554B-88BB-C10435897AFA}" type="presOf" srcId="{E2C4965B-A50D-334B-AAF6-F1EC55C6DCAC}" destId="{E14220BC-08E5-9541-AF41-E292E400909D}" srcOrd="0" destOrd="0" presId="urn:microsoft.com/office/officeart/2005/8/layout/hierarchy3"/>
    <dgm:cxn modelId="{F3FC6DC3-EFBE-0641-99C0-55C1CC2E64E1}" type="presOf" srcId="{23647ECA-36D6-404A-BE7B-7A68A8B85008}" destId="{5628B9B4-6B9F-3941-94A0-34C51CC79B01}" srcOrd="0" destOrd="0" presId="urn:microsoft.com/office/officeart/2005/8/layout/hierarchy3"/>
    <dgm:cxn modelId="{34E317DB-3A53-7E47-B74F-7AD256748903}" srcId="{EB4FCBD9-818F-AF4C-897E-DB655F43B21D}" destId="{4D9A223E-C843-2043-B7B2-EB5147C567F9}" srcOrd="0" destOrd="0" parTransId="{E57AEED4-50F9-8F4E-A41C-68D4C4696F69}" sibTransId="{58995AB5-2C30-ED48-B38C-43FAFAA41552}"/>
    <dgm:cxn modelId="{F532FF53-394B-3643-91AD-0DB40C0A698E}" type="presParOf" srcId="{3B59065A-7CEF-DB41-A966-AF86BB636B5B}" destId="{628E087E-83D4-D244-90C4-3A1BB7A926AD}" srcOrd="0" destOrd="0" presId="urn:microsoft.com/office/officeart/2005/8/layout/hierarchy3"/>
    <dgm:cxn modelId="{33AF861C-7250-E544-9BA7-8E13F1333408}" type="presParOf" srcId="{628E087E-83D4-D244-90C4-3A1BB7A926AD}" destId="{C6D7B911-2FD9-3745-B604-60F157F7A2D4}" srcOrd="0" destOrd="0" presId="urn:microsoft.com/office/officeart/2005/8/layout/hierarchy3"/>
    <dgm:cxn modelId="{FC0D4BD2-6184-E84E-9881-A99A6D0ED13E}" type="presParOf" srcId="{C6D7B911-2FD9-3745-B604-60F157F7A2D4}" destId="{F67D3EC3-0BE0-FA48-9B36-13D767DACD2C}" srcOrd="0" destOrd="0" presId="urn:microsoft.com/office/officeart/2005/8/layout/hierarchy3"/>
    <dgm:cxn modelId="{373781DA-3088-D74F-984B-8B5BD8E2307F}" type="presParOf" srcId="{C6D7B911-2FD9-3745-B604-60F157F7A2D4}" destId="{4B149365-8C84-3B4C-AB91-BEE60200ECA4}" srcOrd="1" destOrd="0" presId="urn:microsoft.com/office/officeart/2005/8/layout/hierarchy3"/>
    <dgm:cxn modelId="{6848FAD9-48C9-4746-B1FA-7A8941D54012}" type="presParOf" srcId="{628E087E-83D4-D244-90C4-3A1BB7A926AD}" destId="{4E8EF1E5-A1C3-A44D-9FD0-FA6DB904D04F}" srcOrd="1" destOrd="0" presId="urn:microsoft.com/office/officeart/2005/8/layout/hierarchy3"/>
    <dgm:cxn modelId="{7F80D3CB-C78C-8745-AF80-2E46294773BD}" type="presParOf" srcId="{4E8EF1E5-A1C3-A44D-9FD0-FA6DB904D04F}" destId="{B558AF2F-0232-A542-961A-CDECEA70F650}" srcOrd="0" destOrd="0" presId="urn:microsoft.com/office/officeart/2005/8/layout/hierarchy3"/>
    <dgm:cxn modelId="{578D46D9-B743-0347-8FA7-B7470696233F}" type="presParOf" srcId="{4E8EF1E5-A1C3-A44D-9FD0-FA6DB904D04F}" destId="{3B6EAE79-DAE3-B44C-A4BD-08CC71B1B1ED}" srcOrd="1" destOrd="0" presId="urn:microsoft.com/office/officeart/2005/8/layout/hierarchy3"/>
    <dgm:cxn modelId="{1E1B0C60-BD33-2A40-9E0E-0098AFD527BB}" type="presParOf" srcId="{4E8EF1E5-A1C3-A44D-9FD0-FA6DB904D04F}" destId="{2080BB47-C4FE-C14D-A9B0-3C8D7576FADF}" srcOrd="2" destOrd="0" presId="urn:microsoft.com/office/officeart/2005/8/layout/hierarchy3"/>
    <dgm:cxn modelId="{35F44576-EC8C-1B4C-AADE-266C3000299A}" type="presParOf" srcId="{4E8EF1E5-A1C3-A44D-9FD0-FA6DB904D04F}" destId="{67DB1ECB-B150-6447-B865-7BFED7C6EDE7}" srcOrd="3" destOrd="0" presId="urn:microsoft.com/office/officeart/2005/8/layout/hierarchy3"/>
    <dgm:cxn modelId="{43462EEE-EE89-F742-9589-28CC62C3847B}" type="presParOf" srcId="{3B59065A-7CEF-DB41-A966-AF86BB636B5B}" destId="{3355A9D7-7B70-AA40-81AD-A5F437011EFC}" srcOrd="1" destOrd="0" presId="urn:microsoft.com/office/officeart/2005/8/layout/hierarchy3"/>
    <dgm:cxn modelId="{C5E8A4B7-AC74-934E-855C-DC536249E73B}" type="presParOf" srcId="{3355A9D7-7B70-AA40-81AD-A5F437011EFC}" destId="{87EDE67D-B4FC-524A-B255-B89B61BA8728}" srcOrd="0" destOrd="0" presId="urn:microsoft.com/office/officeart/2005/8/layout/hierarchy3"/>
    <dgm:cxn modelId="{5061E1C9-FB72-F449-9F44-6AC1E10B79AC}" type="presParOf" srcId="{87EDE67D-B4FC-524A-B255-B89B61BA8728}" destId="{AB35A299-22EA-A94C-9BC4-B33C0E0F9F97}" srcOrd="0" destOrd="0" presId="urn:microsoft.com/office/officeart/2005/8/layout/hierarchy3"/>
    <dgm:cxn modelId="{DC319DCB-27DC-8F48-8B68-483CFD212C16}" type="presParOf" srcId="{87EDE67D-B4FC-524A-B255-B89B61BA8728}" destId="{02ECCEB3-0AAE-2A4D-9C62-488249A43D13}" srcOrd="1" destOrd="0" presId="urn:microsoft.com/office/officeart/2005/8/layout/hierarchy3"/>
    <dgm:cxn modelId="{6B9222BD-03C3-5248-B51B-2B5BA32E5B98}" type="presParOf" srcId="{3355A9D7-7B70-AA40-81AD-A5F437011EFC}" destId="{ABB1469F-A34B-0A4F-822D-358294D633CB}" srcOrd="1" destOrd="0" presId="urn:microsoft.com/office/officeart/2005/8/layout/hierarchy3"/>
    <dgm:cxn modelId="{D438A04E-1B5D-5347-ADCF-7D1607E0AD61}" type="presParOf" srcId="{ABB1469F-A34B-0A4F-822D-358294D633CB}" destId="{E14220BC-08E5-9541-AF41-E292E400909D}" srcOrd="0" destOrd="0" presId="urn:microsoft.com/office/officeart/2005/8/layout/hierarchy3"/>
    <dgm:cxn modelId="{0E349FBF-CB3D-B844-855D-64A78AC65F8C}" type="presParOf" srcId="{ABB1469F-A34B-0A4F-822D-358294D633CB}" destId="{5628B9B4-6B9F-3941-94A0-34C51CC79B01}" srcOrd="1" destOrd="0" presId="urn:microsoft.com/office/officeart/2005/8/layout/hierarchy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D3EC3-0BE0-FA48-9B36-13D767DACD2C}">
      <dsp:nvSpPr>
        <dsp:cNvPr id="0" name=""/>
        <dsp:cNvSpPr/>
      </dsp:nvSpPr>
      <dsp:spPr>
        <a:xfrm>
          <a:off x="838204" y="2152"/>
          <a:ext cx="2583805" cy="129190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Institutional Analysis </a:t>
          </a:r>
          <a:endParaRPr lang="en-US" sz="3700" kern="1200" dirty="0"/>
        </a:p>
      </dsp:txBody>
      <dsp:txXfrm>
        <a:off x="876043" y="39991"/>
        <a:ext cx="2508127" cy="1216224"/>
      </dsp:txXfrm>
    </dsp:sp>
    <dsp:sp modelId="{B558AF2F-0232-A542-961A-CDECEA70F650}">
      <dsp:nvSpPr>
        <dsp:cNvPr id="0" name=""/>
        <dsp:cNvSpPr/>
      </dsp:nvSpPr>
      <dsp:spPr>
        <a:xfrm>
          <a:off x="1096584"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6EAE79-DAE3-B44C-A4BD-08CC71B1B1ED}">
      <dsp:nvSpPr>
        <dsp:cNvPr id="0" name=""/>
        <dsp:cNvSpPr/>
      </dsp:nvSpPr>
      <dsp:spPr>
        <a:xfrm>
          <a:off x="1354965"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Bundles of rights (</a:t>
          </a:r>
          <a:r>
            <a:rPr lang="en-US" sz="2300" kern="1200" dirty="0" err="1" smtClean="0"/>
            <a:t>Schlager</a:t>
          </a:r>
          <a:r>
            <a:rPr lang="en-US" sz="2300" kern="1200" dirty="0" smtClean="0"/>
            <a:t> and </a:t>
          </a:r>
          <a:r>
            <a:rPr lang="en-US" sz="2300" kern="1200" dirty="0" err="1" smtClean="0"/>
            <a:t>Ostrom</a:t>
          </a:r>
          <a:r>
            <a:rPr lang="en-US" sz="2300" kern="1200" dirty="0" smtClean="0"/>
            <a:t>)</a:t>
          </a:r>
          <a:endParaRPr lang="en-US" sz="2300" kern="1200" dirty="0"/>
        </a:p>
      </dsp:txBody>
      <dsp:txXfrm>
        <a:off x="1392804" y="1654869"/>
        <a:ext cx="1991366" cy="1216224"/>
      </dsp:txXfrm>
    </dsp:sp>
    <dsp:sp modelId="{2080BB47-C4FE-C14D-A9B0-3C8D7576FADF}">
      <dsp:nvSpPr>
        <dsp:cNvPr id="0" name=""/>
        <dsp:cNvSpPr/>
      </dsp:nvSpPr>
      <dsp:spPr>
        <a:xfrm>
          <a:off x="1096584"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7DB1ECB-B150-6447-B865-7BFED7C6EDE7}">
      <dsp:nvSpPr>
        <dsp:cNvPr id="0" name=""/>
        <dsp:cNvSpPr/>
      </dsp:nvSpPr>
      <dsp:spPr>
        <a:xfrm>
          <a:off x="1354965"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Bundles of Power (</a:t>
          </a:r>
          <a:r>
            <a:rPr lang="en-US" sz="2300" kern="1200" dirty="0" err="1" smtClean="0"/>
            <a:t>Ribot</a:t>
          </a:r>
          <a:r>
            <a:rPr lang="en-US" sz="2300" kern="1200" dirty="0" smtClean="0"/>
            <a:t> and </a:t>
          </a:r>
          <a:r>
            <a:rPr lang="en-US" sz="2300" kern="1200" dirty="0" err="1" smtClean="0"/>
            <a:t>Peluso</a:t>
          </a:r>
          <a:r>
            <a:rPr lang="en-US" sz="2300" kern="1200" dirty="0" smtClean="0"/>
            <a:t>)</a:t>
          </a:r>
          <a:endParaRPr lang="en-US" sz="2300" kern="1200" dirty="0"/>
        </a:p>
      </dsp:txBody>
      <dsp:txXfrm>
        <a:off x="1392804" y="3269747"/>
        <a:ext cx="1991366" cy="1216224"/>
      </dsp:txXfrm>
    </dsp:sp>
    <dsp:sp modelId="{AB35A299-22EA-A94C-9BC4-B33C0E0F9F97}">
      <dsp:nvSpPr>
        <dsp:cNvPr id="0" name=""/>
        <dsp:cNvSpPr/>
      </dsp:nvSpPr>
      <dsp:spPr>
        <a:xfrm>
          <a:off x="4067960" y="2152"/>
          <a:ext cx="2583805" cy="129190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n-US" sz="3700" kern="1200" dirty="0" smtClean="0"/>
            <a:t>Theoretical Framework</a:t>
          </a:r>
          <a:endParaRPr lang="en-US" sz="3700" kern="1200" dirty="0"/>
        </a:p>
      </dsp:txBody>
      <dsp:txXfrm>
        <a:off x="4105799" y="39991"/>
        <a:ext cx="2508127" cy="1216224"/>
      </dsp:txXfrm>
    </dsp:sp>
    <dsp:sp modelId="{E14220BC-08E5-9541-AF41-E292E400909D}">
      <dsp:nvSpPr>
        <dsp:cNvPr id="0" name=""/>
        <dsp:cNvSpPr/>
      </dsp:nvSpPr>
      <dsp:spPr>
        <a:xfrm>
          <a:off x="4326341" y="1294054"/>
          <a:ext cx="258380" cy="1260393"/>
        </a:xfrm>
        <a:custGeom>
          <a:avLst/>
          <a:gdLst/>
          <a:ahLst/>
          <a:cxnLst/>
          <a:rect l="0" t="0" r="0" b="0"/>
          <a:pathLst>
            <a:path>
              <a:moveTo>
                <a:pt x="0" y="0"/>
              </a:moveTo>
              <a:lnTo>
                <a:pt x="0" y="1260393"/>
              </a:lnTo>
              <a:lnTo>
                <a:pt x="258380" y="126039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28B9B4-6B9F-3941-94A0-34C51CC79B01}">
      <dsp:nvSpPr>
        <dsp:cNvPr id="0" name=""/>
        <dsp:cNvSpPr/>
      </dsp:nvSpPr>
      <dsp:spPr>
        <a:xfrm>
          <a:off x="4584721" y="1617030"/>
          <a:ext cx="2806673" cy="187483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Actors, Power and Downward Accountability (</a:t>
          </a:r>
          <a:r>
            <a:rPr lang="en-US" sz="2300" kern="1200" dirty="0" err="1" smtClean="0"/>
            <a:t>Agarwal</a:t>
          </a:r>
          <a:r>
            <a:rPr lang="en-US" sz="2300" kern="1200" dirty="0" smtClean="0"/>
            <a:t> and </a:t>
          </a:r>
          <a:r>
            <a:rPr lang="en-US" sz="2300" kern="1200" dirty="0" err="1" smtClean="0"/>
            <a:t>Ribot</a:t>
          </a:r>
          <a:endParaRPr lang="en-US" sz="2300" kern="1200" dirty="0"/>
        </a:p>
      </dsp:txBody>
      <dsp:txXfrm>
        <a:off x="4639633" y="1671942"/>
        <a:ext cx="2696849" cy="17650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8692A2-F42F-114D-9A77-C91AB1E0AF7E}" type="datetimeFigureOut">
              <a:rPr lang="en-US" smtClean="0"/>
              <a:pPr/>
              <a:t>5/26/14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C3C6-C414-4D4A-88A6-2BB7DED5B7A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83891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Forest Tenure reform, </a:t>
            </a:r>
            <a:r>
              <a:rPr lang="en-US" baseline="0" dirty="0" err="1" smtClean="0"/>
              <a:t>Odisha</a:t>
            </a:r>
            <a:r>
              <a:rPr lang="en-US" baseline="0" dirty="0" smtClean="0"/>
              <a:t>, </a:t>
            </a:r>
            <a:r>
              <a:rPr lang="en-US" baseline="0" dirty="0" err="1" smtClean="0"/>
              <a:t>indian</a:t>
            </a:r>
            <a:r>
              <a:rPr lang="en-US" baseline="0" dirty="0" smtClean="0"/>
              <a:t> forest rights act, scheduled tribes and other forest dwellers</a:t>
            </a:r>
            <a:endParaRPr lang="en-US" dirty="0"/>
          </a:p>
        </p:txBody>
      </p:sp>
      <p:sp>
        <p:nvSpPr>
          <p:cNvPr id="4" name="Slide Number Placeholder 3"/>
          <p:cNvSpPr>
            <a:spLocks noGrp="1"/>
          </p:cNvSpPr>
          <p:nvPr>
            <p:ph type="sldNum" sz="quarter" idx="10"/>
          </p:nvPr>
        </p:nvSpPr>
        <p:spPr/>
        <p:txBody>
          <a:bodyPr/>
          <a:lstStyle/>
          <a:p>
            <a:fld id="{39CEC3C6-C414-4D4A-88A6-2BB7DED5B7A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devolution and</a:t>
            </a:r>
            <a:r>
              <a:rPr lang="en-US" baseline="0" dirty="0" smtClean="0"/>
              <a:t> why Odisha was chosen: </a:t>
            </a:r>
            <a:r>
              <a:rPr lang="en-US" sz="1200" kern="1200" dirty="0" smtClean="0">
                <a:solidFill>
                  <a:schemeClr val="tx1"/>
                </a:solidFill>
                <a:effectLst/>
                <a:latin typeface="+mn-lt"/>
                <a:ea typeface="+mn-ea"/>
                <a:cs typeface="+mn-cs"/>
              </a:rPr>
              <a:t>Odisha has an interesting evolution in the management of forests, starting with transfers of large forest land areas from </a:t>
            </a:r>
            <a:r>
              <a:rPr lang="en-US" sz="1200" kern="1200" dirty="0" err="1" smtClean="0">
                <a:solidFill>
                  <a:schemeClr val="tx1"/>
                </a:solidFill>
                <a:effectLst/>
                <a:latin typeface="+mn-lt"/>
                <a:ea typeface="+mn-ea"/>
                <a:cs typeface="+mn-cs"/>
              </a:rPr>
              <a:t>zamindars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ladowners</a:t>
            </a:r>
            <a:r>
              <a:rPr lang="en-US" sz="1200" kern="1200" dirty="0" smtClean="0">
                <a:solidFill>
                  <a:schemeClr val="tx1"/>
                </a:solidFill>
                <a:effectLst/>
                <a:latin typeface="+mn-lt"/>
                <a:ea typeface="+mn-ea"/>
                <a:cs typeface="+mn-cs"/>
              </a:rPr>
              <a:t>) and princes to the government in the 1950s, followed by a unified state policy in 1972 for the classification and management of forests. These developments led to the formal involvement of communities under the 1985 Forest Village Rules, which spurred community forestry in many areas, and the national joint forest management (JFM) policy (Rout, 2001).  Mirroring these historical developments, Odisha currently has three types of forest land tenure, including national parks and wildlife sanctuaries, reserved forests and protected forests, managed in 3 different ways: via the Joint Forest Management system (amended with FRA implementation), community forestry and private management by developers (such as paper mills) using the forest land (Singh, Singh and Sinha, 2003).</a:t>
            </a:r>
          </a:p>
          <a:p>
            <a:r>
              <a:rPr lang="en-US" sz="1200" kern="1200" dirty="0" smtClean="0">
                <a:solidFill>
                  <a:schemeClr val="tx1"/>
                </a:solidFill>
                <a:effectLst/>
                <a:latin typeface="+mn-lt"/>
                <a:ea typeface="+mn-ea"/>
                <a:cs typeface="+mn-cs"/>
              </a:rPr>
              <a:t>It has the second highest tribal population in India (62 groups in total, of which 13 are particularly vulnerable tribal groups – </a:t>
            </a:r>
            <a:r>
              <a:rPr lang="en-US" sz="1200" b="1" i="1" kern="1200" dirty="0" smtClean="0">
                <a:solidFill>
                  <a:schemeClr val="tx1"/>
                </a:solidFill>
                <a:effectLst/>
                <a:latin typeface="+mn-lt"/>
                <a:ea typeface="+mn-ea"/>
                <a:cs typeface="+mn-cs"/>
              </a:rPr>
              <a:t>PVTGs</a:t>
            </a:r>
            <a:r>
              <a:rPr lang="en-US" sz="1200" kern="1200" dirty="0" smtClean="0">
                <a:solidFill>
                  <a:schemeClr val="tx1"/>
                </a:solidFill>
                <a:effectLst/>
                <a:latin typeface="+mn-lt"/>
                <a:ea typeface="+mn-ea"/>
                <a:cs typeface="+mn-cs"/>
              </a:rPr>
              <a:t>) and the largest forest cover. In addition the state government of Odisha keeps consistent data records on FRA implementation, has both reserve and non-reserve forest areas, varied levels of development indicators from state to state and a range of intervention from both local and international non-state institutions. </a:t>
            </a:r>
          </a:p>
          <a:p>
            <a:endParaRPr lang="en-US" dirty="0"/>
          </a:p>
        </p:txBody>
      </p:sp>
      <p:sp>
        <p:nvSpPr>
          <p:cNvPr id="4" name="Slide Number Placeholder 3"/>
          <p:cNvSpPr>
            <a:spLocks noGrp="1"/>
          </p:cNvSpPr>
          <p:nvPr>
            <p:ph type="sldNum" sz="quarter" idx="10"/>
          </p:nvPr>
        </p:nvSpPr>
        <p:spPr/>
        <p:txBody>
          <a:bodyPr/>
          <a:lstStyle/>
          <a:p>
            <a:fld id="{39CEC3C6-C414-4D4A-88A6-2BB7DED5B7A8}"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447850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Institutional</a:t>
            </a:r>
            <a:r>
              <a:rPr lang="en-US" baseline="0" dirty="0" smtClean="0"/>
              <a:t> Analysis within the framework/literature of public policy literature – addressing devolution and forest tenure reform</a:t>
            </a:r>
          </a:p>
          <a:p>
            <a:r>
              <a:rPr lang="en-US" baseline="0" dirty="0" smtClean="0"/>
              <a:t>Human Rights Based Approach – often used by governments, NGOs and international organizations when trying to evaluate impact of such devolution related programs.</a:t>
            </a:r>
            <a:endParaRPr lang="en-US" dirty="0"/>
          </a:p>
        </p:txBody>
      </p:sp>
      <p:sp>
        <p:nvSpPr>
          <p:cNvPr id="4" name="Slide Number Placeholder 3"/>
          <p:cNvSpPr>
            <a:spLocks noGrp="1"/>
          </p:cNvSpPr>
          <p:nvPr>
            <p:ph type="sldNum" sz="quarter" idx="10"/>
          </p:nvPr>
        </p:nvSpPr>
        <p:spPr/>
        <p:txBody>
          <a:bodyPr/>
          <a:lstStyle/>
          <a:p>
            <a:fld id="{39CEC3C6-C414-4D4A-88A6-2BB7DED5B7A8}"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C76BAE-4233-654D-9C38-96C734CA830B}"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76BAE-4233-654D-9C38-96C734CA830B}"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76BAE-4233-654D-9C38-96C734CA830B}"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76BAE-4233-654D-9C38-96C734CA830B}"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76BAE-4233-654D-9C38-96C734CA830B}"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C76BAE-4233-654D-9C38-96C734CA830B}"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C76BAE-4233-654D-9C38-96C734CA830B}" type="datetimeFigureOut">
              <a:rPr lang="en-US" smtClean="0"/>
              <a:pPr/>
              <a:t>5/26/14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76BAE-4233-654D-9C38-96C734CA830B}" type="datetimeFigureOut">
              <a:rPr lang="en-US" smtClean="0"/>
              <a:pPr/>
              <a:t>5/26/14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76BAE-4233-654D-9C38-96C734CA830B}" type="datetimeFigureOut">
              <a:rPr lang="en-US" smtClean="0"/>
              <a:pPr/>
              <a:t>5/26/14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76BAE-4233-654D-9C38-96C734CA830B}"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76BAE-4233-654D-9C38-96C734CA830B}"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E3316-13BA-0D43-9B4C-189A17E820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76BAE-4233-654D-9C38-96C734CA830B}" type="datetimeFigureOut">
              <a:rPr lang="en-US" smtClean="0"/>
              <a:pPr/>
              <a:t>5/26/14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E3316-13BA-0D43-9B4C-189A17E820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video" Target="file://localhost/Users/priyankabhalla/Downloads/IMG_0245.MOV" TargetMode="External"/><Relationship Id="rId2" Type="http://schemas.openxmlformats.org/officeDocument/2006/relationships/slideLayout" Target="../slideLayouts/slideLayout2.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video" Target="file://localhost/Users/priyankabhalla/Downloads/IMG_0343.MOV" TargetMode="External"/><Relationship Id="rId2" Type="http://schemas.openxmlformats.org/officeDocument/2006/relationships/slideLayout" Target="../slideLayouts/slideLayout2.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p:txBody>
          <a:bodyPr>
            <a:normAutofit/>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11731" y="370098"/>
            <a:ext cx="8128000" cy="6070600"/>
          </a:xfrm>
          <a:prstGeom prst="rect">
            <a:avLst/>
          </a:prstGeom>
        </p:spPr>
      </p:pic>
      <p:sp>
        <p:nvSpPr>
          <p:cNvPr id="6" name="TextBox 5"/>
          <p:cNvSpPr txBox="1"/>
          <p:nvPr/>
        </p:nvSpPr>
        <p:spPr>
          <a:xfrm>
            <a:off x="4191000" y="3276600"/>
            <a:ext cx="184731" cy="369332"/>
          </a:xfrm>
          <a:prstGeom prst="rect">
            <a:avLst/>
          </a:prstGeom>
          <a:noFill/>
        </p:spPr>
        <p:txBody>
          <a:bodyPr wrap="none" rtlCol="0">
            <a:spAutoFit/>
          </a:bodyPr>
          <a:lstStyle/>
          <a:p>
            <a:endParaRPr lang="en-US" dirty="0"/>
          </a:p>
        </p:txBody>
      </p:sp>
      <p:sp>
        <p:nvSpPr>
          <p:cNvPr id="7" name="TextBox 6"/>
          <p:cNvSpPr txBox="1"/>
          <p:nvPr/>
        </p:nvSpPr>
        <p:spPr>
          <a:xfrm>
            <a:off x="990601" y="1143000"/>
            <a:ext cx="6400800" cy="584775"/>
          </a:xfrm>
          <a:prstGeom prst="rect">
            <a:avLst/>
          </a:prstGeom>
          <a:noFill/>
        </p:spPr>
        <p:txBody>
          <a:bodyPr wrap="square" rtlCol="0">
            <a:spAutoFit/>
          </a:bodyPr>
          <a:lstStyle/>
          <a:p>
            <a:pPr algn="ctr"/>
            <a:r>
              <a:rPr lang="en-US" sz="3200" b="1" dirty="0" smtClean="0">
                <a:solidFill>
                  <a:srgbClr val="FFFF00"/>
                </a:solidFill>
              </a:rPr>
              <a:t>FOREST TENURE REFORM IN ODISHA</a:t>
            </a:r>
            <a:endParaRPr lang="en-US" sz="3200" b="1" dirty="0">
              <a:solidFill>
                <a:srgbClr val="FFFF00"/>
              </a:solidFill>
            </a:endParaRPr>
          </a:p>
        </p:txBody>
      </p:sp>
      <p:sp>
        <p:nvSpPr>
          <p:cNvPr id="8" name="TextBox 7"/>
          <p:cNvSpPr txBox="1"/>
          <p:nvPr/>
        </p:nvSpPr>
        <p:spPr>
          <a:xfrm>
            <a:off x="990601" y="5105400"/>
            <a:ext cx="6629399" cy="1200329"/>
          </a:xfrm>
          <a:prstGeom prst="rect">
            <a:avLst/>
          </a:prstGeom>
          <a:noFill/>
        </p:spPr>
        <p:txBody>
          <a:bodyPr wrap="square" rtlCol="0">
            <a:spAutoFit/>
          </a:bodyPr>
          <a:lstStyle/>
          <a:p>
            <a:pPr algn="ctr"/>
            <a:r>
              <a:rPr lang="en-US" sz="2400" b="1" dirty="0" smtClean="0">
                <a:solidFill>
                  <a:srgbClr val="FFFF00"/>
                </a:solidFill>
              </a:rPr>
              <a:t>The Indian Forest Rights Act and Its Impact on the Livelihoods of Scheduled Tribes and Other Forest Dwellers in Odisha</a:t>
            </a:r>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Field Sites in </a:t>
            </a:r>
            <a:r>
              <a:rPr lang="en-US" dirty="0" err="1" smtClean="0"/>
              <a:t>Odisha</a:t>
            </a:r>
            <a:endParaRPr lang="en-US" dirty="0"/>
          </a:p>
        </p:txBody>
      </p:sp>
      <p:pic>
        <p:nvPicPr>
          <p:cNvPr id="4" name="Content Placeholder 3" descr="orissa-district-map-1.jpg"/>
          <p:cNvPicPr>
            <a:picLocks noGrp="1" noChangeAspect="1"/>
          </p:cNvPicPr>
          <p:nvPr>
            <p:ph idx="1"/>
          </p:nvPr>
        </p:nvPicPr>
        <p:blipFill>
          <a:blip r:embed="rId2"/>
          <a:srcRect l="-23338" r="-23338"/>
          <a:stretch>
            <a:fillRect/>
          </a:stretch>
        </p:blipFill>
        <p:spPr/>
      </p:pic>
      <p:sp>
        <p:nvSpPr>
          <p:cNvPr id="5" name="TextBox 4"/>
          <p:cNvSpPr txBox="1"/>
          <p:nvPr/>
        </p:nvSpPr>
        <p:spPr>
          <a:xfrm flipH="1">
            <a:off x="0" y="2362200"/>
            <a:ext cx="1676400" cy="3693319"/>
          </a:xfrm>
          <a:prstGeom prst="rect">
            <a:avLst/>
          </a:prstGeom>
          <a:noFill/>
        </p:spPr>
        <p:txBody>
          <a:bodyPr wrap="square" rtlCol="0">
            <a:spAutoFit/>
          </a:bodyPr>
          <a:lstStyle/>
          <a:p>
            <a:r>
              <a:rPr lang="en-US" u="sng" dirty="0" smtClean="0"/>
              <a:t>District criteria</a:t>
            </a:r>
            <a:r>
              <a:rPr lang="en-US" dirty="0" smtClean="0"/>
              <a:t>: ecological, socio-economic, government status of implementation reports, mining presence, sanctuary presence, % of ST and SC population</a:t>
            </a:r>
            <a:endParaRPr lang="en-US" dirty="0"/>
          </a:p>
        </p:txBody>
      </p:sp>
      <p:sp>
        <p:nvSpPr>
          <p:cNvPr id="7" name="TextBox 6"/>
          <p:cNvSpPr txBox="1"/>
          <p:nvPr/>
        </p:nvSpPr>
        <p:spPr>
          <a:xfrm>
            <a:off x="7452575" y="2362200"/>
            <a:ext cx="1691425" cy="3693319"/>
          </a:xfrm>
          <a:prstGeom prst="rect">
            <a:avLst/>
          </a:prstGeom>
          <a:noFill/>
        </p:spPr>
        <p:txBody>
          <a:bodyPr wrap="square" rtlCol="0">
            <a:spAutoFit/>
          </a:bodyPr>
          <a:lstStyle/>
          <a:p>
            <a:r>
              <a:rPr lang="en-US" u="sng" dirty="0" smtClean="0"/>
              <a:t>Village Criteria:</a:t>
            </a:r>
          </a:p>
          <a:p>
            <a:r>
              <a:rPr lang="en-US" dirty="0" smtClean="0"/>
              <a:t>title holders versus claims applicants; village location; heterogeneous versus homogenous populations; proximity to sanctuary areas; proximity to mining areas.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334962"/>
          </a:xfrm>
        </p:spPr>
        <p:txBody>
          <a:bodyPr>
            <a:noAutofit/>
          </a:bodyPr>
          <a:lstStyle/>
          <a:p>
            <a:r>
              <a:rPr lang="en-US" sz="2000" dirty="0" smtClean="0"/>
              <a:t>INITIAL FINDINGS </a:t>
            </a:r>
            <a:r>
              <a:rPr lang="en-US" sz="2000" dirty="0" smtClean="0"/>
              <a:t>AND THEORETICAL IMPLICATIONS</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218330147"/>
              </p:ext>
            </p:extLst>
          </p:nvPr>
        </p:nvGraphicFramePr>
        <p:xfrm>
          <a:off x="457200" y="762000"/>
          <a:ext cx="8534400" cy="5741747"/>
        </p:xfrm>
        <a:graphic>
          <a:graphicData uri="http://schemas.openxmlformats.org/drawingml/2006/table">
            <a:tbl>
              <a:tblPr firstRow="1" bandRow="1">
                <a:tableStyleId>{5C22544A-7EE6-4342-B048-85BDC9FD1C3A}</a:tableStyleId>
              </a:tblPr>
              <a:tblGrid>
                <a:gridCol w="1343378"/>
                <a:gridCol w="1264356"/>
                <a:gridCol w="3635022"/>
                <a:gridCol w="2291644"/>
              </a:tblGrid>
              <a:tr h="741138">
                <a:tc>
                  <a:txBody>
                    <a:bodyPr/>
                    <a:lstStyle/>
                    <a:p>
                      <a:r>
                        <a:rPr lang="en-US" sz="1050" dirty="0" smtClean="0"/>
                        <a:t>Type of Stakeholder</a:t>
                      </a:r>
                      <a:endParaRPr lang="en-US" sz="1050" dirty="0"/>
                    </a:p>
                  </a:txBody>
                  <a:tcPr/>
                </a:tc>
                <a:tc>
                  <a:txBody>
                    <a:bodyPr/>
                    <a:lstStyle/>
                    <a:p>
                      <a:r>
                        <a:rPr lang="en-US" sz="1050" dirty="0" smtClean="0"/>
                        <a:t>Number of and type of Interview</a:t>
                      </a:r>
                      <a:endParaRPr lang="en-US" sz="1050" dirty="0"/>
                    </a:p>
                  </a:txBody>
                  <a:tcPr/>
                </a:tc>
                <a:tc>
                  <a:txBody>
                    <a:bodyPr/>
                    <a:lstStyle/>
                    <a:p>
                      <a:r>
                        <a:rPr lang="en-US" sz="1050" dirty="0" smtClean="0"/>
                        <a:t>Common results (all transcriptions analyzed through NVIVO 10)</a:t>
                      </a:r>
                      <a:endParaRPr lang="en-US" sz="1050" dirty="0"/>
                    </a:p>
                  </a:txBody>
                  <a:tcPr/>
                </a:tc>
                <a:tc>
                  <a:txBody>
                    <a:bodyPr/>
                    <a:lstStyle/>
                    <a:p>
                      <a:r>
                        <a:rPr lang="en-US" sz="1050" dirty="0" smtClean="0"/>
                        <a:t>Consequences</a:t>
                      </a:r>
                      <a:r>
                        <a:rPr lang="en-US" sz="1050" baseline="0" dirty="0" smtClean="0"/>
                        <a:t> for Policy Implementation and Evaluation (drawing from theory)</a:t>
                      </a:r>
                      <a:endParaRPr lang="en-US" sz="1050" dirty="0"/>
                    </a:p>
                  </a:txBody>
                  <a:tcPr/>
                </a:tc>
              </a:tr>
              <a:tr h="1070533">
                <a:tc>
                  <a:txBody>
                    <a:bodyPr/>
                    <a:lstStyle/>
                    <a:p>
                      <a:r>
                        <a:rPr lang="en-US" sz="1050" b="1" dirty="0" smtClean="0"/>
                        <a:t>Government Officials</a:t>
                      </a:r>
                      <a:endParaRPr lang="en-US" sz="1050" b="1" dirty="0"/>
                    </a:p>
                  </a:txBody>
                  <a:tcPr/>
                </a:tc>
                <a:tc>
                  <a:txBody>
                    <a:bodyPr/>
                    <a:lstStyle/>
                    <a:p>
                      <a:r>
                        <a:rPr lang="en-US" sz="1050" dirty="0" smtClean="0"/>
                        <a:t>19 individual interviews</a:t>
                      </a:r>
                      <a:endParaRPr lang="en-US" sz="1050" dirty="0"/>
                    </a:p>
                  </a:txBody>
                  <a:tcPr/>
                </a:tc>
                <a:tc>
                  <a:txBody>
                    <a:bodyPr/>
                    <a:lstStyle/>
                    <a:p>
                      <a:pPr marL="171450" indent="-171450">
                        <a:buFontTx/>
                        <a:buChar char="-"/>
                      </a:pPr>
                      <a:r>
                        <a:rPr lang="en-US" sz="1100" dirty="0" smtClean="0"/>
                        <a:t>Coordination issues between different departments</a:t>
                      </a:r>
                    </a:p>
                    <a:p>
                      <a:pPr marL="171450" indent="-171450">
                        <a:buFontTx/>
                        <a:buChar char="-"/>
                      </a:pPr>
                      <a:r>
                        <a:rPr lang="en-US" sz="1100" dirty="0" smtClean="0"/>
                        <a:t>Deadline</a:t>
                      </a:r>
                      <a:r>
                        <a:rPr lang="en-US" sz="1100" baseline="0" dirty="0" smtClean="0"/>
                        <a:t> for conferring titles</a:t>
                      </a:r>
                    </a:p>
                    <a:p>
                      <a:pPr marL="171450" indent="-171450">
                        <a:buFontTx/>
                        <a:buChar char="-"/>
                      </a:pPr>
                      <a:r>
                        <a:rPr lang="en-US" sz="1100" baseline="0" dirty="0" smtClean="0"/>
                        <a:t>Large, </a:t>
                      </a:r>
                      <a:r>
                        <a:rPr lang="en-US" sz="1100" baseline="0" dirty="0" err="1" smtClean="0"/>
                        <a:t>unsurveyed</a:t>
                      </a:r>
                      <a:r>
                        <a:rPr lang="en-US" sz="1100" baseline="0" dirty="0" smtClean="0"/>
                        <a:t> areas</a:t>
                      </a:r>
                    </a:p>
                    <a:p>
                      <a:pPr marL="171450" indent="-171450">
                        <a:buFontTx/>
                        <a:buChar char="-"/>
                      </a:pPr>
                      <a:r>
                        <a:rPr lang="en-US" sz="1100" baseline="0" dirty="0" smtClean="0"/>
                        <a:t>Capacity building of the Gram </a:t>
                      </a:r>
                      <a:r>
                        <a:rPr lang="en-US" sz="1100" baseline="0" dirty="0" err="1" smtClean="0"/>
                        <a:t>Sabha</a:t>
                      </a:r>
                      <a:endParaRPr lang="en-US" sz="1100" baseline="0" dirty="0" smtClean="0"/>
                    </a:p>
                    <a:p>
                      <a:pPr marL="171450" indent="-171450">
                        <a:buFontTx/>
                        <a:buChar char="-"/>
                      </a:pPr>
                      <a:r>
                        <a:rPr lang="en-US" sz="1100" baseline="0" dirty="0" smtClean="0"/>
                        <a:t>Other forest dweller category</a:t>
                      </a:r>
                    </a:p>
                    <a:p>
                      <a:pPr marL="171450" indent="-171450">
                        <a:buFontTx/>
                        <a:buChar char="-"/>
                      </a:pPr>
                      <a:r>
                        <a:rPr lang="en-US" sz="1100" baseline="0" dirty="0" smtClean="0"/>
                        <a:t>Convergence programming</a:t>
                      </a:r>
                      <a:endParaRPr lang="en-US" sz="1100" dirty="0"/>
                    </a:p>
                  </a:txBody>
                  <a:tcPr/>
                </a:tc>
                <a:tc>
                  <a:txBody>
                    <a:bodyPr/>
                    <a:lstStyle/>
                    <a:p>
                      <a:r>
                        <a:rPr lang="en-US" sz="1050" dirty="0" smtClean="0"/>
                        <a:t>Failure in downward </a:t>
                      </a:r>
                      <a:r>
                        <a:rPr lang="en-US" sz="1050" dirty="0" err="1" smtClean="0"/>
                        <a:t>accountabilty</a:t>
                      </a:r>
                      <a:r>
                        <a:rPr lang="en-US" sz="1050" dirty="0" smtClean="0"/>
                        <a:t> </a:t>
                      </a:r>
                    </a:p>
                    <a:p>
                      <a:r>
                        <a:rPr lang="en-US" sz="1050" dirty="0" smtClean="0"/>
                        <a:t>Failure in aims</a:t>
                      </a:r>
                      <a:r>
                        <a:rPr lang="en-US" sz="1050" baseline="0" dirty="0" smtClean="0"/>
                        <a:t> of devolution (Agarwal and </a:t>
                      </a:r>
                      <a:r>
                        <a:rPr lang="en-US" sz="1050" baseline="0" dirty="0" err="1" smtClean="0"/>
                        <a:t>Ribot</a:t>
                      </a:r>
                      <a:r>
                        <a:rPr lang="en-US" sz="1050" baseline="0" dirty="0" smtClean="0"/>
                        <a:t>)</a:t>
                      </a:r>
                      <a:endParaRPr lang="en-US" sz="1050" dirty="0"/>
                    </a:p>
                  </a:txBody>
                  <a:tcPr/>
                </a:tc>
              </a:tr>
              <a:tr h="3903329">
                <a:tc>
                  <a:txBody>
                    <a:bodyPr/>
                    <a:lstStyle/>
                    <a:p>
                      <a:r>
                        <a:rPr lang="en-US" sz="1050" b="1" dirty="0" smtClean="0"/>
                        <a:t>Civil</a:t>
                      </a:r>
                      <a:r>
                        <a:rPr lang="en-US" sz="1050" b="1" baseline="0" dirty="0" smtClean="0"/>
                        <a:t> Society Members, Activists and Experts</a:t>
                      </a:r>
                      <a:endParaRPr lang="en-US" sz="1050" b="1" dirty="0"/>
                    </a:p>
                  </a:txBody>
                  <a:tcPr/>
                </a:tc>
                <a:tc>
                  <a:txBody>
                    <a:bodyPr/>
                    <a:lstStyle/>
                    <a:p>
                      <a:r>
                        <a:rPr lang="en-US" sz="1050" dirty="0" smtClean="0"/>
                        <a:t>20 individual interviews </a:t>
                      </a:r>
                      <a:endParaRPr lang="en-US" sz="1050" dirty="0"/>
                    </a:p>
                  </a:txBody>
                  <a:tcPr/>
                </a:tc>
                <a:tc>
                  <a:txBody>
                    <a:bodyPr/>
                    <a:lstStyle/>
                    <a:p>
                      <a:pPr marL="285750" indent="-285750">
                        <a:buFontTx/>
                        <a:buChar char="-"/>
                      </a:pPr>
                      <a:r>
                        <a:rPr lang="en-US" sz="1100" kern="1200" dirty="0" smtClean="0">
                          <a:solidFill>
                            <a:schemeClr val="dk1"/>
                          </a:solidFill>
                          <a:latin typeface="+mn-lt"/>
                          <a:ea typeface="+mn-ea"/>
                          <a:cs typeface="+mn-cs"/>
                        </a:rPr>
                        <a:t>Key advantages include its emphasis on Gram </a:t>
                      </a:r>
                      <a:r>
                        <a:rPr lang="en-US" sz="1100" kern="1200" dirty="0" err="1" smtClean="0">
                          <a:solidFill>
                            <a:schemeClr val="dk1"/>
                          </a:solidFill>
                          <a:latin typeface="+mn-lt"/>
                          <a:ea typeface="+mn-ea"/>
                          <a:cs typeface="+mn-cs"/>
                        </a:rPr>
                        <a:t>Sabha</a:t>
                      </a:r>
                      <a:r>
                        <a:rPr lang="en-US" sz="1100" kern="1200" dirty="0" smtClean="0">
                          <a:solidFill>
                            <a:schemeClr val="dk1"/>
                          </a:solidFill>
                          <a:latin typeface="+mn-lt"/>
                          <a:ea typeface="+mn-ea"/>
                          <a:cs typeface="+mn-cs"/>
                        </a:rPr>
                        <a:t> consent in decision making processes, its prevention of large scale evictions (more indirectly) and the success of mass based movements to sensitize and mobilize communities to benefit from this act.</a:t>
                      </a:r>
                    </a:p>
                    <a:p>
                      <a:pPr marL="285750" indent="-285750">
                        <a:buFontTx/>
                        <a:buChar char="-"/>
                      </a:pPr>
                      <a:r>
                        <a:rPr lang="en-US" sz="1100" kern="1200" dirty="0" smtClean="0">
                          <a:solidFill>
                            <a:schemeClr val="dk1"/>
                          </a:solidFill>
                          <a:latin typeface="+mn-lt"/>
                          <a:ea typeface="+mn-ea"/>
                          <a:cs typeface="+mn-cs"/>
                        </a:rPr>
                        <a:t> Challenges largely remain due to power roles of significant actors, such as the forest department and clashes with other significant legislations such as Wildlife Protection Act, Forest Conservation Act and the 1927 Forest Act. Implementation challenges are apparent in the </a:t>
                      </a:r>
                      <a:r>
                        <a:rPr lang="en-US" sz="1100" kern="1200" dirty="0" err="1" smtClean="0">
                          <a:solidFill>
                            <a:schemeClr val="dk1"/>
                          </a:solidFill>
                          <a:latin typeface="+mn-lt"/>
                          <a:ea typeface="+mn-ea"/>
                          <a:cs typeface="+mn-cs"/>
                        </a:rPr>
                        <a:t>operationalization</a:t>
                      </a:r>
                      <a:r>
                        <a:rPr lang="en-US" sz="1100" kern="1200" dirty="0" smtClean="0">
                          <a:solidFill>
                            <a:schemeClr val="dk1"/>
                          </a:solidFill>
                          <a:latin typeface="+mn-lt"/>
                          <a:ea typeface="+mn-ea"/>
                          <a:cs typeface="+mn-cs"/>
                        </a:rPr>
                        <a:t> of the so called rights, such as selling and marketing of </a:t>
                      </a:r>
                      <a:r>
                        <a:rPr lang="en-US" sz="1100" kern="1200" dirty="0" err="1" smtClean="0">
                          <a:solidFill>
                            <a:schemeClr val="dk1"/>
                          </a:solidFill>
                          <a:latin typeface="+mn-lt"/>
                          <a:ea typeface="+mn-ea"/>
                          <a:cs typeface="+mn-cs"/>
                        </a:rPr>
                        <a:t>NTFPs</a:t>
                      </a:r>
                      <a:r>
                        <a:rPr lang="en-US" sz="1100" kern="1200" dirty="0" smtClean="0">
                          <a:solidFill>
                            <a:schemeClr val="dk1"/>
                          </a:solidFill>
                          <a:latin typeface="+mn-lt"/>
                          <a:ea typeface="+mn-ea"/>
                          <a:cs typeface="+mn-cs"/>
                        </a:rPr>
                        <a:t>. In addition, convergence programming has been difficult as it requires a large amount of physical and monetary resources. </a:t>
                      </a:r>
                    </a:p>
                    <a:p>
                      <a:pPr marL="285750" indent="-285750">
                        <a:buFontTx/>
                        <a:buChar char="-"/>
                      </a:pPr>
                      <a:r>
                        <a:rPr lang="en-US" sz="1100" kern="1200" dirty="0" smtClean="0">
                          <a:solidFill>
                            <a:schemeClr val="dk1"/>
                          </a:solidFill>
                          <a:latin typeface="+mn-lt"/>
                          <a:ea typeface="+mn-ea"/>
                          <a:cs typeface="+mn-cs"/>
                        </a:rPr>
                        <a:t>“Other Forest Dwellers” have largely been overlooked in the title distributions, causing community fragmentation among heterogeneous village populations. Much of the </a:t>
                      </a:r>
                      <a:r>
                        <a:rPr lang="en-US" sz="1100" kern="1200" dirty="0" err="1" smtClean="0">
                          <a:solidFill>
                            <a:schemeClr val="dk1"/>
                          </a:solidFill>
                          <a:latin typeface="+mn-lt"/>
                          <a:ea typeface="+mn-ea"/>
                          <a:cs typeface="+mn-cs"/>
                        </a:rPr>
                        <a:t>decisionmaking</a:t>
                      </a:r>
                      <a:r>
                        <a:rPr lang="en-US" sz="1100" kern="1200" dirty="0" smtClean="0">
                          <a:solidFill>
                            <a:schemeClr val="dk1"/>
                          </a:solidFill>
                          <a:latin typeface="+mn-lt"/>
                          <a:ea typeface="+mn-ea"/>
                          <a:cs typeface="+mn-cs"/>
                        </a:rPr>
                        <a:t> power continues to lie with the district administration and specifically the District Collector and the sub-divisional level committee.</a:t>
                      </a:r>
                      <a:r>
                        <a:rPr lang="en-US" sz="1100" dirty="0" smtClean="0"/>
                        <a:t> </a:t>
                      </a:r>
                      <a:endParaRPr lang="en-US" sz="1100" dirty="0"/>
                    </a:p>
                  </a:txBody>
                  <a:tcPr/>
                </a:tc>
                <a:tc>
                  <a:txBody>
                    <a:bodyPr/>
                    <a:lstStyle/>
                    <a:p>
                      <a:r>
                        <a:rPr lang="en-US" sz="1050" baseline="0" dirty="0" smtClean="0"/>
                        <a:t>Design </a:t>
                      </a:r>
                      <a:r>
                        <a:rPr lang="en-US" sz="1050" baseline="0" dirty="0" smtClean="0"/>
                        <a:t>principles for communities self-governing not present (</a:t>
                      </a:r>
                      <a:r>
                        <a:rPr lang="en-US" sz="1050" baseline="0" dirty="0" err="1" smtClean="0"/>
                        <a:t>Ostrom</a:t>
                      </a:r>
                      <a:r>
                        <a:rPr lang="en-US" sz="1050" baseline="0" dirty="0" smtClean="0"/>
                        <a:t>)</a:t>
                      </a:r>
                      <a:endParaRPr lang="en-US" sz="105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community sees its village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542067" y="1600200"/>
            <a:ext cx="6059866" cy="4525963"/>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0205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POLICY RECOMMENDATIONS</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lvl="0"/>
            <a:r>
              <a:rPr lang="en-US" dirty="0" smtClean="0"/>
              <a:t>A review of legislations which conflict with the Forest Rights Act and how these clashes can be amended at both the central and state level.</a:t>
            </a:r>
          </a:p>
          <a:p>
            <a:pPr lvl="0"/>
            <a:r>
              <a:rPr lang="en-US" dirty="0" smtClean="0"/>
              <a:t>Better monitoring and documentation of the Claims committee process, from the State level down to the Forest Rights Committee level.</a:t>
            </a:r>
          </a:p>
          <a:p>
            <a:pPr lvl="0"/>
            <a:r>
              <a:rPr lang="en-US" dirty="0" smtClean="0"/>
              <a:t>A more sustained effort by the district level administration to include marginalized groups (not just scheduled tribes, but non-scheduled tribes and other forest dwellers) in consultations on clarifications to the Act, appeals processes and suggestions for possible amendments</a:t>
            </a:r>
          </a:p>
          <a:p>
            <a:pPr lvl="0"/>
            <a:r>
              <a:rPr lang="en-US" dirty="0" smtClean="0"/>
              <a:t>Replication or adaptation of successful coordination processes between government departments in other districts and states.</a:t>
            </a:r>
          </a:p>
          <a:p>
            <a:pPr lvl="0"/>
            <a:r>
              <a:rPr lang="en-US" dirty="0" smtClean="0"/>
              <a:t>Documentation of best practices by District Collectors across India and civil society actors for sensitization methods, the claims process and an understanding of long term capacity building post-rights recognition.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MG_0245.MOV">
            <a:hlinkClick r:id="" action="ppaction://media"/>
          </p:cNvPr>
          <p:cNvPicPr/>
          <p:nvPr>
            <p:ph idx="1"/>
            <a:videoFile r:link="rId1"/>
          </p:nvPr>
        </p:nvPicPr>
        <p:blipFill>
          <a:blip r:embed="rId3"/>
          <a:stretch>
            <a:fillRect/>
          </a:stretch>
        </p:blipFill>
        <p:spPr>
          <a:xfrm>
            <a:off x="1524000" y="1219200"/>
            <a:ext cx="6096000"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93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MG_0343.MOV">
            <a:hlinkClick r:id="" action="ppaction://media"/>
          </p:cNvPr>
          <p:cNvPicPr/>
          <p:nvPr>
            <p:ph idx="1"/>
            <a:videoFile r:link="rId1"/>
          </p:nvPr>
        </p:nvPicPr>
        <p:blipFill>
          <a:blip r:embed="rId3"/>
          <a:stretch>
            <a:fillRect/>
          </a:stretch>
        </p:blipFill>
        <p:spPr>
          <a:xfrm>
            <a:off x="2133600" y="1600200"/>
            <a:ext cx="4953000"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190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RESEARCH QUESTION</a:t>
            </a:r>
            <a:endParaRPr lang="en-US" dirty="0"/>
          </a:p>
        </p:txBody>
      </p:sp>
      <p:sp>
        <p:nvSpPr>
          <p:cNvPr id="3" name="Content Placeholder 2"/>
          <p:cNvSpPr>
            <a:spLocks noGrp="1"/>
          </p:cNvSpPr>
          <p:nvPr>
            <p:ph idx="1"/>
          </p:nvPr>
        </p:nvSpPr>
        <p:spPr/>
        <p:txBody>
          <a:bodyPr anchor="ctr">
            <a:normAutofit fontScale="92500" lnSpcReduction="20000"/>
          </a:bodyPr>
          <a:lstStyle/>
          <a:p>
            <a:pPr algn="ctr">
              <a:buNone/>
            </a:pPr>
            <a:r>
              <a:rPr lang="en-US" sz="3765" b="1" dirty="0"/>
              <a:t>To what extent has state controlled forest tenure reform in </a:t>
            </a:r>
            <a:r>
              <a:rPr lang="en-US" sz="3765" b="1" dirty="0" err="1"/>
              <a:t>Odisha</a:t>
            </a:r>
            <a:r>
              <a:rPr lang="en-US" sz="3765" b="1" dirty="0"/>
              <a:t> been able to devolve decision making power and access rights to forest dependent communities</a:t>
            </a:r>
            <a:r>
              <a:rPr lang="en-US" sz="3765" b="1" dirty="0" smtClean="0"/>
              <a:t>?</a:t>
            </a:r>
          </a:p>
          <a:p>
            <a:pPr algn="ctr">
              <a:buNone/>
            </a:pPr>
            <a:endParaRPr lang="en-US" b="1" dirty="0" smtClean="0"/>
          </a:p>
          <a:p>
            <a:r>
              <a:rPr lang="en-US" sz="2353" dirty="0" smtClean="0"/>
              <a:t>Forest Tenure Reform:  </a:t>
            </a:r>
            <a:r>
              <a:rPr lang="en-US" sz="2353" dirty="0" smtClean="0"/>
              <a:t>“who is allowed to use which resources, in what way, for how long and under what conditions, as well as who is entitled to transfer rights to others and how” (Larson et al, 2010) </a:t>
            </a:r>
          </a:p>
          <a:p>
            <a:r>
              <a:rPr lang="en-US" sz="2353" dirty="0" smtClean="0"/>
              <a:t>Impact of devolution (most intense form of decentralization) (</a:t>
            </a:r>
            <a:r>
              <a:rPr lang="en-US" sz="2353" dirty="0" err="1" smtClean="0"/>
              <a:t>Ribot</a:t>
            </a:r>
            <a:r>
              <a:rPr lang="en-US" sz="2353" dirty="0" smtClean="0"/>
              <a:t>, 2001; </a:t>
            </a:r>
            <a:r>
              <a:rPr lang="en-US" sz="2353" dirty="0" err="1" smtClean="0"/>
              <a:t>Sundar</a:t>
            </a:r>
            <a:r>
              <a:rPr lang="en-US" sz="2353" dirty="0" smtClean="0"/>
              <a:t>, 2000)</a:t>
            </a:r>
            <a:endParaRPr lang="en-US" sz="2353" b="1"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657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Background</a:t>
            </a:r>
            <a:endParaRPr lang="en-US" dirty="0"/>
          </a:p>
        </p:txBody>
      </p:sp>
      <p:sp>
        <p:nvSpPr>
          <p:cNvPr id="3" name="Content Placeholder 2"/>
          <p:cNvSpPr>
            <a:spLocks noGrp="1"/>
          </p:cNvSpPr>
          <p:nvPr>
            <p:ph idx="1"/>
          </p:nvPr>
        </p:nvSpPr>
        <p:spPr>
          <a:xfrm>
            <a:off x="457200" y="762000"/>
            <a:ext cx="8229600" cy="5867400"/>
          </a:xfrm>
        </p:spPr>
        <p:txBody>
          <a:bodyPr>
            <a:normAutofit fontScale="62500" lnSpcReduction="20000"/>
          </a:bodyPr>
          <a:lstStyle/>
          <a:p>
            <a:pPr>
              <a:buNone/>
            </a:pPr>
            <a:endParaRPr lang="en-US" sz="2000" dirty="0" smtClean="0"/>
          </a:p>
          <a:p>
            <a:r>
              <a:rPr lang="en-US" b="1" dirty="0" smtClean="0"/>
              <a:t>Global </a:t>
            </a:r>
            <a:r>
              <a:rPr lang="en-US" b="1" dirty="0" smtClean="0"/>
              <a:t>Experience</a:t>
            </a:r>
            <a:r>
              <a:rPr lang="en-US" dirty="0" smtClean="0"/>
              <a:t>: </a:t>
            </a:r>
          </a:p>
          <a:p>
            <a:pPr>
              <a:buFontTx/>
              <a:buChar char="-"/>
            </a:pPr>
            <a:r>
              <a:rPr lang="en-US" dirty="0" smtClean="0"/>
              <a:t>Indonesia</a:t>
            </a:r>
          </a:p>
          <a:p>
            <a:pPr>
              <a:buFontTx/>
              <a:buChar char="-"/>
            </a:pPr>
            <a:r>
              <a:rPr lang="en-US" dirty="0" smtClean="0"/>
              <a:t>Guatemala</a:t>
            </a:r>
          </a:p>
          <a:p>
            <a:pPr>
              <a:buFontTx/>
              <a:buChar char="-"/>
            </a:pPr>
            <a:r>
              <a:rPr lang="en-US" dirty="0" smtClean="0"/>
              <a:t>Thailand </a:t>
            </a:r>
          </a:p>
          <a:p>
            <a:pPr>
              <a:buNone/>
            </a:pPr>
            <a:endParaRPr lang="en-US" dirty="0" smtClean="0"/>
          </a:p>
          <a:p>
            <a:r>
              <a:rPr lang="en-US" b="1" dirty="0" smtClean="0"/>
              <a:t>Indian </a:t>
            </a:r>
            <a:r>
              <a:rPr lang="en-US" b="1" dirty="0" smtClean="0"/>
              <a:t>Experience</a:t>
            </a:r>
            <a:r>
              <a:rPr lang="en-US" dirty="0" smtClean="0"/>
              <a:t>: Arrangement with maharajas, impact of the British, </a:t>
            </a:r>
          </a:p>
          <a:p>
            <a:pPr>
              <a:buNone/>
            </a:pPr>
            <a:r>
              <a:rPr lang="en-US" dirty="0" smtClean="0"/>
              <a:t>     </a:t>
            </a:r>
            <a:r>
              <a:rPr lang="en-US" b="1" dirty="0" smtClean="0"/>
              <a:t>“</a:t>
            </a:r>
            <a:r>
              <a:rPr lang="en-US" b="1" dirty="0" smtClean="0"/>
              <a:t>annexationists” </a:t>
            </a:r>
            <a:r>
              <a:rPr lang="en-US" dirty="0" smtClean="0"/>
              <a:t>who supported state monopoly over forest areas; </a:t>
            </a:r>
            <a:r>
              <a:rPr lang="en-US" dirty="0" smtClean="0"/>
              <a:t>the </a:t>
            </a:r>
            <a:r>
              <a:rPr lang="en-US" b="1" dirty="0" smtClean="0"/>
              <a:t>“</a:t>
            </a:r>
            <a:r>
              <a:rPr lang="en-US" b="1" dirty="0" smtClean="0"/>
              <a:t>populists” </a:t>
            </a:r>
            <a:r>
              <a:rPr lang="en-US" dirty="0" smtClean="0"/>
              <a:t>who supported that the customary rights and control formerly enjoyed by village communities should be retained; and the </a:t>
            </a:r>
            <a:r>
              <a:rPr lang="en-US" b="1" dirty="0" smtClean="0"/>
              <a:t>“pragmatists” </a:t>
            </a:r>
            <a:r>
              <a:rPr lang="en-US" dirty="0" smtClean="0"/>
              <a:t>who attempted to bridge the two perspectives by creating different “classes” of forests within the language of the act, including “state forests,” “village forests” and “private forests” (</a:t>
            </a:r>
            <a:r>
              <a:rPr lang="en-US" dirty="0" err="1" smtClean="0"/>
              <a:t>Gadgil</a:t>
            </a:r>
            <a:r>
              <a:rPr lang="en-US" dirty="0" smtClean="0"/>
              <a:t> and </a:t>
            </a:r>
            <a:r>
              <a:rPr lang="en-US" dirty="0" err="1" smtClean="0"/>
              <a:t>Guha</a:t>
            </a:r>
            <a:r>
              <a:rPr lang="en-US" dirty="0" smtClean="0"/>
              <a:t>, 1992: 123-43). “Village forests” for instance were meant to be demarcated for the use of forest dependent village communities, including the creation of a “council of men (one elected from each village) form a forest court to settle disputes arising out of the management of village forests” (</a:t>
            </a:r>
            <a:r>
              <a:rPr lang="en-US" dirty="0" err="1" smtClean="0"/>
              <a:t>Guha</a:t>
            </a:r>
            <a:r>
              <a:rPr lang="en-US" dirty="0" smtClean="0"/>
              <a:t>, 1996:92, as cited in </a:t>
            </a:r>
            <a:r>
              <a:rPr lang="en-US" dirty="0" err="1" smtClean="0"/>
              <a:t>Sundar</a:t>
            </a:r>
            <a:r>
              <a:rPr lang="en-US" dirty="0" smtClean="0"/>
              <a:t>, 2000:261</a:t>
            </a:r>
            <a:r>
              <a:rPr lang="en-US" dirty="0" smtClean="0"/>
              <a:t>). / Power of Forest and Revenue department / Clash with Wildlife lobby / Mass evictions. </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relevant?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1) How </a:t>
            </a:r>
            <a:r>
              <a:rPr lang="en-US" dirty="0" smtClean="0"/>
              <a:t>new regulation in forest tenure reform can be better designed to meet community needs and how communities are accessing and implementing the “rights” they have received. What types of governance frameworks are being used? (Bose, 2011; Larson and </a:t>
            </a:r>
            <a:r>
              <a:rPr lang="en-US" dirty="0" err="1" smtClean="0"/>
              <a:t>Pulhin</a:t>
            </a:r>
            <a:r>
              <a:rPr lang="en-US" dirty="0" smtClean="0"/>
              <a:t>, 2012)</a:t>
            </a:r>
            <a:r>
              <a:rPr lang="en-US" dirty="0" smtClean="0"/>
              <a:t> </a:t>
            </a:r>
          </a:p>
          <a:p>
            <a:pPr>
              <a:buNone/>
            </a:pPr>
            <a:endParaRPr lang="en-US" dirty="0" smtClean="0"/>
          </a:p>
          <a:p>
            <a:pPr>
              <a:buNone/>
            </a:pPr>
            <a:r>
              <a:rPr lang="en-US" dirty="0" smtClean="0"/>
              <a:t> </a:t>
            </a:r>
            <a:r>
              <a:rPr lang="en-US" dirty="0" smtClean="0"/>
              <a:t>2) What communities’ actual livelihood benefits are when common property rights are allotted (</a:t>
            </a:r>
            <a:r>
              <a:rPr lang="en-US" dirty="0" err="1" smtClean="0"/>
              <a:t>Dahal</a:t>
            </a:r>
            <a:r>
              <a:rPr lang="en-US" dirty="0" smtClean="0"/>
              <a:t> et al, 2011)</a:t>
            </a:r>
            <a:r>
              <a:rPr lang="en-US" dirty="0" smtClean="0"/>
              <a:t> </a:t>
            </a:r>
          </a:p>
          <a:p>
            <a:pPr>
              <a:buNone/>
            </a:pPr>
            <a:endParaRPr lang="en-US" dirty="0" smtClean="0"/>
          </a:p>
          <a:p>
            <a:pPr>
              <a:buNone/>
            </a:pPr>
            <a:r>
              <a:rPr lang="en-US" dirty="0" smtClean="0"/>
              <a:t> </a:t>
            </a:r>
            <a:r>
              <a:rPr lang="en-US" dirty="0" smtClean="0"/>
              <a:t>3) What type of group composition in community forestry groups results in high levels of cooperation (</a:t>
            </a:r>
            <a:r>
              <a:rPr lang="en-US" dirty="0" err="1" smtClean="0"/>
              <a:t>Y.Sun</a:t>
            </a:r>
            <a:r>
              <a:rPr lang="en-US" dirty="0" smtClean="0"/>
              <a:t> et al. 2011).</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965812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a:t>
            </a:r>
            <a:r>
              <a:rPr lang="en-US" dirty="0" smtClean="0"/>
              <a:t> Rights Provisions </a:t>
            </a:r>
            <a:r>
              <a:rPr lang="en-US" dirty="0" smtClean="0"/>
              <a:t>of the FRA</a:t>
            </a:r>
            <a:endParaRPr lang="en-US" dirty="0"/>
          </a:p>
        </p:txBody>
      </p:sp>
      <p:graphicFrame>
        <p:nvGraphicFramePr>
          <p:cNvPr id="4" name="Content Placeholder 3"/>
          <p:cNvGraphicFramePr>
            <a:graphicFrameLocks noGrp="1"/>
          </p:cNvGraphicFramePr>
          <p:nvPr>
            <p:ph idx="1"/>
          </p:nvPr>
        </p:nvGraphicFramePr>
        <p:xfrm>
          <a:off x="457199" y="1600200"/>
          <a:ext cx="5410201"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867401" y="1600200"/>
            <a:ext cx="3124200" cy="646331"/>
          </a:xfrm>
          <a:prstGeom prst="rect">
            <a:avLst/>
          </a:prstGeom>
          <a:noFill/>
        </p:spPr>
        <p:txBody>
          <a:bodyPr wrap="square" rtlCol="0">
            <a:spAutoFit/>
          </a:bodyPr>
          <a:lstStyle/>
          <a:p>
            <a:r>
              <a:rPr lang="en-US" b="1" dirty="0" smtClean="0"/>
              <a:t>State Level Monitoring  Committee</a:t>
            </a:r>
            <a:endParaRPr lang="en-US" b="1" dirty="0"/>
          </a:p>
        </p:txBody>
      </p:sp>
      <p:sp>
        <p:nvSpPr>
          <p:cNvPr id="7" name="TextBox 6"/>
          <p:cNvSpPr txBox="1"/>
          <p:nvPr/>
        </p:nvSpPr>
        <p:spPr>
          <a:xfrm>
            <a:off x="5867401" y="2438400"/>
            <a:ext cx="3124199" cy="369332"/>
          </a:xfrm>
          <a:prstGeom prst="rect">
            <a:avLst/>
          </a:prstGeom>
          <a:noFill/>
        </p:spPr>
        <p:txBody>
          <a:bodyPr wrap="square" rtlCol="0">
            <a:spAutoFit/>
          </a:bodyPr>
          <a:lstStyle/>
          <a:p>
            <a:r>
              <a:rPr lang="en-US" b="1" dirty="0" smtClean="0"/>
              <a:t>District Level Committee</a:t>
            </a:r>
            <a:endParaRPr lang="en-US" b="1" dirty="0"/>
          </a:p>
        </p:txBody>
      </p:sp>
      <p:sp>
        <p:nvSpPr>
          <p:cNvPr id="8" name="TextBox 7"/>
          <p:cNvSpPr txBox="1"/>
          <p:nvPr/>
        </p:nvSpPr>
        <p:spPr>
          <a:xfrm>
            <a:off x="5867401" y="3124200"/>
            <a:ext cx="3255607" cy="369332"/>
          </a:xfrm>
          <a:prstGeom prst="rect">
            <a:avLst/>
          </a:prstGeom>
          <a:noFill/>
        </p:spPr>
        <p:txBody>
          <a:bodyPr wrap="square" rtlCol="0">
            <a:spAutoFit/>
          </a:bodyPr>
          <a:lstStyle/>
          <a:p>
            <a:r>
              <a:rPr lang="en-US" b="1" dirty="0" smtClean="0"/>
              <a:t>Sub-divisional level committee</a:t>
            </a:r>
            <a:endParaRPr lang="en-US" b="1" dirty="0"/>
          </a:p>
        </p:txBody>
      </p:sp>
      <p:sp>
        <p:nvSpPr>
          <p:cNvPr id="9" name="TextBox 8"/>
          <p:cNvSpPr txBox="1"/>
          <p:nvPr/>
        </p:nvSpPr>
        <p:spPr>
          <a:xfrm>
            <a:off x="5867401" y="3863181"/>
            <a:ext cx="3124199" cy="369332"/>
          </a:xfrm>
          <a:prstGeom prst="rect">
            <a:avLst/>
          </a:prstGeom>
          <a:noFill/>
        </p:spPr>
        <p:txBody>
          <a:bodyPr wrap="square" rtlCol="0">
            <a:spAutoFit/>
          </a:bodyPr>
          <a:lstStyle/>
          <a:p>
            <a:r>
              <a:rPr lang="en-US" b="1" dirty="0" smtClean="0"/>
              <a:t>Gra</a:t>
            </a:r>
            <a:r>
              <a:rPr lang="en-US" b="1" dirty="0" smtClean="0"/>
              <a:t>m</a:t>
            </a:r>
            <a:r>
              <a:rPr lang="en-US" dirty="0" smtClean="0"/>
              <a:t> </a:t>
            </a:r>
            <a:r>
              <a:rPr lang="en-US" b="1" dirty="0" err="1" smtClean="0"/>
              <a:t>Sabha</a:t>
            </a:r>
            <a:r>
              <a:rPr lang="en-US" dirty="0" smtClean="0"/>
              <a:t> </a:t>
            </a:r>
            <a:endParaRPr lang="en-US" dirty="0"/>
          </a:p>
        </p:txBody>
      </p:sp>
      <p:sp>
        <p:nvSpPr>
          <p:cNvPr id="11" name="TextBox 10"/>
          <p:cNvSpPr txBox="1"/>
          <p:nvPr/>
        </p:nvSpPr>
        <p:spPr>
          <a:xfrm>
            <a:off x="5909081" y="4495800"/>
            <a:ext cx="2777719" cy="369332"/>
          </a:xfrm>
          <a:prstGeom prst="rect">
            <a:avLst/>
          </a:prstGeom>
          <a:noFill/>
        </p:spPr>
        <p:txBody>
          <a:bodyPr wrap="square" rtlCol="0">
            <a:spAutoFit/>
          </a:bodyPr>
          <a:lstStyle/>
          <a:p>
            <a:r>
              <a:rPr lang="en-US" b="1" dirty="0" smtClean="0"/>
              <a:t>Forest Rights Committee</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686948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Odisha?</a:t>
            </a:r>
            <a:endParaRPr lang="en-US" dirty="0"/>
          </a:p>
        </p:txBody>
      </p:sp>
      <p:pic>
        <p:nvPicPr>
          <p:cNvPr id="4" name="Content Placeholder 3" descr="States-of-India-Map.png"/>
          <p:cNvPicPr>
            <a:picLocks noGrp="1" noChangeAspect="1"/>
          </p:cNvPicPr>
          <p:nvPr>
            <p:ph idx="1"/>
          </p:nvPr>
        </p:nvPicPr>
        <p:blipFill>
          <a:blip r:embed="rId2"/>
          <a:srcRect l="-39976" r="-39976"/>
          <a:stretch>
            <a:fillRect/>
          </a:stretch>
        </p:blipFill>
        <p:spPr>
          <a:xfrm>
            <a:off x="533400" y="1609641"/>
            <a:ext cx="8229600" cy="4525963"/>
          </a:xfrm>
        </p:spPr>
      </p:pic>
      <p:sp>
        <p:nvSpPr>
          <p:cNvPr id="5" name="TextBox 4"/>
          <p:cNvSpPr txBox="1"/>
          <p:nvPr/>
        </p:nvSpPr>
        <p:spPr>
          <a:xfrm>
            <a:off x="6858000" y="3962400"/>
            <a:ext cx="1905000" cy="1600438"/>
          </a:xfrm>
          <a:prstGeom prst="rect">
            <a:avLst/>
          </a:prstGeom>
          <a:noFill/>
        </p:spPr>
        <p:txBody>
          <a:bodyPr wrap="square" rtlCol="0">
            <a:spAutoFit/>
          </a:bodyPr>
          <a:lstStyle/>
          <a:p>
            <a:r>
              <a:rPr lang="en-US" sz="1400" b="1" dirty="0" smtClean="0"/>
              <a:t>% of ST population</a:t>
            </a:r>
            <a:r>
              <a:rPr lang="en-US" sz="1400" b="1" dirty="0" smtClean="0"/>
              <a:t>: 22.8%</a:t>
            </a:r>
          </a:p>
          <a:p>
            <a:r>
              <a:rPr lang="en-US" sz="1400" b="1" dirty="0" smtClean="0"/>
              <a:t>% of forest cover</a:t>
            </a:r>
            <a:r>
              <a:rPr lang="en-US" sz="1400" b="1" dirty="0" smtClean="0"/>
              <a:t>: 31.41%</a:t>
            </a:r>
          </a:p>
          <a:p>
            <a:r>
              <a:rPr lang="en-US" sz="1400" b="1" dirty="0" smtClean="0"/>
              <a:t>“Success case” according to government records:</a:t>
            </a:r>
            <a:endParaRPr lang="en-US" sz="1400"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Argument</a:t>
            </a:r>
            <a:endParaRPr lang="en-US" dirty="0"/>
          </a:p>
        </p:txBody>
      </p:sp>
      <p:sp>
        <p:nvSpPr>
          <p:cNvPr id="3" name="Content Placeholder 2"/>
          <p:cNvSpPr>
            <a:spLocks noGrp="1"/>
          </p:cNvSpPr>
          <p:nvPr>
            <p:ph idx="1"/>
          </p:nvPr>
        </p:nvSpPr>
        <p:spPr/>
        <p:txBody>
          <a:bodyPr/>
          <a:lstStyle/>
          <a:p>
            <a:pPr marL="0" indent="0">
              <a:buNone/>
            </a:pPr>
            <a:r>
              <a:rPr lang="en-US" b="1" dirty="0"/>
              <a:t>D</a:t>
            </a:r>
            <a:r>
              <a:rPr lang="en-US" b="1" dirty="0" smtClean="0"/>
              <a:t>evolution </a:t>
            </a:r>
            <a:r>
              <a:rPr lang="en-US" b="1" dirty="0"/>
              <a:t>in the context of the Indian Forest Rights Act has worked selectively. This is largely due to non-transfer of rights to forest dependent communities and inert bureaucratic structures lacking in downward accountability towards self-governance systems at the village level.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Approach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03727873"/>
              </p:ext>
            </p:extLst>
          </p:nvPr>
        </p:nvGraphicFramePr>
        <p:xfrm>
          <a:off x="457200" y="1600200"/>
          <a:ext cx="8229600" cy="452596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b="1" dirty="0" smtClean="0"/>
              <a:t>Case study approach driven </a:t>
            </a:r>
            <a:r>
              <a:rPr lang="en-US" b="1" dirty="0" smtClean="0"/>
              <a:t>by the following sub-research questions</a:t>
            </a:r>
            <a:r>
              <a:rPr lang="en-US" dirty="0" smtClean="0"/>
              <a:t>: How </a:t>
            </a:r>
            <a:r>
              <a:rPr lang="en-US" dirty="0" smtClean="0"/>
              <a:t>are non-state institutions (such as NGOs, forums, campaign groups, federations and cooperatives) using the FRA to increase access to forest land and resources for forest dependent communities?</a:t>
            </a:r>
          </a:p>
          <a:p>
            <a:r>
              <a:rPr lang="en-US" dirty="0" smtClean="0"/>
              <a:t>How are state institutions and existing governance frameworks responding to claims submissions made by  forest dependent communities?</a:t>
            </a:r>
          </a:p>
          <a:p>
            <a:r>
              <a:rPr lang="en-US" dirty="0" smtClean="0"/>
              <a:t>How are groups at the margin of the community, such as women and scheduled castes, being included in decision-making processes related to forest tenure reform?</a:t>
            </a:r>
          </a:p>
          <a:p>
            <a:r>
              <a:rPr lang="en-US" dirty="0" smtClean="0"/>
              <a:t>How accessible and inclusive are the forest rights act governance structures (forest rights committees, sub-divisional level committees and district level committees) for forest dependent communities?</a:t>
            </a:r>
          </a:p>
          <a:p>
            <a:r>
              <a:rPr lang="en-US" dirty="0" smtClean="0"/>
              <a:t>How are forest dependent communities able to exercise their forest right after receiving either individual or community tenure?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3951</TotalTime>
  <Words>1543</Words>
  <Application>Microsoft Office PowerPoint</Application>
  <PresentationFormat>On-screen Show (4:3)</PresentationFormat>
  <Paragraphs>92</Paragraphs>
  <Slides>15</Slides>
  <Notes>3</Notes>
  <HiddenSlides>0</HiddenSlides>
  <MMClips>2</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   </vt:lpstr>
      <vt:lpstr>MAIN RESEARCH QUESTION</vt:lpstr>
      <vt:lpstr>Background</vt:lpstr>
      <vt:lpstr>Why is this relevant?</vt:lpstr>
      <vt:lpstr>Main Rights Provisions of the FRA</vt:lpstr>
      <vt:lpstr>Why Odisha?</vt:lpstr>
      <vt:lpstr>Main Argument</vt:lpstr>
      <vt:lpstr>Theoretical Approach</vt:lpstr>
      <vt:lpstr>Methodology</vt:lpstr>
      <vt:lpstr>District Field Sites in Odisha</vt:lpstr>
      <vt:lpstr>INITIAL FINDINGS AND THEORETICAL IMPLICATIONS</vt:lpstr>
      <vt:lpstr>How a community sees its village</vt:lpstr>
      <vt:lpstr>PUBLIC POLICY RECOMMENDATIONS</vt:lpstr>
      <vt:lpstr>Slide 14</vt:lpstr>
      <vt:lpstr>Slide 15</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Forest Tenure Reform in Odisha</dc:title>
  <dc:creator>Priyanka Bhalla</dc:creator>
  <cp:lastModifiedBy>Priyanka Bhalla</cp:lastModifiedBy>
  <cp:revision>136</cp:revision>
  <dcterms:created xsi:type="dcterms:W3CDTF">2014-05-26T13:58:23Z</dcterms:created>
  <dcterms:modified xsi:type="dcterms:W3CDTF">2014-05-27T00:45:57Z</dcterms:modified>
</cp:coreProperties>
</file>