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5" r:id="rId10"/>
    <p:sldId id="267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B775-6DB6-4A5F-9960-EEBCB416440E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C1A-02F3-4509-B6EC-15EB1C147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5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B775-6DB6-4A5F-9960-EEBCB416440E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C1A-02F3-4509-B6EC-15EB1C147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9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B775-6DB6-4A5F-9960-EEBCB416440E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C1A-02F3-4509-B6EC-15EB1C147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2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B775-6DB6-4A5F-9960-EEBCB416440E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C1A-02F3-4509-B6EC-15EB1C147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B775-6DB6-4A5F-9960-EEBCB416440E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C1A-02F3-4509-B6EC-15EB1C147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2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B775-6DB6-4A5F-9960-EEBCB416440E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C1A-02F3-4509-B6EC-15EB1C147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2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B775-6DB6-4A5F-9960-EEBCB416440E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C1A-02F3-4509-B6EC-15EB1C147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1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B775-6DB6-4A5F-9960-EEBCB416440E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C1A-02F3-4509-B6EC-15EB1C147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893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B775-6DB6-4A5F-9960-EEBCB416440E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C1A-02F3-4509-B6EC-15EB1C147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2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B775-6DB6-4A5F-9960-EEBCB416440E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C1A-02F3-4509-B6EC-15EB1C147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4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B775-6DB6-4A5F-9960-EEBCB416440E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C1A-02F3-4509-B6EC-15EB1C147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7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BB775-6DB6-4A5F-9960-EEBCB416440E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67C1A-02F3-4509-B6EC-15EB1C147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6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8794" y="1122363"/>
            <a:ext cx="10341736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Impact of Hospital Provider Payment Mechanism on Household Health Service Utilization in </a:t>
            </a:r>
            <a:r>
              <a:rPr lang="en-US" dirty="0" smtClean="0"/>
              <a:t>Vietnam</a:t>
            </a:r>
            <a:br>
              <a:rPr lang="en-US" dirty="0" smtClean="0"/>
            </a:br>
            <a:r>
              <a:rPr lang="en-US" sz="3300" dirty="0" smtClean="0"/>
              <a:t>(preliminary results)</a:t>
            </a:r>
            <a:endParaRPr lang="en-US" sz="3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98252"/>
            <a:ext cx="9144000" cy="1655762"/>
          </a:xfrm>
        </p:spPr>
        <p:txBody>
          <a:bodyPr/>
          <a:lstStyle/>
          <a:p>
            <a:r>
              <a:rPr lang="en-US" dirty="0" smtClean="0"/>
              <a:t>Sarah Bales</a:t>
            </a:r>
          </a:p>
          <a:p>
            <a:r>
              <a:rPr lang="en-US" dirty="0" smtClean="0"/>
              <a:t>Public Policy in Asia, PhD Conference</a:t>
            </a:r>
          </a:p>
          <a:p>
            <a:r>
              <a:rPr lang="en-US" dirty="0" smtClean="0"/>
              <a:t>27 May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62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of applying district hospital capitation on insured individuals-primary care facility services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551477"/>
              </p:ext>
            </p:extLst>
          </p:nvPr>
        </p:nvGraphicFramePr>
        <p:xfrm>
          <a:off x="1055077" y="1885071"/>
          <a:ext cx="5815584" cy="41563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8528"/>
                <a:gridCol w="1938528"/>
                <a:gridCol w="1938528"/>
              </a:tblGrid>
              <a:tr h="15913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597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Outcome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597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OOP spending per PHC facility OP contacts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2799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OP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visits at PHC clinics given any health service contact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</a:tr>
              <a:tr h="5859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75970" algn="dec"/>
                        </a:tabLst>
                        <a:defRPr/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Coefficient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5970" algn="dec"/>
                        </a:tabLs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1980" algn="dec"/>
                        </a:tabLst>
                      </a:pPr>
                      <a:r>
                        <a:rPr lang="en-US" sz="2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-0.149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27990" algn="dec"/>
                        </a:tabLst>
                      </a:pPr>
                      <a:r>
                        <a:rPr lang="en-US" sz="2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</a:tr>
              <a:tr h="9511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597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Cluster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tandard error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1980" algn="dec"/>
                        </a:tabLst>
                      </a:pPr>
                      <a:r>
                        <a:rPr lang="en-US" sz="2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(0.138)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27990" algn="dec"/>
                        </a:tabLs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(0.202)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</a:tr>
              <a:tr h="9511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597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198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2799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Negative binomial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6189785"/>
            <a:ext cx="1060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statistically significant change in spending on or visits to lower level government facilities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06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2922"/>
            <a:ext cx="10515600" cy="1325563"/>
          </a:xfrm>
        </p:spPr>
        <p:txBody>
          <a:bodyPr/>
          <a:lstStyle/>
          <a:p>
            <a:r>
              <a:rPr lang="en-US" dirty="0" smtClean="0"/>
              <a:t>Further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Redo the analysis after adding the 2012 survey results (pending data access)</a:t>
            </a:r>
          </a:p>
          <a:p>
            <a:r>
              <a:rPr lang="en-US" dirty="0" smtClean="0"/>
              <a:t>Consider lags in policy impact</a:t>
            </a:r>
          </a:p>
          <a:p>
            <a:r>
              <a:rPr lang="en-US" dirty="0" smtClean="0"/>
              <a:t>Clean data on hospitals to get more information on changes in quality-related variables.</a:t>
            </a:r>
          </a:p>
          <a:p>
            <a:r>
              <a:rPr lang="en-US" dirty="0" smtClean="0"/>
              <a:t>Find a method for analyzing dichotomous variable on probability of referral and probability of bypassing.</a:t>
            </a:r>
          </a:p>
          <a:p>
            <a:r>
              <a:rPr lang="en-US" dirty="0" smtClean="0"/>
              <a:t>Examine sub-groups of the population or sub-groups related to availability of competition in the district.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86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Vietnam health system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Largely state healthcare </a:t>
            </a:r>
            <a:r>
              <a:rPr lang="en-US" dirty="0" smtClean="0"/>
              <a:t>system with a district hospital in almost all districts and commune health stations in </a:t>
            </a:r>
            <a:r>
              <a:rPr lang="en-US" dirty="0" smtClean="0"/>
              <a:t>99% </a:t>
            </a:r>
            <a:r>
              <a:rPr lang="en-US" dirty="0" smtClean="0"/>
              <a:t>of all communes. </a:t>
            </a:r>
          </a:p>
          <a:p>
            <a:r>
              <a:rPr lang="en-US" dirty="0" smtClean="0"/>
              <a:t>About 50% of </a:t>
            </a:r>
            <a:r>
              <a:rPr lang="en-US" dirty="0" smtClean="0"/>
              <a:t>outpatient care obtained from private clinics. Only 5% </a:t>
            </a:r>
            <a:r>
              <a:rPr lang="en-US" dirty="0" smtClean="0"/>
              <a:t>of </a:t>
            </a:r>
            <a:r>
              <a:rPr lang="en-US" dirty="0" smtClean="0"/>
              <a:t>hospital beds are </a:t>
            </a:r>
            <a:r>
              <a:rPr lang="en-US" dirty="0" smtClean="0"/>
              <a:t>private, concentrated </a:t>
            </a:r>
            <a:r>
              <a:rPr lang="en-US" dirty="0" smtClean="0"/>
              <a:t>in urban areas. </a:t>
            </a:r>
          </a:p>
          <a:p>
            <a:r>
              <a:rPr lang="en-US" dirty="0" smtClean="0"/>
              <a:t>Nearly 70% of population covered by social health insurance. Compulsory or fully subsidized scheme accounts for majority. </a:t>
            </a:r>
            <a:endParaRPr lang="en-US" dirty="0" smtClean="0"/>
          </a:p>
          <a:p>
            <a:r>
              <a:rPr lang="en-US" dirty="0" smtClean="0"/>
              <a:t>About 24% of the population is self-employed group </a:t>
            </a:r>
            <a:r>
              <a:rPr lang="en-US" dirty="0" smtClean="0"/>
              <a:t>eligible for contributory voluntary health </a:t>
            </a:r>
            <a:r>
              <a:rPr lang="en-US" dirty="0" smtClean="0"/>
              <a:t>insurance, but </a:t>
            </a:r>
            <a:r>
              <a:rPr lang="en-US" dirty="0" smtClean="0"/>
              <a:t>adverse </a:t>
            </a:r>
            <a:r>
              <a:rPr lang="en-US" dirty="0" smtClean="0"/>
              <a:t>selection.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26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2914"/>
          </a:xfrm>
        </p:spPr>
        <p:txBody>
          <a:bodyPr/>
          <a:lstStyle/>
          <a:p>
            <a:r>
              <a:rPr lang="en-US" dirty="0" smtClean="0"/>
              <a:t>Policy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040"/>
            <a:ext cx="10515600" cy="479892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Medical cost escalation: Total health expenditure increased from 5% of GDP in 1998 to 7% in 2010. State health spending (including social health insurance) rose from 1.6% to 3.1% of GDP. </a:t>
            </a:r>
          </a:p>
          <a:p>
            <a:r>
              <a:rPr lang="en-US" dirty="0" smtClean="0"/>
              <a:t>Underlying cause is fee-for-service payments (use of state administered fee schedule to pay for each service prescribed) in combination with:</a:t>
            </a:r>
          </a:p>
          <a:p>
            <a:pPr lvl="1"/>
            <a:r>
              <a:rPr lang="en-US" dirty="0" smtClean="0"/>
              <a:t>Incentives to </a:t>
            </a:r>
            <a:r>
              <a:rPr lang="en-US" b="1" i="1" dirty="0" smtClean="0"/>
              <a:t>generate revenue surplus </a:t>
            </a:r>
            <a:r>
              <a:rPr lang="en-US" dirty="0" smtClean="0"/>
              <a:t>by increasing quantity of services provided and reducing cost per service; surplus can be used to top up staff remuneration.</a:t>
            </a:r>
          </a:p>
          <a:p>
            <a:pPr lvl="1"/>
            <a:r>
              <a:rPr lang="en-US" b="1" i="1" dirty="0" smtClean="0"/>
              <a:t>Profit-sharing arrangements </a:t>
            </a:r>
            <a:r>
              <a:rPr lang="en-US" dirty="0" smtClean="0"/>
              <a:t>with private investors in medical equipment at public hospitals, allowed to charge higher than official fees.</a:t>
            </a:r>
          </a:p>
          <a:p>
            <a:pPr lvl="1"/>
            <a:r>
              <a:rPr lang="en-US" b="1" i="1" dirty="0" smtClean="0"/>
              <a:t>Distorted state fee schedule </a:t>
            </a:r>
            <a:r>
              <a:rPr lang="en-US" dirty="0" smtClean="0"/>
              <a:t>with higher fee-to-cost ratios for high tech services.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idespread practice of </a:t>
            </a:r>
            <a:r>
              <a:rPr lang="en-US" b="1" i="1" dirty="0" smtClean="0"/>
              <a:t>kickbacks to doctors </a:t>
            </a:r>
            <a:r>
              <a:rPr lang="en-US" dirty="0" smtClean="0"/>
              <a:t>for prescribing more drugs and costlier drugs.</a:t>
            </a:r>
          </a:p>
          <a:p>
            <a:pPr lvl="1"/>
            <a:r>
              <a:rPr lang="en-US" b="1" i="1" dirty="0" smtClean="0"/>
              <a:t>Reduced patient financial barriers </a:t>
            </a:r>
            <a:r>
              <a:rPr lang="en-US" dirty="0" smtClean="0"/>
              <a:t>to obtaining more care because of health insurance.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775" y="365125"/>
            <a:ext cx="10777025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Policy solution: capitation to replace fee-for-service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465"/>
            <a:ext cx="10515600" cy="491483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Change </a:t>
            </a:r>
            <a:r>
              <a:rPr lang="en-US" b="1" dirty="0"/>
              <a:t>basis of contract for health insurance payment of district hospitals from </a:t>
            </a:r>
            <a:r>
              <a:rPr lang="en-US" b="1" dirty="0" smtClean="0"/>
              <a:t>fee-for-service (FFS) </a:t>
            </a:r>
            <a:r>
              <a:rPr lang="en-US" b="1" dirty="0"/>
              <a:t>to </a:t>
            </a:r>
            <a:r>
              <a:rPr lang="en-US" b="1" dirty="0" smtClean="0"/>
              <a:t>capitation starting 2010</a:t>
            </a:r>
            <a:r>
              <a:rPr lang="en-US" b="1" dirty="0"/>
              <a:t> </a:t>
            </a:r>
            <a:r>
              <a:rPr lang="en-US" b="1" dirty="0" smtClean="0"/>
              <a:t>with gradual roll-out to 100% of district facilities by 2015.</a:t>
            </a:r>
            <a:endParaRPr lang="en-US" b="1" dirty="0"/>
          </a:p>
          <a:p>
            <a:r>
              <a:rPr lang="en-US" dirty="0"/>
              <a:t>Capitation is payment of a fixed amount per year per person registered for care at the facility intended to cover 80% of the costs of their care including referrals.  Patients responsible for 20% copayment</a:t>
            </a:r>
            <a:r>
              <a:rPr lang="en-US" dirty="0" smtClean="0"/>
              <a:t>. No additional charges permitted.</a:t>
            </a:r>
            <a:endParaRPr lang="en-US" dirty="0"/>
          </a:p>
          <a:p>
            <a:r>
              <a:rPr lang="en-US" dirty="0"/>
              <a:t>Crucial </a:t>
            </a:r>
            <a:r>
              <a:rPr lang="en-US" dirty="0" smtClean="0"/>
              <a:t>intended changes </a:t>
            </a:r>
            <a:r>
              <a:rPr lang="en-US" dirty="0"/>
              <a:t>to the incentives include:</a:t>
            </a:r>
          </a:p>
          <a:p>
            <a:pPr lvl="1"/>
            <a:r>
              <a:rPr lang="en-US" dirty="0"/>
              <a:t>Carrot: Motivate reduction in costs by allowing hospital to retain surplus between capitation budget and actual costs up to 20% of total capitation budget. </a:t>
            </a:r>
          </a:p>
          <a:p>
            <a:pPr lvl="1"/>
            <a:r>
              <a:rPr lang="en-US" dirty="0"/>
              <a:t>Stick: Hospital responsible for financial losses if spend over budget. </a:t>
            </a:r>
          </a:p>
          <a:p>
            <a:r>
              <a:rPr lang="en-US" b="1" dirty="0"/>
              <a:t>Expected </a:t>
            </a:r>
            <a:r>
              <a:rPr lang="en-US" b="1" dirty="0" smtClean="0"/>
              <a:t>outcomes: </a:t>
            </a:r>
            <a:r>
              <a:rPr lang="en-US" dirty="0" smtClean="0"/>
              <a:t>Reductions </a:t>
            </a:r>
            <a:r>
              <a:rPr lang="en-US" dirty="0"/>
              <a:t>in quantity of services </a:t>
            </a:r>
            <a:r>
              <a:rPr lang="en-US" dirty="0" smtClean="0"/>
              <a:t>provided to </a:t>
            </a:r>
            <a:r>
              <a:rPr lang="en-US" i="1" dirty="0" smtClean="0"/>
              <a:t>insured </a:t>
            </a:r>
            <a:r>
              <a:rPr lang="en-US" dirty="0" smtClean="0"/>
              <a:t>patients through:</a:t>
            </a:r>
          </a:p>
          <a:p>
            <a:pPr lvl="1"/>
            <a:r>
              <a:rPr lang="en-US" dirty="0" smtClean="0"/>
              <a:t>Reducing </a:t>
            </a:r>
            <a:r>
              <a:rPr lang="en-US" dirty="0"/>
              <a:t>number of visits, </a:t>
            </a:r>
            <a:endParaRPr lang="en-US" dirty="0" smtClean="0"/>
          </a:p>
          <a:p>
            <a:pPr lvl="1"/>
            <a:r>
              <a:rPr lang="en-US" dirty="0" smtClean="0"/>
              <a:t>Decreasing </a:t>
            </a:r>
            <a:r>
              <a:rPr lang="en-US" dirty="0"/>
              <a:t>intensity of care per </a:t>
            </a:r>
            <a:r>
              <a:rPr lang="en-US" dirty="0" smtClean="0"/>
              <a:t>visit (e.g. number of tests, images, surgeries)-&gt;reduced copayments per visit. </a:t>
            </a:r>
          </a:p>
          <a:p>
            <a:pPr lvl="1"/>
            <a:r>
              <a:rPr lang="en-US" dirty="0" smtClean="0"/>
              <a:t>Increasing use of primary and preventive care</a:t>
            </a:r>
          </a:p>
          <a:p>
            <a:pPr lvl="1"/>
            <a:r>
              <a:rPr lang="en-US" dirty="0" smtClean="0"/>
              <a:t>Reducing </a:t>
            </a:r>
            <a:r>
              <a:rPr lang="en-US" dirty="0"/>
              <a:t>referrals to higher level facilities.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50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Did switching to capitation payments have the expected effects on quantity of care and type of care received by the insured?</a:t>
            </a:r>
          </a:p>
          <a:p>
            <a:r>
              <a:rPr lang="en-US" dirty="0" smtClean="0"/>
              <a:t>Did switching to capitation payments have any perverse effects on uninsured patients for whom the hospital is not constrained by the capitation budget?</a:t>
            </a:r>
          </a:p>
          <a:p>
            <a:r>
              <a:rPr lang="en-US" dirty="0" smtClean="0"/>
              <a:t>Do effects of switching to capitation differ across groups in the population or across characteristics of district hospitals?</a:t>
            </a:r>
          </a:p>
          <a:p>
            <a:pPr marL="0" indent="0">
              <a:buNone/>
            </a:pPr>
            <a:r>
              <a:rPr lang="en-US" dirty="0" smtClean="0"/>
              <a:t>Why? </a:t>
            </a:r>
          </a:p>
          <a:p>
            <a:pPr marL="514350" indent="-514350">
              <a:buAutoNum type="arabicParenR"/>
            </a:pPr>
            <a:r>
              <a:rPr lang="en-US" dirty="0" smtClean="0"/>
              <a:t>To inform policymakers in Vietnam to adjust the policy if not effective</a:t>
            </a:r>
          </a:p>
          <a:p>
            <a:pPr marL="514350" indent="-514350">
              <a:buAutoNum type="arabicParenR"/>
            </a:pPr>
            <a:r>
              <a:rPr lang="en-US" dirty="0" smtClean="0"/>
              <a:t>To add to the evidence base on impact of provider incentives on health system outcomes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93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Nationally representative cross-section data of households in 2008, 2010 and 2012.</a:t>
            </a:r>
          </a:p>
          <a:p>
            <a:r>
              <a:rPr lang="en-US" dirty="0" smtClean="0"/>
              <a:t>Information on individual household members: health insurance coverage and type, number of outpatient and inpatient visits by type of facility, household out-of-pocket outpatient and inpatient payments by type of facility.</a:t>
            </a:r>
          </a:p>
          <a:p>
            <a:r>
              <a:rPr lang="en-US" dirty="0" smtClean="0"/>
              <a:t>Administrative data of Vietnam Social Security on type of contract (FFS or capitation) for each hospital.</a:t>
            </a:r>
          </a:p>
          <a:p>
            <a:r>
              <a:rPr lang="en-US" dirty="0"/>
              <a:t>Link households and district hospitals through district id </a:t>
            </a:r>
            <a:r>
              <a:rPr lang="en-US" dirty="0" smtClean="0"/>
              <a:t>code.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88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District fixed effects model to control for </a:t>
            </a:r>
            <a:r>
              <a:rPr lang="en-US" b="1" dirty="0" smtClean="0"/>
              <a:t>time invariant differences </a:t>
            </a:r>
            <a:r>
              <a:rPr lang="en-US" dirty="0" smtClean="0"/>
              <a:t>between district hospitals that would bias estimates of impact of capitation.</a:t>
            </a:r>
          </a:p>
          <a:p>
            <a:r>
              <a:rPr lang="en-US" dirty="0" smtClean="0"/>
              <a:t>Control for observable </a:t>
            </a:r>
            <a:r>
              <a:rPr lang="en-US" b="1" dirty="0" smtClean="0"/>
              <a:t>time variant factors </a:t>
            </a:r>
            <a:r>
              <a:rPr lang="en-US" dirty="0" smtClean="0"/>
              <a:t>at the </a:t>
            </a:r>
            <a:r>
              <a:rPr lang="en-US" b="1" dirty="0" smtClean="0"/>
              <a:t>individual and household level </a:t>
            </a:r>
            <a:r>
              <a:rPr lang="en-US" dirty="0" smtClean="0"/>
              <a:t>(age group, sex, poverty status, employment status, per capita household expenditure, years of education of households in the sample in each district for each time period, health insurance status).</a:t>
            </a:r>
          </a:p>
          <a:p>
            <a:r>
              <a:rPr lang="en-US" dirty="0" smtClean="0"/>
              <a:t>Control for observable </a:t>
            </a:r>
            <a:r>
              <a:rPr lang="en-US" b="1" dirty="0" smtClean="0"/>
              <a:t>time variant factors at the hospital </a:t>
            </a:r>
            <a:r>
              <a:rPr lang="en-US" dirty="0" smtClean="0"/>
              <a:t>reflecting changes in quality of care, capacity to provide services that could affect demand.</a:t>
            </a:r>
          </a:p>
          <a:p>
            <a:r>
              <a:rPr lang="en-US" b="1" dirty="0" smtClean="0"/>
              <a:t>Assume</a:t>
            </a:r>
            <a:r>
              <a:rPr lang="en-US" dirty="0" smtClean="0"/>
              <a:t> that any remaining unobservable time varying factors are the same in treated and control districts, e.g. other policy changes affecting all hospitals at the same time: changes to user fees, changes in copayments, changes in penalties for bypassing without a referral.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72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of applying district hospital capitation on insured individuals-district hospital services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1568631"/>
              </p:ext>
            </p:extLst>
          </p:nvPr>
        </p:nvGraphicFramePr>
        <p:xfrm>
          <a:off x="1055076" y="1885072"/>
          <a:ext cx="9720775" cy="41239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155"/>
                <a:gridCol w="1944155"/>
                <a:gridCol w="1944155"/>
                <a:gridCol w="1944155"/>
                <a:gridCol w="1944155"/>
              </a:tblGrid>
              <a:tr h="15399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597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Outcome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597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OOP spending on district OP services among district OP users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597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OOP spending on district IP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services among district IP users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2799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of OP visits at district hospital given any health service contact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2799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IP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visits at district hospital given any health service contact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</a:tr>
              <a:tr h="6142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75970" algn="dec"/>
                        </a:tabLst>
                        <a:defRPr/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Coefficient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5970" algn="dec"/>
                        </a:tabLs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5970" algn="dec"/>
                        </a:tabLst>
                      </a:pPr>
                      <a:r>
                        <a:rPr lang="en-US" sz="2000" b="1" dirty="0">
                          <a:effectLst/>
                        </a:rPr>
                        <a:t>-0.450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5970" algn="dec"/>
                        </a:tabLst>
                      </a:pPr>
                      <a:r>
                        <a:rPr lang="en-US" sz="2000">
                          <a:effectLst/>
                        </a:rPr>
                        <a:t>-0.275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27990" algn="dec"/>
                        </a:tabLst>
                      </a:pPr>
                      <a:r>
                        <a:rPr lang="en-US" sz="2000">
                          <a:effectLst/>
                        </a:rPr>
                        <a:t>-0.156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27990" algn="dec"/>
                        </a:tabLst>
                      </a:pPr>
                      <a:r>
                        <a:rPr lang="en-US" sz="2000">
                          <a:effectLst/>
                        </a:rPr>
                        <a:t>-0.051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</a:tr>
              <a:tr h="9204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597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Cluster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tandard error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5970" algn="dec"/>
                        </a:tabLst>
                      </a:pPr>
                      <a:r>
                        <a:rPr lang="en-US" sz="2000" b="1" dirty="0">
                          <a:effectLst/>
                        </a:rPr>
                        <a:t>(0.149)**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5970" algn="dec"/>
                        </a:tabLst>
                      </a:pPr>
                      <a:r>
                        <a:rPr lang="en-US" sz="2000">
                          <a:effectLst/>
                        </a:rPr>
                        <a:t>(0.235)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27990" algn="dec"/>
                        </a:tabLst>
                      </a:pPr>
                      <a:r>
                        <a:rPr lang="en-US" sz="2000">
                          <a:effectLst/>
                        </a:rPr>
                        <a:t>(0.191)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27990" algn="dec"/>
                        </a:tabLst>
                      </a:pPr>
                      <a:r>
                        <a:rPr lang="en-US" sz="2000" dirty="0">
                          <a:effectLst/>
                        </a:rPr>
                        <a:t>(0.196)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</a:tr>
              <a:tr h="9204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597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5970" algn="dec"/>
                        </a:tabLst>
                      </a:pPr>
                      <a:r>
                        <a:rPr lang="en-US" sz="20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OLS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597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2799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Negative binomial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2799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Negative binomial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1182" y="6077243"/>
            <a:ext cx="10592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Only impact observed is on out-of-pocket spending for outpatient services at the district hospital. Suggests reduction in intensity of services per visit. But no reduction in outpatient or inpatient visits.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35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Impact of applying district hospital capitation on insured individuals-higher facility services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595159"/>
              </p:ext>
            </p:extLst>
          </p:nvPr>
        </p:nvGraphicFramePr>
        <p:xfrm>
          <a:off x="1055077" y="1885071"/>
          <a:ext cx="9692640" cy="42068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8528"/>
                <a:gridCol w="1938528"/>
                <a:gridCol w="1938528"/>
                <a:gridCol w="1938528"/>
                <a:gridCol w="1938528"/>
              </a:tblGrid>
              <a:tr h="16256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597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Outcome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597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OOP spending on higher level OP services among higher level OP users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597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OOP spending on higher level IP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services among higher level IP users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2799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of OP visits at higher level hospital given any health service contact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2799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IP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visits at higher level hospital given any health service contact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</a:tr>
              <a:tr h="5985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75970" algn="dec"/>
                        </a:tabLst>
                        <a:defRPr/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Coefficient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5970" algn="dec"/>
                        </a:tabLs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8800" algn="dec"/>
                        </a:tabLs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0.107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8800" algn="dec"/>
                        </a:tabLs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-0.191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27990" algn="dec"/>
                        </a:tabLs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-0.063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27990" algn="dec"/>
                        </a:tabLs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-0.290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</a:tr>
              <a:tr h="9716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597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Cluster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tandard error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8800" algn="dec"/>
                        </a:tabLst>
                      </a:pPr>
                      <a:r>
                        <a:rPr lang="en-US" sz="2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(0.197)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8800" algn="dec"/>
                        </a:tabLs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(0.213)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27990" algn="dec"/>
                        </a:tabLs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(0.205)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27990" algn="dec"/>
                        </a:tabLs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(0.218)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</a:tr>
              <a:tr h="9716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597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880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880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2799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Negative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binomial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27990" algn="dec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Negative binomial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92480" y="6203853"/>
            <a:ext cx="1060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statistically significant change in spending on or visits to higher level government facilities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51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1127</Words>
  <Application>Microsoft Office PowerPoint</Application>
  <PresentationFormat>Widescreen</PresentationFormat>
  <Paragraphs>110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Impact of Hospital Provider Payment Mechanism on Household Health Service Utilization in Vietnam (preliminary results)</vt:lpstr>
      <vt:lpstr>Vietnam health system context</vt:lpstr>
      <vt:lpstr>Policy problem</vt:lpstr>
      <vt:lpstr>Policy solution: capitation to replace fee-for-service</vt:lpstr>
      <vt:lpstr>Research questions</vt:lpstr>
      <vt:lpstr>Data</vt:lpstr>
      <vt:lpstr>Methodology</vt:lpstr>
      <vt:lpstr>Impact of applying district hospital capitation on insured individuals-district hospital services</vt:lpstr>
      <vt:lpstr>Impact of applying district hospital capitation on insured individuals-higher facility services</vt:lpstr>
      <vt:lpstr>Impact of applying district hospital capitation on insured individuals-primary care facility services</vt:lpstr>
      <vt:lpstr>Further 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Hospital Provider Payment Mechanism on Household Health Service Utilization in Vietnam</dc:title>
  <dc:creator>Sarah Bales</dc:creator>
  <cp:lastModifiedBy>Sarah Bales</cp:lastModifiedBy>
  <cp:revision>19</cp:revision>
  <dcterms:created xsi:type="dcterms:W3CDTF">2014-05-26T09:21:59Z</dcterms:created>
  <dcterms:modified xsi:type="dcterms:W3CDTF">2014-05-26T17:45:10Z</dcterms:modified>
</cp:coreProperties>
</file>