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0099"/>
    <a:srgbClr val="008000"/>
    <a:srgbClr val="990000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5E7659-A7D0-47CD-8BCB-3CDEF5DE54DC}" type="doc">
      <dgm:prSet loTypeId="urn:microsoft.com/office/officeart/2005/8/layout/gear1" loCatId="relationship" qsTypeId="urn:microsoft.com/office/officeart/2005/8/quickstyle/simple1" qsCatId="simple" csTypeId="urn:microsoft.com/office/officeart/2005/8/colors/accent1_2" csCatId="accent1" phldr="1"/>
      <dgm:spPr/>
    </dgm:pt>
    <dgm:pt modelId="{B226D00B-E489-4D19-9308-46F64622776C}">
      <dgm:prSet phldrT="[Text]"/>
      <dgm:spPr>
        <a:noFill/>
        <a:ln>
          <a:solidFill>
            <a:srgbClr val="000099"/>
          </a:solidFill>
        </a:ln>
        <a:scene3d>
          <a:camera prst="orthographicFront"/>
          <a:lightRig rig="threePt" dir="t"/>
        </a:scene3d>
        <a:sp3d extrusionH="76200" prstMaterial="matte">
          <a:bevelT/>
          <a:bevelB w="139700" prst="cross"/>
          <a:extrusionClr>
            <a:schemeClr val="bg2">
              <a:lumMod val="50000"/>
            </a:schemeClr>
          </a:extrusionClr>
        </a:sp3d>
      </dgm:spPr>
      <dgm:t>
        <a:bodyPr/>
        <a:lstStyle/>
        <a:p>
          <a:r>
            <a:rPr lang="en-US" dirty="0" smtClean="0">
              <a:solidFill>
                <a:srgbClr val="000099"/>
              </a:solidFill>
            </a:rPr>
            <a:t>Dysfunction of &amp; facilitation by the state</a:t>
          </a:r>
          <a:endParaRPr lang="en-GB" dirty="0">
            <a:solidFill>
              <a:srgbClr val="000099"/>
            </a:solidFill>
          </a:endParaRPr>
        </a:p>
      </dgm:t>
    </dgm:pt>
    <dgm:pt modelId="{D490108F-1965-4D29-8BA1-9068BCC12389}" type="parTrans" cxnId="{DE800C6A-B405-44EA-8541-2CB8A684CF8F}">
      <dgm:prSet/>
      <dgm:spPr/>
      <dgm:t>
        <a:bodyPr/>
        <a:lstStyle/>
        <a:p>
          <a:endParaRPr lang="en-GB"/>
        </a:p>
      </dgm:t>
    </dgm:pt>
    <dgm:pt modelId="{DF23A781-6539-467E-8AEF-9A079338EB8A}" type="sibTrans" cxnId="{DE800C6A-B405-44EA-8541-2CB8A684CF8F}">
      <dgm:prSet/>
      <dgm:spPr/>
      <dgm:t>
        <a:bodyPr/>
        <a:lstStyle/>
        <a:p>
          <a:endParaRPr lang="en-GB"/>
        </a:p>
      </dgm:t>
    </dgm:pt>
    <dgm:pt modelId="{3EBDC1DE-9E89-4572-AE6D-F63CB4B568C8}">
      <dgm:prSet phldrT="[Text]" custT="1"/>
      <dgm:spPr>
        <a:noFill/>
        <a:ln>
          <a:solidFill>
            <a:srgbClr val="000099"/>
          </a:solidFill>
        </a:ln>
        <a:scene3d>
          <a:camera prst="orthographicFront"/>
          <a:lightRig rig="threePt" dir="t"/>
        </a:scene3d>
        <a:sp3d extrusionH="76200" prstMaterial="matte">
          <a:bevelT/>
          <a:bevelB w="139700" prst="cross"/>
          <a:extrusionClr>
            <a:schemeClr val="bg2">
              <a:lumMod val="50000"/>
            </a:schemeClr>
          </a:extrusionClr>
        </a:sp3d>
      </dgm:spPr>
      <dgm:t>
        <a:bodyPr/>
        <a:lstStyle/>
        <a:p>
          <a:r>
            <a:rPr lang="en-US" sz="2000" dirty="0" smtClean="0">
              <a:solidFill>
                <a:srgbClr val="000099"/>
              </a:solidFill>
            </a:rPr>
            <a:t>Capacities of private bodies</a:t>
          </a:r>
          <a:endParaRPr lang="en-GB" sz="2000" dirty="0">
            <a:solidFill>
              <a:srgbClr val="000099"/>
            </a:solidFill>
          </a:endParaRPr>
        </a:p>
      </dgm:t>
    </dgm:pt>
    <dgm:pt modelId="{904A46D4-C7D4-46C6-BDC9-FB9EEEC67648}" type="parTrans" cxnId="{70BDB6BE-4EBC-4ACA-94D4-9B03C2088058}">
      <dgm:prSet/>
      <dgm:spPr/>
      <dgm:t>
        <a:bodyPr/>
        <a:lstStyle/>
        <a:p>
          <a:endParaRPr lang="en-GB"/>
        </a:p>
      </dgm:t>
    </dgm:pt>
    <dgm:pt modelId="{176FC0AA-2B04-4954-B0A6-EA99F748FC54}" type="sibTrans" cxnId="{70BDB6BE-4EBC-4ACA-94D4-9B03C2088058}">
      <dgm:prSet/>
      <dgm:spPr/>
      <dgm:t>
        <a:bodyPr/>
        <a:lstStyle/>
        <a:p>
          <a:endParaRPr lang="en-GB"/>
        </a:p>
      </dgm:t>
    </dgm:pt>
    <dgm:pt modelId="{6983575A-1CAB-44E2-B3EA-800EE619CB8B}">
      <dgm:prSet phldrT="[Text]" custT="1"/>
      <dgm:spPr>
        <a:noFill/>
        <a:ln>
          <a:solidFill>
            <a:srgbClr val="000099"/>
          </a:solidFill>
        </a:ln>
        <a:scene3d>
          <a:camera prst="orthographicFront"/>
          <a:lightRig rig="threePt" dir="t"/>
        </a:scene3d>
        <a:sp3d extrusionH="76200" prstMaterial="matte">
          <a:bevelT/>
          <a:bevelB w="139700" prst="cross"/>
          <a:extrusionClr>
            <a:schemeClr val="bg2">
              <a:lumMod val="50000"/>
            </a:schemeClr>
          </a:extrusionClr>
        </a:sp3d>
      </dgm:spPr>
      <dgm:t>
        <a:bodyPr/>
        <a:lstStyle/>
        <a:p>
          <a:r>
            <a:rPr lang="en-US" sz="2400" dirty="0" smtClean="0">
              <a:solidFill>
                <a:srgbClr val="000099"/>
              </a:solidFill>
            </a:rPr>
            <a:t>Incentives for private regulation</a:t>
          </a:r>
          <a:endParaRPr lang="en-GB" sz="2400" dirty="0">
            <a:solidFill>
              <a:srgbClr val="000099"/>
            </a:solidFill>
          </a:endParaRPr>
        </a:p>
      </dgm:t>
    </dgm:pt>
    <dgm:pt modelId="{40E8D9BD-8D6F-4FAA-9437-0830FCA78D81}" type="parTrans" cxnId="{0E264F2D-F89D-45F3-8BD6-178CF859E6DF}">
      <dgm:prSet/>
      <dgm:spPr/>
      <dgm:t>
        <a:bodyPr/>
        <a:lstStyle/>
        <a:p>
          <a:endParaRPr lang="en-GB"/>
        </a:p>
      </dgm:t>
    </dgm:pt>
    <dgm:pt modelId="{DC361EE6-283B-4CD3-B4B6-EF735F9A8251}" type="sibTrans" cxnId="{0E264F2D-F89D-45F3-8BD6-178CF859E6DF}">
      <dgm:prSet/>
      <dgm:spPr/>
      <dgm:t>
        <a:bodyPr/>
        <a:lstStyle/>
        <a:p>
          <a:endParaRPr lang="en-GB"/>
        </a:p>
      </dgm:t>
    </dgm:pt>
    <dgm:pt modelId="{0695B6EC-6861-4201-93DA-90CE857D1472}" type="pres">
      <dgm:prSet presAssocID="{2C5E7659-A7D0-47CD-8BCB-3CDEF5DE54DC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1E302413-6ADC-450F-8256-EE4EC89CEF2E}" type="pres">
      <dgm:prSet presAssocID="{B226D00B-E489-4D19-9308-46F64622776C}" presName="gear1" presStyleLbl="node1" presStyleIdx="0" presStyleCnt="3" custAng="20637993" custLinFactNeighborX="6455" custLinFactNeighborY="-2219">
        <dgm:presLayoutVars>
          <dgm:chMax val="1"/>
          <dgm:bulletEnabled val="1"/>
        </dgm:presLayoutVars>
      </dgm:prSet>
      <dgm:spPr/>
    </dgm:pt>
    <dgm:pt modelId="{6B3232D1-3914-447E-AE60-0DEADFAB1F38}" type="pres">
      <dgm:prSet presAssocID="{B226D00B-E489-4D19-9308-46F64622776C}" presName="gear1srcNode" presStyleLbl="node1" presStyleIdx="0" presStyleCnt="3"/>
      <dgm:spPr/>
    </dgm:pt>
    <dgm:pt modelId="{372FD124-38A9-4D2D-82BB-F298822F0EA4}" type="pres">
      <dgm:prSet presAssocID="{B226D00B-E489-4D19-9308-46F64622776C}" presName="gear1dstNode" presStyleLbl="node1" presStyleIdx="0" presStyleCnt="3"/>
      <dgm:spPr/>
    </dgm:pt>
    <dgm:pt modelId="{5493F976-CD3E-4331-8227-4D755A8A2376}" type="pres">
      <dgm:prSet presAssocID="{3EBDC1DE-9E89-4572-AE6D-F63CB4B568C8}" presName="gear2" presStyleLbl="node1" presStyleIdx="1" presStyleCnt="3" custAng="220997" custScaleX="116565" custScaleY="118880" custLinFactNeighborX="-3082" custLinFactNeighborY="8882">
        <dgm:presLayoutVars>
          <dgm:chMax val="1"/>
          <dgm:bulletEnabled val="1"/>
        </dgm:presLayoutVars>
      </dgm:prSet>
      <dgm:spPr/>
    </dgm:pt>
    <dgm:pt modelId="{8FFD81C1-BE5F-41D3-9279-437B5F7AD575}" type="pres">
      <dgm:prSet presAssocID="{3EBDC1DE-9E89-4572-AE6D-F63CB4B568C8}" presName="gear2srcNode" presStyleLbl="node1" presStyleIdx="1" presStyleCnt="3"/>
      <dgm:spPr/>
    </dgm:pt>
    <dgm:pt modelId="{E7624501-EA53-42E8-8F0F-B5F54856ECDB}" type="pres">
      <dgm:prSet presAssocID="{3EBDC1DE-9E89-4572-AE6D-F63CB4B568C8}" presName="gear2dstNode" presStyleLbl="node1" presStyleIdx="1" presStyleCnt="3"/>
      <dgm:spPr/>
    </dgm:pt>
    <dgm:pt modelId="{9710F9DA-4078-4AC9-90C9-D8F5661E3900}" type="pres">
      <dgm:prSet presAssocID="{6983575A-1CAB-44E2-B3EA-800EE619CB8B}" presName="gear3" presStyleLbl="node1" presStyleIdx="2" presStyleCnt="3" custAng="900000" custScaleX="127704" custScaleY="124091" custLinFactNeighborX="9843" custLinFactNeighborY="-1530"/>
      <dgm:spPr/>
      <dgm:t>
        <a:bodyPr/>
        <a:lstStyle/>
        <a:p>
          <a:endParaRPr lang="en-GB"/>
        </a:p>
      </dgm:t>
    </dgm:pt>
    <dgm:pt modelId="{74561048-084C-4EED-9E8A-D0F4C0BE1644}" type="pres">
      <dgm:prSet presAssocID="{6983575A-1CAB-44E2-B3EA-800EE619CB8B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D3C9098-81F4-4BCD-B942-7E5F4DE5ACB0}" type="pres">
      <dgm:prSet presAssocID="{6983575A-1CAB-44E2-B3EA-800EE619CB8B}" presName="gear3srcNode" presStyleLbl="node1" presStyleIdx="2" presStyleCnt="3"/>
      <dgm:spPr/>
    </dgm:pt>
    <dgm:pt modelId="{82416106-DB55-4F4E-9990-EB6E38C8BFBD}" type="pres">
      <dgm:prSet presAssocID="{6983575A-1CAB-44E2-B3EA-800EE619CB8B}" presName="gear3dstNode" presStyleLbl="node1" presStyleIdx="2" presStyleCnt="3"/>
      <dgm:spPr/>
    </dgm:pt>
    <dgm:pt modelId="{B9AF7A8C-7A65-40E3-BA67-320497105830}" type="pres">
      <dgm:prSet presAssocID="{DF23A781-6539-467E-8AEF-9A079338EB8A}" presName="connector1" presStyleLbl="sibTrans2D1" presStyleIdx="0" presStyleCnt="3"/>
      <dgm:spPr/>
    </dgm:pt>
    <dgm:pt modelId="{013974C6-C4DD-464C-8234-AD0100C6D97C}" type="pres">
      <dgm:prSet presAssocID="{176FC0AA-2B04-4954-B0A6-EA99F748FC54}" presName="connector2" presStyleLbl="sibTrans2D1" presStyleIdx="1" presStyleCnt="3" custLinFactNeighborX="-5280" custLinFactNeighborY="-1682"/>
      <dgm:spPr/>
    </dgm:pt>
    <dgm:pt modelId="{4ABF01DC-3FD9-4BE6-9B59-16C1F36CD3B3}" type="pres">
      <dgm:prSet presAssocID="{DC361EE6-283B-4CD3-B4B6-EF735F9A8251}" presName="connector3" presStyleLbl="sibTrans2D1" presStyleIdx="2" presStyleCnt="3" custLinFactNeighborX="-5456" custLinFactNeighborY="-4837"/>
      <dgm:spPr/>
    </dgm:pt>
  </dgm:ptLst>
  <dgm:cxnLst>
    <dgm:cxn modelId="{70BDB6BE-4EBC-4ACA-94D4-9B03C2088058}" srcId="{2C5E7659-A7D0-47CD-8BCB-3CDEF5DE54DC}" destId="{3EBDC1DE-9E89-4572-AE6D-F63CB4B568C8}" srcOrd="1" destOrd="0" parTransId="{904A46D4-C7D4-46C6-BDC9-FB9EEEC67648}" sibTransId="{176FC0AA-2B04-4954-B0A6-EA99F748FC54}"/>
    <dgm:cxn modelId="{DE800C6A-B405-44EA-8541-2CB8A684CF8F}" srcId="{2C5E7659-A7D0-47CD-8BCB-3CDEF5DE54DC}" destId="{B226D00B-E489-4D19-9308-46F64622776C}" srcOrd="0" destOrd="0" parTransId="{D490108F-1965-4D29-8BA1-9068BCC12389}" sibTransId="{DF23A781-6539-467E-8AEF-9A079338EB8A}"/>
    <dgm:cxn modelId="{7EA53D12-ABF4-43DE-B326-34E5848EB389}" type="presOf" srcId="{DF23A781-6539-467E-8AEF-9A079338EB8A}" destId="{B9AF7A8C-7A65-40E3-BA67-320497105830}" srcOrd="0" destOrd="0" presId="urn:microsoft.com/office/officeart/2005/8/layout/gear1"/>
    <dgm:cxn modelId="{22A4466B-A849-4063-A6A5-BC3AB62C85B7}" type="presOf" srcId="{2C5E7659-A7D0-47CD-8BCB-3CDEF5DE54DC}" destId="{0695B6EC-6861-4201-93DA-90CE857D1472}" srcOrd="0" destOrd="0" presId="urn:microsoft.com/office/officeart/2005/8/layout/gear1"/>
    <dgm:cxn modelId="{C1FE7A7C-E8C3-4F75-BA55-75AE80F467EC}" type="presOf" srcId="{6983575A-1CAB-44E2-B3EA-800EE619CB8B}" destId="{7D3C9098-81F4-4BCD-B942-7E5F4DE5ACB0}" srcOrd="2" destOrd="0" presId="urn:microsoft.com/office/officeart/2005/8/layout/gear1"/>
    <dgm:cxn modelId="{F6B326FE-D21D-4FAE-BCD2-0B16752D45A7}" type="presOf" srcId="{B226D00B-E489-4D19-9308-46F64622776C}" destId="{6B3232D1-3914-447E-AE60-0DEADFAB1F38}" srcOrd="1" destOrd="0" presId="urn:microsoft.com/office/officeart/2005/8/layout/gear1"/>
    <dgm:cxn modelId="{26955A53-4D47-475D-AA89-67A72BE85BEF}" type="presOf" srcId="{6983575A-1CAB-44E2-B3EA-800EE619CB8B}" destId="{74561048-084C-4EED-9E8A-D0F4C0BE1644}" srcOrd="1" destOrd="0" presId="urn:microsoft.com/office/officeart/2005/8/layout/gear1"/>
    <dgm:cxn modelId="{A22CDBF2-4783-46EF-BB95-3FE1B5B757B2}" type="presOf" srcId="{6983575A-1CAB-44E2-B3EA-800EE619CB8B}" destId="{9710F9DA-4078-4AC9-90C9-D8F5661E3900}" srcOrd="0" destOrd="0" presId="urn:microsoft.com/office/officeart/2005/8/layout/gear1"/>
    <dgm:cxn modelId="{D19A0A53-449D-48E3-AA47-5DDD4BDFE826}" type="presOf" srcId="{6983575A-1CAB-44E2-B3EA-800EE619CB8B}" destId="{82416106-DB55-4F4E-9990-EB6E38C8BFBD}" srcOrd="3" destOrd="0" presId="urn:microsoft.com/office/officeart/2005/8/layout/gear1"/>
    <dgm:cxn modelId="{9516071F-8181-436D-97BC-25EDB2F81645}" type="presOf" srcId="{3EBDC1DE-9E89-4572-AE6D-F63CB4B568C8}" destId="{8FFD81C1-BE5F-41D3-9279-437B5F7AD575}" srcOrd="1" destOrd="0" presId="urn:microsoft.com/office/officeart/2005/8/layout/gear1"/>
    <dgm:cxn modelId="{1139F2ED-6FE3-4131-B925-F6F5F0A74269}" type="presOf" srcId="{3EBDC1DE-9E89-4572-AE6D-F63CB4B568C8}" destId="{E7624501-EA53-42E8-8F0F-B5F54856ECDB}" srcOrd="2" destOrd="0" presId="urn:microsoft.com/office/officeart/2005/8/layout/gear1"/>
    <dgm:cxn modelId="{10E26CCA-E256-4741-BD45-E77288E77A5D}" type="presOf" srcId="{176FC0AA-2B04-4954-B0A6-EA99F748FC54}" destId="{013974C6-C4DD-464C-8234-AD0100C6D97C}" srcOrd="0" destOrd="0" presId="urn:microsoft.com/office/officeart/2005/8/layout/gear1"/>
    <dgm:cxn modelId="{016B8E3E-2A93-47F2-B4C8-CCC9965EB7B5}" type="presOf" srcId="{B226D00B-E489-4D19-9308-46F64622776C}" destId="{372FD124-38A9-4D2D-82BB-F298822F0EA4}" srcOrd="2" destOrd="0" presId="urn:microsoft.com/office/officeart/2005/8/layout/gear1"/>
    <dgm:cxn modelId="{952082BA-15C2-4B85-BAD4-E04DFC45C182}" type="presOf" srcId="{B226D00B-E489-4D19-9308-46F64622776C}" destId="{1E302413-6ADC-450F-8256-EE4EC89CEF2E}" srcOrd="0" destOrd="0" presId="urn:microsoft.com/office/officeart/2005/8/layout/gear1"/>
    <dgm:cxn modelId="{264AD2A8-F24B-487F-B04E-F6FD4A04881B}" type="presOf" srcId="{3EBDC1DE-9E89-4572-AE6D-F63CB4B568C8}" destId="{5493F976-CD3E-4331-8227-4D755A8A2376}" srcOrd="0" destOrd="0" presId="urn:microsoft.com/office/officeart/2005/8/layout/gear1"/>
    <dgm:cxn modelId="{0E264F2D-F89D-45F3-8BD6-178CF859E6DF}" srcId="{2C5E7659-A7D0-47CD-8BCB-3CDEF5DE54DC}" destId="{6983575A-1CAB-44E2-B3EA-800EE619CB8B}" srcOrd="2" destOrd="0" parTransId="{40E8D9BD-8D6F-4FAA-9437-0830FCA78D81}" sibTransId="{DC361EE6-283B-4CD3-B4B6-EF735F9A8251}"/>
    <dgm:cxn modelId="{4B021927-CE79-4D44-8932-01290475FA8F}" type="presOf" srcId="{DC361EE6-283B-4CD3-B4B6-EF735F9A8251}" destId="{4ABF01DC-3FD9-4BE6-9B59-16C1F36CD3B3}" srcOrd="0" destOrd="0" presId="urn:microsoft.com/office/officeart/2005/8/layout/gear1"/>
    <dgm:cxn modelId="{E34561E4-DA2B-4C3B-A276-5A4B1F966066}" type="presParOf" srcId="{0695B6EC-6861-4201-93DA-90CE857D1472}" destId="{1E302413-6ADC-450F-8256-EE4EC89CEF2E}" srcOrd="0" destOrd="0" presId="urn:microsoft.com/office/officeart/2005/8/layout/gear1"/>
    <dgm:cxn modelId="{A458C049-8171-4135-9256-40860BC42208}" type="presParOf" srcId="{0695B6EC-6861-4201-93DA-90CE857D1472}" destId="{6B3232D1-3914-447E-AE60-0DEADFAB1F38}" srcOrd="1" destOrd="0" presId="urn:microsoft.com/office/officeart/2005/8/layout/gear1"/>
    <dgm:cxn modelId="{6F96DC97-AE5D-4D13-A1DD-FD258C0CEB56}" type="presParOf" srcId="{0695B6EC-6861-4201-93DA-90CE857D1472}" destId="{372FD124-38A9-4D2D-82BB-F298822F0EA4}" srcOrd="2" destOrd="0" presId="urn:microsoft.com/office/officeart/2005/8/layout/gear1"/>
    <dgm:cxn modelId="{219C63A6-3C5B-4FE0-A10F-D968A21E4371}" type="presParOf" srcId="{0695B6EC-6861-4201-93DA-90CE857D1472}" destId="{5493F976-CD3E-4331-8227-4D755A8A2376}" srcOrd="3" destOrd="0" presId="urn:microsoft.com/office/officeart/2005/8/layout/gear1"/>
    <dgm:cxn modelId="{FFC536D1-EBA2-4993-9027-1C173680FE13}" type="presParOf" srcId="{0695B6EC-6861-4201-93DA-90CE857D1472}" destId="{8FFD81C1-BE5F-41D3-9279-437B5F7AD575}" srcOrd="4" destOrd="0" presId="urn:microsoft.com/office/officeart/2005/8/layout/gear1"/>
    <dgm:cxn modelId="{CDF8C7C9-C842-465D-83F5-F02D51CD5E21}" type="presParOf" srcId="{0695B6EC-6861-4201-93DA-90CE857D1472}" destId="{E7624501-EA53-42E8-8F0F-B5F54856ECDB}" srcOrd="5" destOrd="0" presId="urn:microsoft.com/office/officeart/2005/8/layout/gear1"/>
    <dgm:cxn modelId="{BB993D9C-1BE8-4E0A-8400-04CC5D28A18F}" type="presParOf" srcId="{0695B6EC-6861-4201-93DA-90CE857D1472}" destId="{9710F9DA-4078-4AC9-90C9-D8F5661E3900}" srcOrd="6" destOrd="0" presId="urn:microsoft.com/office/officeart/2005/8/layout/gear1"/>
    <dgm:cxn modelId="{B26B010C-F4AA-4564-A0D6-9F14173F5C51}" type="presParOf" srcId="{0695B6EC-6861-4201-93DA-90CE857D1472}" destId="{74561048-084C-4EED-9E8A-D0F4C0BE1644}" srcOrd="7" destOrd="0" presId="urn:microsoft.com/office/officeart/2005/8/layout/gear1"/>
    <dgm:cxn modelId="{0095DD8F-0ED9-44B3-B6C0-50EBF00FA50B}" type="presParOf" srcId="{0695B6EC-6861-4201-93DA-90CE857D1472}" destId="{7D3C9098-81F4-4BCD-B942-7E5F4DE5ACB0}" srcOrd="8" destOrd="0" presId="urn:microsoft.com/office/officeart/2005/8/layout/gear1"/>
    <dgm:cxn modelId="{1F4302F5-73C7-4E78-A748-7CC1D70F1A6B}" type="presParOf" srcId="{0695B6EC-6861-4201-93DA-90CE857D1472}" destId="{82416106-DB55-4F4E-9990-EB6E38C8BFBD}" srcOrd="9" destOrd="0" presId="urn:microsoft.com/office/officeart/2005/8/layout/gear1"/>
    <dgm:cxn modelId="{7E0ABC77-2077-4306-80F2-DC348B3CA9B7}" type="presParOf" srcId="{0695B6EC-6861-4201-93DA-90CE857D1472}" destId="{B9AF7A8C-7A65-40E3-BA67-320497105830}" srcOrd="10" destOrd="0" presId="urn:microsoft.com/office/officeart/2005/8/layout/gear1"/>
    <dgm:cxn modelId="{383ABA5A-6963-4DBC-99B7-43E9108B5B37}" type="presParOf" srcId="{0695B6EC-6861-4201-93DA-90CE857D1472}" destId="{013974C6-C4DD-464C-8234-AD0100C6D97C}" srcOrd="11" destOrd="0" presId="urn:microsoft.com/office/officeart/2005/8/layout/gear1"/>
    <dgm:cxn modelId="{5EFA6093-585C-4E5D-8361-E2F40E45AE82}" type="presParOf" srcId="{0695B6EC-6861-4201-93DA-90CE857D1472}" destId="{4ABF01DC-3FD9-4BE6-9B59-16C1F36CD3B3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302413-6ADC-450F-8256-EE4EC89CEF2E}">
      <dsp:nvSpPr>
        <dsp:cNvPr id="0" name=""/>
        <dsp:cNvSpPr/>
      </dsp:nvSpPr>
      <dsp:spPr>
        <a:xfrm rot="20637993">
          <a:off x="3664482" y="2573227"/>
          <a:ext cx="3032484" cy="3032484"/>
        </a:xfrm>
        <a:prstGeom prst="gear9">
          <a:avLst/>
        </a:prstGeom>
        <a:noFill/>
        <a:ln w="25400" cap="flat" cmpd="sng" algn="ctr">
          <a:solidFill>
            <a:srgbClr val="000099"/>
          </a:solidFill>
          <a:prstDash val="solid"/>
        </a:ln>
        <a:effectLst/>
        <a:scene3d>
          <a:camera prst="orthographicFront"/>
          <a:lightRig rig="threePt" dir="t"/>
        </a:scene3d>
        <a:sp3d extrusionH="76200" prstMaterial="matte">
          <a:bevelT/>
          <a:bevelB w="139700" prst="cross"/>
          <a:extrusionClr>
            <a:schemeClr val="bg2">
              <a:lumMod val="50000"/>
            </a:schemeClr>
          </a:extrusion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solidFill>
                <a:srgbClr val="000099"/>
              </a:solidFill>
            </a:rPr>
            <a:t>Dysfunction of &amp; facilitation by the state</a:t>
          </a:r>
          <a:endParaRPr lang="en-GB" sz="2500" kern="1200" dirty="0">
            <a:solidFill>
              <a:srgbClr val="000099"/>
            </a:solidFill>
          </a:endParaRPr>
        </a:p>
      </dsp:txBody>
      <dsp:txXfrm>
        <a:off x="4266822" y="3284604"/>
        <a:ext cx="1813156" cy="1558759"/>
      </dsp:txXfrm>
    </dsp:sp>
    <dsp:sp modelId="{5493F976-CD3E-4331-8227-4D755A8A2376}">
      <dsp:nvSpPr>
        <dsp:cNvPr id="0" name=""/>
        <dsp:cNvSpPr/>
      </dsp:nvSpPr>
      <dsp:spPr>
        <a:xfrm rot="220997">
          <a:off x="1453743" y="1911442"/>
          <a:ext cx="2570775" cy="2621831"/>
        </a:xfrm>
        <a:prstGeom prst="gear6">
          <a:avLst/>
        </a:prstGeom>
        <a:noFill/>
        <a:ln w="25400" cap="flat" cmpd="sng" algn="ctr">
          <a:solidFill>
            <a:srgbClr val="000099"/>
          </a:solidFill>
          <a:prstDash val="solid"/>
        </a:ln>
        <a:effectLst/>
        <a:scene3d>
          <a:camera prst="orthographicFront"/>
          <a:lightRig rig="threePt" dir="t"/>
        </a:scene3d>
        <a:sp3d extrusionH="76200" prstMaterial="matte">
          <a:bevelT/>
          <a:bevelB w="139700" prst="cross"/>
          <a:extrusionClr>
            <a:schemeClr val="bg2">
              <a:lumMod val="50000"/>
            </a:schemeClr>
          </a:extrusion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rgbClr val="000099"/>
              </a:solidFill>
            </a:rPr>
            <a:t>Capacities of private bodies</a:t>
          </a:r>
          <a:endParaRPr lang="en-GB" sz="2000" kern="1200" dirty="0">
            <a:solidFill>
              <a:srgbClr val="000099"/>
            </a:solidFill>
          </a:endParaRPr>
        </a:p>
      </dsp:txBody>
      <dsp:txXfrm>
        <a:off x="2100943" y="2570087"/>
        <a:ext cx="1276375" cy="1304541"/>
      </dsp:txXfrm>
    </dsp:sp>
    <dsp:sp modelId="{9710F9DA-4078-4AC9-90C9-D8F5661E3900}">
      <dsp:nvSpPr>
        <dsp:cNvPr id="0" name=""/>
        <dsp:cNvSpPr/>
      </dsp:nvSpPr>
      <dsp:spPr>
        <a:xfrm>
          <a:off x="2886538" y="156216"/>
          <a:ext cx="2788112" cy="2652886"/>
        </a:xfrm>
        <a:prstGeom prst="gear6">
          <a:avLst/>
        </a:prstGeom>
        <a:noFill/>
        <a:ln w="25400" cap="flat" cmpd="sng" algn="ctr">
          <a:solidFill>
            <a:srgbClr val="000099"/>
          </a:solidFill>
          <a:prstDash val="solid"/>
        </a:ln>
        <a:effectLst/>
        <a:scene3d>
          <a:camera prst="orthographicFront"/>
          <a:lightRig rig="threePt" dir="t"/>
        </a:scene3d>
        <a:sp3d extrusionH="76200" prstMaterial="matte">
          <a:bevelT/>
          <a:bevelB w="139700" prst="cross"/>
          <a:extrusionClr>
            <a:schemeClr val="bg2">
              <a:lumMod val="50000"/>
            </a:schemeClr>
          </a:extrusion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rgbClr val="000099"/>
              </a:solidFill>
            </a:rPr>
            <a:t>Incentives for private regulation</a:t>
          </a:r>
          <a:endParaRPr lang="en-GB" sz="2400" kern="1200" dirty="0">
            <a:solidFill>
              <a:srgbClr val="000099"/>
            </a:solidFill>
          </a:endParaRPr>
        </a:p>
      </dsp:txBody>
      <dsp:txXfrm rot="900000">
        <a:off x="3506073" y="730052"/>
        <a:ext cx="1549041" cy="1505216"/>
      </dsp:txXfrm>
    </dsp:sp>
    <dsp:sp modelId="{B9AF7A8C-7A65-40E3-BA67-320497105830}">
      <dsp:nvSpPr>
        <dsp:cNvPr id="0" name=""/>
        <dsp:cNvSpPr/>
      </dsp:nvSpPr>
      <dsp:spPr>
        <a:xfrm>
          <a:off x="3250309" y="2174483"/>
          <a:ext cx="3881580" cy="3881580"/>
        </a:xfrm>
        <a:prstGeom prst="circularArrow">
          <a:avLst>
            <a:gd name="adj1" fmla="val 4688"/>
            <a:gd name="adj2" fmla="val 299029"/>
            <a:gd name="adj3" fmla="val 2540698"/>
            <a:gd name="adj4" fmla="val 15809406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3974C6-C4DD-464C-8234-AD0100C6D97C}">
      <dsp:nvSpPr>
        <dsp:cNvPr id="0" name=""/>
        <dsp:cNvSpPr/>
      </dsp:nvSpPr>
      <dsp:spPr>
        <a:xfrm>
          <a:off x="1164893" y="1382669"/>
          <a:ext cx="2820211" cy="2820211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BF01DC-3FD9-4BE6-9B59-16C1F36CD3B3}">
      <dsp:nvSpPr>
        <dsp:cNvPr id="0" name=""/>
        <dsp:cNvSpPr/>
      </dsp:nvSpPr>
      <dsp:spPr>
        <a:xfrm>
          <a:off x="2273915" y="-223840"/>
          <a:ext cx="3040755" cy="3040755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7F40-E671-40F0-9BC4-149B6BA0B9AA}" type="datetimeFigureOut">
              <a:rPr lang="en-GB" smtClean="0"/>
              <a:t>21/05/2014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AAFCC-B57C-4900-99FD-C70D7DC0720B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7F40-E671-40F0-9BC4-149B6BA0B9AA}" type="datetimeFigureOut">
              <a:rPr lang="en-GB" smtClean="0"/>
              <a:t>21/05/2014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AAFCC-B57C-4900-99FD-C70D7DC0720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7F40-E671-40F0-9BC4-149B6BA0B9AA}" type="datetimeFigureOut">
              <a:rPr lang="en-GB" smtClean="0"/>
              <a:t>21/05/2014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AAFCC-B57C-4900-99FD-C70D7DC0720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7F40-E671-40F0-9BC4-149B6BA0B9AA}" type="datetimeFigureOut">
              <a:rPr lang="en-GB" smtClean="0"/>
              <a:t>21/05/2014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AAFCC-B57C-4900-99FD-C70D7DC0720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7F40-E671-40F0-9BC4-149B6BA0B9AA}" type="datetimeFigureOut">
              <a:rPr lang="en-GB" smtClean="0"/>
              <a:t>21/05/2014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AAFCC-B57C-4900-99FD-C70D7DC0720B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7F40-E671-40F0-9BC4-149B6BA0B9AA}" type="datetimeFigureOut">
              <a:rPr lang="en-GB" smtClean="0"/>
              <a:t>21/05/2014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AAFCC-B57C-4900-99FD-C70D7DC0720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7F40-E671-40F0-9BC4-149B6BA0B9AA}" type="datetimeFigureOut">
              <a:rPr lang="en-GB" smtClean="0"/>
              <a:t>21/05/2014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AAFCC-B57C-4900-99FD-C70D7DC0720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7F40-E671-40F0-9BC4-149B6BA0B9AA}" type="datetimeFigureOut">
              <a:rPr lang="en-GB" smtClean="0"/>
              <a:t>21/05/2014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AAFCC-B57C-4900-99FD-C70D7DC0720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7F40-E671-40F0-9BC4-149B6BA0B9AA}" type="datetimeFigureOut">
              <a:rPr lang="en-GB" smtClean="0"/>
              <a:t>21/05/2014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AAFCC-B57C-4900-99FD-C70D7DC0720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7F40-E671-40F0-9BC4-149B6BA0B9AA}" type="datetimeFigureOut">
              <a:rPr lang="en-GB" smtClean="0"/>
              <a:t>21/05/2014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AAFCC-B57C-4900-99FD-C70D7DC0720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7F40-E671-40F0-9BC4-149B6BA0B9AA}" type="datetimeFigureOut">
              <a:rPr lang="en-GB" smtClean="0"/>
              <a:t>21/05/2014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6FAAFCC-B57C-4900-99FD-C70D7DC0720B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E37F40-E671-40F0-9BC4-149B6BA0B9AA}" type="datetimeFigureOut">
              <a:rPr lang="en-GB" smtClean="0"/>
              <a:t>21/05/2014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6FAAFCC-B57C-4900-99FD-C70D7DC0720B}" type="slidenum">
              <a:rPr lang="en-GB" smtClean="0"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co.uk/url?sa=i&amp;rct=j&amp;q=&amp;esrc=s&amp;source=images&amp;cd=&amp;cad=rja&amp;uact=8&amp;docid=XBJL1CHPvK2LpM&amp;tbnid=dOA7X8B4Ec-fCM:&amp;ved=0CAUQjRw&amp;url=http://elsc.ucd.ie/organisation.html&amp;ei=Ezh2U_-rHqje7AaK7YCwDQ&amp;psig=AFQjCNGctwoi4q_JI7CyiB96Id1dvMVpKQ&amp;ust=1400342838813123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co.uk/url?sa=i&amp;rct=j&amp;q=&amp;esrc=s&amp;source=images&amp;cd=&amp;cad=rja&amp;uact=8&amp;docid=XBJL1CHPvK2LpM&amp;tbnid=dOA7X8B4Ec-fCM:&amp;ved=0CAUQjRw&amp;url=http://elsc.ucd.ie/organisation.html&amp;ei=Ezh2U_-rHqje7AaK7YCwDQ&amp;psig=AFQjCNGctwoi4q_JI7CyiB96Id1dvMVpKQ&amp;ust=1400342838813123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hyperlink" Target="http://www.guancha.cn/Celebrity/2013_06_03_148916.shtml" TargetMode="Externa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co.uk/url?sa=i&amp;rct=j&amp;q=&amp;esrc=s&amp;source=images&amp;cd=&amp;cad=rja&amp;uact=8&amp;docid=XBJL1CHPvK2LpM&amp;tbnid=dOA7X8B4Ec-fCM:&amp;ved=0CAUQjRw&amp;url=http://elsc.ucd.ie/organisation.html&amp;ei=Ezh2U_-rHqje7AaK7YCwDQ&amp;psig=AFQjCNGctwoi4q_JI7CyiB96Id1dvMVpKQ&amp;ust=1400342838813123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co.uk/url?sa=i&amp;rct=j&amp;q=&amp;esrc=s&amp;source=images&amp;cd=&amp;cad=rja&amp;uact=8&amp;docid=XBJL1CHPvK2LpM&amp;tbnid=dOA7X8B4Ec-fCM:&amp;ved=0CAUQjRw&amp;url=http://elsc.ucd.ie/organisation.html&amp;ei=Ezh2U_-rHqje7AaK7YCwDQ&amp;psig=AFQjCNGctwoi4q_JI7CyiB96Id1dvMVpKQ&amp;ust=1400342838813123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hyperlink" Target="http://www.google.co.uk/url?sa=i&amp;rct=j&amp;q=&amp;esrc=s&amp;source=images&amp;cd=&amp;cad=rja&amp;uact=8&amp;docid=XBJL1CHPvK2LpM&amp;tbnid=dOA7X8B4Ec-fCM:&amp;ved=0CAUQjRw&amp;url=http://elsc.ucd.ie/organisation.html&amp;ei=Ezh2U_-rHqje7AaK7YCwDQ&amp;psig=AFQjCNGctwoi4q_JI7CyiB96Id1dvMVpKQ&amp;ust=1400342838813123" TargetMode="Externa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co.uk/url?sa=i&amp;rct=j&amp;q=&amp;esrc=s&amp;source=images&amp;cd=&amp;cad=rja&amp;uact=8&amp;docid=XBJL1CHPvK2LpM&amp;tbnid=dOA7X8B4Ec-fCM:&amp;ved=0CAUQjRw&amp;url=http://elsc.ucd.ie/organisation.html&amp;ei=Ezh2U_-rHqje7AaK7YCwDQ&amp;psig=AFQjCNGctwoi4q_JI7CyiB96Id1dvMVpKQ&amp;ust=1400342838813123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elsc.ucd.ie/images/ucd_logo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08647"/>
            <a:ext cx="1224136" cy="1781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403648" y="645603"/>
            <a:ext cx="21634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 smtClean="0">
                <a:solidFill>
                  <a:srgbClr val="008000"/>
                </a:solidFill>
              </a:rPr>
              <a:t>UCD Sutherland</a:t>
            </a:r>
          </a:p>
          <a:p>
            <a:r>
              <a:rPr lang="en-US" sz="2000" b="1" dirty="0" smtClean="0">
                <a:solidFill>
                  <a:srgbClr val="008000"/>
                </a:solidFill>
              </a:rPr>
              <a:t>School of Law</a:t>
            </a:r>
            <a:endParaRPr lang="en-GB" sz="2000" b="1" dirty="0">
              <a:solidFill>
                <a:srgbClr val="008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87624" y="2132856"/>
            <a:ext cx="662473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3200" b="1" dirty="0"/>
          </a:p>
          <a:p>
            <a:pPr algn="ctr"/>
            <a:r>
              <a:rPr lang="en-GB" sz="3200" b="1" dirty="0"/>
              <a:t> Food Safety Regulation in China: Government Monopoly</a:t>
            </a:r>
            <a:r>
              <a:rPr lang="en-GB" sz="3200" b="1" dirty="0" smtClean="0"/>
              <a:t>? </a:t>
            </a:r>
          </a:p>
          <a:p>
            <a:pPr algn="ctr"/>
            <a:r>
              <a:rPr lang="en-US" altLang="zh-CN" sz="3200" b="1" dirty="0" smtClean="0"/>
              <a:t>——</a:t>
            </a:r>
            <a:r>
              <a:rPr lang="en-GB" sz="3200" b="1" dirty="0" smtClean="0"/>
              <a:t>A </a:t>
            </a:r>
            <a:r>
              <a:rPr lang="en-GB" sz="3200" b="1" dirty="0"/>
              <a:t>Theoretical Analysis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83968" y="4994011"/>
            <a:ext cx="31870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/>
              <a:t>AN </a:t>
            </a:r>
            <a:r>
              <a:rPr lang="en-US" altLang="zh-CN" sz="2800" dirty="0" err="1" smtClean="0"/>
              <a:t>Yongkang</a:t>
            </a:r>
            <a:endParaRPr lang="en-US" altLang="zh-CN" sz="2800" dirty="0" smtClean="0"/>
          </a:p>
          <a:p>
            <a:r>
              <a:rPr lang="en-US" altLang="zh-CN" sz="2000" dirty="0" smtClean="0"/>
              <a:t>Yongkang.an@ucdconnect.ie</a:t>
            </a:r>
          </a:p>
        </p:txBody>
      </p:sp>
    </p:spTree>
    <p:extLst>
      <p:ext uri="{BB962C8B-B14F-4D97-AF65-F5344CB8AC3E}">
        <p14:creationId xmlns:p14="http://schemas.microsoft.com/office/powerpoint/2010/main" val="82624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elsc.ucd.ie/images/ucd_logo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08647"/>
            <a:ext cx="1224136" cy="1781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403648" y="645603"/>
            <a:ext cx="21634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 smtClean="0">
                <a:solidFill>
                  <a:srgbClr val="008000"/>
                </a:solidFill>
              </a:rPr>
              <a:t>UCD Sutherland</a:t>
            </a:r>
          </a:p>
          <a:p>
            <a:r>
              <a:rPr lang="en-US" sz="2000" b="1" dirty="0" smtClean="0">
                <a:solidFill>
                  <a:srgbClr val="008000"/>
                </a:solidFill>
              </a:rPr>
              <a:t>School of Law</a:t>
            </a:r>
            <a:endParaRPr lang="en-GB" sz="2000" b="1" dirty="0">
              <a:solidFill>
                <a:srgbClr val="008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75656" y="1619508"/>
            <a:ext cx="4989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A tip of the iceberg: </a:t>
            </a:r>
            <a:r>
              <a:rPr lang="en-US" altLang="zh-CN" dirty="0" err="1" smtClean="0"/>
              <a:t>Guangqi</a:t>
            </a:r>
            <a:r>
              <a:rPr lang="en-US" altLang="zh-CN" dirty="0" smtClean="0"/>
              <a:t> Incident (2014.3·15)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436313" y="1628800"/>
            <a:ext cx="4412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“A Bite of China” [a popular documentary]</a:t>
            </a:r>
            <a:endParaRPr lang="en-GB" dirty="0"/>
          </a:p>
        </p:txBody>
      </p:sp>
      <p:pic>
        <p:nvPicPr>
          <p:cNvPr id="1026" name="Picture 2" descr="c:\users\an yongkang\appdata\roaming\360se6\User Data\temp\635058822112418924%E4%B8%AD%E5%9B%BD%E5%9C%B0%E5%9B%B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204864"/>
            <a:ext cx="4968552" cy="4081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hlinkClick r:id="rId5"/>
          </p:cNvPr>
          <p:cNvSpPr/>
          <p:nvPr/>
        </p:nvSpPr>
        <p:spPr>
          <a:xfrm>
            <a:off x="1530424" y="6286174"/>
            <a:ext cx="62819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http://www.guancha.cn/Celebrity/2013_06_03_148916.shtml</a:t>
            </a:r>
          </a:p>
        </p:txBody>
      </p:sp>
      <p:pic>
        <p:nvPicPr>
          <p:cNvPr id="1025" name="Picture 1" descr="警方提供的杭州广琪的仓库内，一些食品原料已发霉变质照片。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204864"/>
            <a:ext cx="5694851" cy="4081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Explosion 2 7"/>
          <p:cNvSpPr/>
          <p:nvPr/>
        </p:nvSpPr>
        <p:spPr>
          <a:xfrm>
            <a:off x="1530424" y="2250916"/>
            <a:ext cx="6805264" cy="4392488"/>
          </a:xfrm>
          <a:prstGeom prst="irregularSeal2">
            <a:avLst/>
          </a:prstGeom>
          <a:gradFill flip="none" rotWithShape="1">
            <a:gsLst>
              <a:gs pos="13000">
                <a:srgbClr val="FFFF00"/>
              </a:gs>
              <a:gs pos="53000">
                <a:srgbClr val="FF7A00"/>
              </a:gs>
              <a:gs pos="69000">
                <a:srgbClr val="FF0300"/>
              </a:gs>
              <a:gs pos="100000">
                <a:srgbClr val="4D0808"/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Who is responsible for the safety of what we eat everyday??</a:t>
            </a:r>
            <a:endParaRPr lang="en-GB" sz="2400" b="1" dirty="0" smtClean="0">
              <a:solidFill>
                <a:srgbClr val="C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20812" y="6285361"/>
            <a:ext cx="60496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http://news.163.com/14/0317/03/9NGR6EUI00014Q4P.html</a:t>
            </a:r>
          </a:p>
        </p:txBody>
      </p:sp>
      <p:sp>
        <p:nvSpPr>
          <p:cNvPr id="9" name="Right Arrow 8"/>
          <p:cNvSpPr/>
          <p:nvPr/>
        </p:nvSpPr>
        <p:spPr>
          <a:xfrm rot="20252732">
            <a:off x="6140725" y="84301"/>
            <a:ext cx="3115620" cy="1352529"/>
          </a:xfrm>
          <a:prstGeom prst="rightArrow">
            <a:avLst/>
          </a:prstGeom>
          <a:noFill/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 rot="20252732">
            <a:off x="6199405" y="485430"/>
            <a:ext cx="31539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0099"/>
                </a:solidFill>
              </a:rPr>
              <a:t>What’s the problem?</a:t>
            </a:r>
            <a:endParaRPr lang="en-GB" sz="24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256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5" grpId="1"/>
      <p:bldP spid="6" grpId="0"/>
      <p:bldP spid="6" grpId="1"/>
      <p:bldP spid="8" grpId="0" animBg="1"/>
      <p:bldP spid="7" grpId="0"/>
      <p:bldP spid="9" grpId="0" animBg="1"/>
      <p:bldP spid="10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elsc.ucd.ie/images/ucd_logo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08647"/>
            <a:ext cx="1224136" cy="1781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403648" y="645603"/>
            <a:ext cx="21634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 smtClean="0">
                <a:solidFill>
                  <a:srgbClr val="008000"/>
                </a:solidFill>
              </a:rPr>
              <a:t>UCD Sutherland</a:t>
            </a:r>
          </a:p>
          <a:p>
            <a:r>
              <a:rPr lang="en-US" sz="2000" b="1" dirty="0" smtClean="0">
                <a:solidFill>
                  <a:srgbClr val="008000"/>
                </a:solidFill>
              </a:rPr>
              <a:t>School of Law</a:t>
            </a:r>
            <a:endParaRPr lang="en-GB" sz="2000" b="1" dirty="0">
              <a:solidFill>
                <a:srgbClr val="008000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539552" y="3008969"/>
            <a:ext cx="2520280" cy="164346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Standard-setting</a:t>
            </a:r>
          </a:p>
          <a:p>
            <a:pPr algn="ctr"/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(norms)</a:t>
            </a:r>
            <a:endParaRPr lang="en-GB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880969" y="1587627"/>
            <a:ext cx="2520280" cy="164346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Information-gathering (monitoring)</a:t>
            </a:r>
            <a:endParaRPr lang="en-GB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3654105" y="4671731"/>
            <a:ext cx="2520280" cy="164346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</a:rPr>
              <a:t>Behaviour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-modification (enforcement)</a:t>
            </a:r>
            <a:endParaRPr lang="en-GB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" name="Curved Left Arrow 15"/>
          <p:cNvSpPr/>
          <p:nvPr/>
        </p:nvSpPr>
        <p:spPr>
          <a:xfrm rot="598343">
            <a:off x="5532890" y="3259460"/>
            <a:ext cx="461452" cy="1533722"/>
          </a:xfrm>
          <a:prstGeom prst="curvedLeftArrow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29000">
                <a:schemeClr val="accent1">
                  <a:tint val="44500"/>
                  <a:satMod val="160000"/>
                </a:schemeClr>
              </a:gs>
              <a:gs pos="49000">
                <a:schemeClr val="accent1">
                  <a:tint val="23500"/>
                  <a:satMod val="160000"/>
                </a:schemeClr>
              </a:gs>
            </a:gsLst>
            <a:path path="rect">
              <a:fillToRect t="100000" r="100000"/>
            </a:path>
            <a:tileRect l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8" name="Curved Left Arrow 17"/>
          <p:cNvSpPr/>
          <p:nvPr/>
        </p:nvSpPr>
        <p:spPr>
          <a:xfrm rot="7659076">
            <a:off x="2598140" y="4477400"/>
            <a:ext cx="461452" cy="1533722"/>
          </a:xfrm>
          <a:prstGeom prst="curvedLeftArrow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29000">
                <a:schemeClr val="accent1">
                  <a:tint val="44500"/>
                  <a:satMod val="160000"/>
                </a:schemeClr>
              </a:gs>
              <a:gs pos="49000">
                <a:schemeClr val="accent1">
                  <a:tint val="23500"/>
                  <a:satMod val="160000"/>
                </a:schemeClr>
              </a:gs>
            </a:gsLst>
            <a:path path="rect">
              <a:fillToRect t="100000" r="100000"/>
            </a:path>
            <a:tileRect l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9" name="Curved Left Arrow 18"/>
          <p:cNvSpPr/>
          <p:nvPr/>
        </p:nvSpPr>
        <p:spPr>
          <a:xfrm rot="14032456">
            <a:off x="2894803" y="1747650"/>
            <a:ext cx="461452" cy="1533722"/>
          </a:xfrm>
          <a:prstGeom prst="curvedLeftArrow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29000">
                <a:schemeClr val="accent1">
                  <a:tint val="44500"/>
                  <a:satMod val="160000"/>
                </a:schemeClr>
              </a:gs>
              <a:gs pos="49000">
                <a:schemeClr val="accent1">
                  <a:tint val="23500"/>
                  <a:satMod val="160000"/>
                </a:schemeClr>
              </a:gs>
            </a:gsLst>
            <a:path path="rect">
              <a:fillToRect t="100000" r="100000"/>
            </a:path>
            <a:tileRect l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2" name="Right Arrow 21"/>
          <p:cNvSpPr/>
          <p:nvPr/>
        </p:nvSpPr>
        <p:spPr>
          <a:xfrm rot="20252732">
            <a:off x="6111818" y="92578"/>
            <a:ext cx="3115620" cy="1352529"/>
          </a:xfrm>
          <a:prstGeom prst="rightArrow">
            <a:avLst/>
          </a:prstGeom>
          <a:noFill/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 rot="20263493">
            <a:off x="6484342" y="468968"/>
            <a:ext cx="27097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0099"/>
                </a:solidFill>
              </a:rPr>
              <a:t>Where is the rub?</a:t>
            </a:r>
            <a:endParaRPr lang="en-GB" sz="2400" b="1" dirty="0">
              <a:solidFill>
                <a:srgbClr val="000099"/>
              </a:solidFill>
            </a:endParaRPr>
          </a:p>
        </p:txBody>
      </p:sp>
      <p:sp>
        <p:nvSpPr>
          <p:cNvPr id="24" name="Left Arrow Callout 23"/>
          <p:cNvSpPr/>
          <p:nvPr/>
        </p:nvSpPr>
        <p:spPr>
          <a:xfrm rot="521179">
            <a:off x="6028339" y="2111839"/>
            <a:ext cx="2979348" cy="1388353"/>
          </a:xfrm>
          <a:prstGeom prst="leftArrowCallout">
            <a:avLst>
              <a:gd name="adj1" fmla="val 10065"/>
              <a:gd name="adj2" fmla="val 9246"/>
              <a:gd name="adj3" fmla="val 26263"/>
              <a:gd name="adj4" fmla="val 82073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Lack of resources;</a:t>
            </a:r>
          </a:p>
          <a:p>
            <a:pPr algn="ctr"/>
            <a:r>
              <a:rPr lang="en-US" dirty="0" smtClean="0">
                <a:solidFill>
                  <a:srgbClr val="C00000"/>
                </a:solidFill>
              </a:rPr>
              <a:t>Local protectionism;</a:t>
            </a:r>
          </a:p>
          <a:p>
            <a:pPr algn="ctr"/>
            <a:r>
              <a:rPr lang="en-US" dirty="0" smtClean="0">
                <a:solidFill>
                  <a:srgbClr val="C00000"/>
                </a:solidFill>
              </a:rPr>
              <a:t>Inadequate inspection</a:t>
            </a:r>
          </a:p>
          <a:p>
            <a:pPr algn="ctr"/>
            <a:r>
              <a:rPr lang="en-US" dirty="0" smtClean="0">
                <a:solidFill>
                  <a:srgbClr val="C00000"/>
                </a:solidFill>
              </a:rPr>
              <a:t>…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25" name="Left Arrow Callout 24"/>
          <p:cNvSpPr/>
          <p:nvPr/>
        </p:nvSpPr>
        <p:spPr>
          <a:xfrm rot="20594362">
            <a:off x="5789018" y="4399515"/>
            <a:ext cx="2979348" cy="1388353"/>
          </a:xfrm>
          <a:prstGeom prst="leftArrowCallout">
            <a:avLst>
              <a:gd name="adj1" fmla="val 10065"/>
              <a:gd name="adj2" fmla="val 9246"/>
              <a:gd name="adj3" fmla="val 26263"/>
              <a:gd name="adj4" fmla="val 82073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Formal enforcement;</a:t>
            </a:r>
          </a:p>
          <a:p>
            <a:pPr algn="ctr"/>
            <a:r>
              <a:rPr lang="en-US" dirty="0" smtClean="0">
                <a:solidFill>
                  <a:srgbClr val="C00000"/>
                </a:solidFill>
              </a:rPr>
              <a:t>Light touch;</a:t>
            </a:r>
          </a:p>
          <a:p>
            <a:pPr algn="ctr"/>
            <a:r>
              <a:rPr lang="en-US" dirty="0" smtClean="0">
                <a:solidFill>
                  <a:srgbClr val="C00000"/>
                </a:solidFill>
              </a:rPr>
              <a:t>…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26" name="Left Arrow Callout 25"/>
          <p:cNvSpPr/>
          <p:nvPr/>
        </p:nvSpPr>
        <p:spPr>
          <a:xfrm rot="5886535">
            <a:off x="362484" y="4564764"/>
            <a:ext cx="2097825" cy="1742532"/>
          </a:xfrm>
          <a:prstGeom prst="leftArrowCallout">
            <a:avLst>
              <a:gd name="adj1" fmla="val 11377"/>
              <a:gd name="adj2" fmla="val 9246"/>
              <a:gd name="adj3" fmla="val 14734"/>
              <a:gd name="adj4" fmla="val 82073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 rot="465709">
            <a:off x="609860" y="4999743"/>
            <a:ext cx="15585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Generality</a:t>
            </a:r>
          </a:p>
          <a:p>
            <a:r>
              <a:rPr lang="en-US" dirty="0">
                <a:solidFill>
                  <a:srgbClr val="C00000"/>
                </a:solidFill>
              </a:rPr>
              <a:t>Vagueness</a:t>
            </a:r>
          </a:p>
          <a:p>
            <a:r>
              <a:rPr lang="en-US" dirty="0">
                <a:solidFill>
                  <a:srgbClr val="C00000"/>
                </a:solidFill>
              </a:rPr>
              <a:t>Unreasonable</a:t>
            </a:r>
          </a:p>
          <a:p>
            <a:r>
              <a:rPr lang="en-US" dirty="0">
                <a:solidFill>
                  <a:srgbClr val="C00000"/>
                </a:solidFill>
              </a:rPr>
              <a:t>…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0" name="Isosceles Triangle 29"/>
          <p:cNvSpPr/>
          <p:nvPr/>
        </p:nvSpPr>
        <p:spPr>
          <a:xfrm rot="1796987">
            <a:off x="3320232" y="3036181"/>
            <a:ext cx="1627211" cy="1362055"/>
          </a:xfrm>
          <a:prstGeom prst="triangle">
            <a:avLst/>
          </a:prstGeom>
          <a:gradFill flip="none" rotWithShape="1">
            <a:gsLst>
              <a:gs pos="0">
                <a:srgbClr val="FBEAC7"/>
              </a:gs>
              <a:gs pos="37000">
                <a:srgbClr val="FEE7F2"/>
              </a:gs>
              <a:gs pos="66000">
                <a:srgbClr val="FAC77D"/>
              </a:gs>
              <a:gs pos="83000">
                <a:srgbClr val="FBA97D"/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1" name="TextBox 30"/>
          <p:cNvSpPr txBox="1"/>
          <p:nvPr/>
        </p:nvSpPr>
        <p:spPr>
          <a:xfrm>
            <a:off x="3160889" y="3597227"/>
            <a:ext cx="15121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800080"/>
                </a:solidFill>
              </a:rPr>
              <a:t>Diversified Actors</a:t>
            </a:r>
            <a:endParaRPr lang="en-GB" sz="2000" b="1" dirty="0">
              <a:solidFill>
                <a:srgbClr val="800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8531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4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400"/>
                            </p:stCondLst>
                            <p:childTnLst>
                              <p:par>
                                <p:cTn id="3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9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8" grpId="0" animBg="1"/>
      <p:bldP spid="19" grpId="0" animBg="1"/>
      <p:bldP spid="22" grpId="0" animBg="1"/>
      <p:bldP spid="23" grpId="0"/>
      <p:bldP spid="24" grpId="0" animBg="1"/>
      <p:bldP spid="25" grpId="0" animBg="1"/>
      <p:bldP spid="26" grpId="0" animBg="1"/>
      <p:bldP spid="29" grpId="0"/>
      <p:bldP spid="30" grpId="0" animBg="1"/>
      <p:bldP spid="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elsc.ucd.ie/images/ucd_logo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08647"/>
            <a:ext cx="1224136" cy="1781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403648" y="645603"/>
            <a:ext cx="21634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 smtClean="0">
                <a:solidFill>
                  <a:srgbClr val="008000"/>
                </a:solidFill>
              </a:rPr>
              <a:t>UCD Sutherland</a:t>
            </a:r>
          </a:p>
          <a:p>
            <a:r>
              <a:rPr lang="en-US" sz="2000" b="1" dirty="0" smtClean="0">
                <a:solidFill>
                  <a:srgbClr val="008000"/>
                </a:solidFill>
              </a:rPr>
              <a:t>School of Law</a:t>
            </a:r>
            <a:endParaRPr lang="en-GB" sz="2000" b="1" dirty="0">
              <a:solidFill>
                <a:srgbClr val="0080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539552" y="3008969"/>
            <a:ext cx="2520280" cy="164346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Standard-setting</a:t>
            </a:r>
          </a:p>
          <a:p>
            <a:pPr algn="ctr"/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(norms)</a:t>
            </a:r>
            <a:endParaRPr lang="en-GB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880969" y="1587627"/>
            <a:ext cx="2520280" cy="164346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Information-gathering (monitoring)</a:t>
            </a:r>
            <a:endParaRPr lang="en-GB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54105" y="4671731"/>
            <a:ext cx="2520280" cy="164346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</a:rPr>
              <a:t>Behaviour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-modification (enforcement)</a:t>
            </a:r>
            <a:endParaRPr lang="en-GB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Curved Left Arrow 8"/>
          <p:cNvSpPr/>
          <p:nvPr/>
        </p:nvSpPr>
        <p:spPr>
          <a:xfrm rot="598343">
            <a:off x="5532890" y="3259460"/>
            <a:ext cx="461452" cy="1533722"/>
          </a:xfrm>
          <a:prstGeom prst="curvedLeftArrow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29000">
                <a:schemeClr val="accent1">
                  <a:tint val="44500"/>
                  <a:satMod val="160000"/>
                </a:schemeClr>
              </a:gs>
              <a:gs pos="49000">
                <a:schemeClr val="accent1">
                  <a:tint val="23500"/>
                  <a:satMod val="160000"/>
                </a:schemeClr>
              </a:gs>
            </a:gsLst>
            <a:path path="rect">
              <a:fillToRect t="100000" r="100000"/>
            </a:path>
            <a:tileRect l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0" name="Curved Left Arrow 9"/>
          <p:cNvSpPr/>
          <p:nvPr/>
        </p:nvSpPr>
        <p:spPr>
          <a:xfrm rot="7659076">
            <a:off x="2598140" y="4477400"/>
            <a:ext cx="461452" cy="1533722"/>
          </a:xfrm>
          <a:prstGeom prst="curvedLeftArrow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29000">
                <a:schemeClr val="accent1">
                  <a:tint val="44500"/>
                  <a:satMod val="160000"/>
                </a:schemeClr>
              </a:gs>
              <a:gs pos="49000">
                <a:schemeClr val="accent1">
                  <a:tint val="23500"/>
                  <a:satMod val="160000"/>
                </a:schemeClr>
              </a:gs>
            </a:gsLst>
            <a:path path="rect">
              <a:fillToRect t="100000" r="100000"/>
            </a:path>
            <a:tileRect l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1" name="Curved Left Arrow 10"/>
          <p:cNvSpPr/>
          <p:nvPr/>
        </p:nvSpPr>
        <p:spPr>
          <a:xfrm rot="14032456">
            <a:off x="2894803" y="1747650"/>
            <a:ext cx="461452" cy="1533722"/>
          </a:xfrm>
          <a:prstGeom prst="curvedLeftArrow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29000">
                <a:schemeClr val="accent1">
                  <a:tint val="44500"/>
                  <a:satMod val="160000"/>
                </a:schemeClr>
              </a:gs>
              <a:gs pos="49000">
                <a:schemeClr val="accent1">
                  <a:tint val="23500"/>
                  <a:satMod val="160000"/>
                </a:schemeClr>
              </a:gs>
            </a:gsLst>
            <a:path path="rect">
              <a:fillToRect t="100000" r="100000"/>
            </a:path>
            <a:tileRect l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" name="Isosceles Triangle 11"/>
          <p:cNvSpPr/>
          <p:nvPr/>
        </p:nvSpPr>
        <p:spPr>
          <a:xfrm rot="1796987">
            <a:off x="3320232" y="3036181"/>
            <a:ext cx="1627211" cy="1362055"/>
          </a:xfrm>
          <a:prstGeom prst="triangle">
            <a:avLst/>
          </a:prstGeom>
          <a:gradFill flip="none" rotWithShape="1">
            <a:gsLst>
              <a:gs pos="0">
                <a:srgbClr val="FBEAC7"/>
              </a:gs>
              <a:gs pos="37000">
                <a:srgbClr val="FEE7F2"/>
              </a:gs>
              <a:gs pos="66000">
                <a:srgbClr val="FAC77D"/>
              </a:gs>
              <a:gs pos="83000">
                <a:srgbClr val="FBA97D"/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3160889" y="3597227"/>
            <a:ext cx="15121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800080"/>
                </a:solidFill>
              </a:rPr>
              <a:t>Diversified Actors</a:t>
            </a:r>
            <a:endParaRPr lang="en-GB" sz="2000" b="1" dirty="0">
              <a:solidFill>
                <a:srgbClr val="800080"/>
              </a:solidFill>
            </a:endParaRPr>
          </a:p>
        </p:txBody>
      </p:sp>
      <p:sp>
        <p:nvSpPr>
          <p:cNvPr id="14" name="Right Arrow 13"/>
          <p:cNvSpPr/>
          <p:nvPr/>
        </p:nvSpPr>
        <p:spPr>
          <a:xfrm rot="20252732">
            <a:off x="6111818" y="92578"/>
            <a:ext cx="3115620" cy="1352529"/>
          </a:xfrm>
          <a:prstGeom prst="rightArrow">
            <a:avLst/>
          </a:prstGeom>
          <a:noFill/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 rot="20263493">
            <a:off x="6356845" y="499745"/>
            <a:ext cx="29647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0099"/>
                </a:solidFill>
              </a:rPr>
              <a:t>What is the status quo?</a:t>
            </a:r>
            <a:endParaRPr lang="en-GB" sz="2000" b="1" dirty="0">
              <a:solidFill>
                <a:srgbClr val="000099"/>
              </a:solidFill>
            </a:endParaRPr>
          </a:p>
        </p:txBody>
      </p:sp>
      <p:sp>
        <p:nvSpPr>
          <p:cNvPr id="16" name="Left Arrow Callout 15"/>
          <p:cNvSpPr/>
          <p:nvPr/>
        </p:nvSpPr>
        <p:spPr>
          <a:xfrm rot="340486">
            <a:off x="6079350" y="1871327"/>
            <a:ext cx="2957380" cy="1954663"/>
          </a:xfrm>
          <a:prstGeom prst="leftArrowCallout">
            <a:avLst>
              <a:gd name="adj1" fmla="val 10672"/>
              <a:gd name="adj2" fmla="val 11961"/>
              <a:gd name="adj3" fmla="val 15363"/>
              <a:gd name="adj4" fmla="val 83649"/>
            </a:avLst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6600"/>
                </a:solidFill>
              </a:rPr>
              <a:t>Food authorities;</a:t>
            </a:r>
          </a:p>
          <a:p>
            <a:pPr algn="ctr"/>
            <a:r>
              <a:rPr lang="en-US" dirty="0" smtClean="0">
                <a:solidFill>
                  <a:srgbClr val="006600"/>
                </a:solidFill>
              </a:rPr>
              <a:t>Certification bodies;</a:t>
            </a:r>
          </a:p>
          <a:p>
            <a:pPr algn="ctr"/>
            <a:r>
              <a:rPr lang="en-US" dirty="0">
                <a:solidFill>
                  <a:srgbClr val="006600"/>
                </a:solidFill>
              </a:rPr>
              <a:t>Whistleblowers;</a:t>
            </a:r>
          </a:p>
          <a:p>
            <a:pPr algn="ctr"/>
            <a:r>
              <a:rPr lang="en-US" dirty="0" smtClean="0">
                <a:solidFill>
                  <a:srgbClr val="006600"/>
                </a:solidFill>
              </a:rPr>
              <a:t>Businesses;</a:t>
            </a:r>
          </a:p>
          <a:p>
            <a:pPr algn="ctr"/>
            <a:r>
              <a:rPr lang="en-US" dirty="0" smtClean="0">
                <a:solidFill>
                  <a:srgbClr val="006600"/>
                </a:solidFill>
              </a:rPr>
              <a:t>Mass media; </a:t>
            </a:r>
          </a:p>
          <a:p>
            <a:pPr algn="ctr"/>
            <a:r>
              <a:rPr lang="en-US" dirty="0" smtClean="0">
                <a:solidFill>
                  <a:srgbClr val="006600"/>
                </a:solidFill>
              </a:rPr>
              <a:t>Consumers;</a:t>
            </a:r>
          </a:p>
          <a:p>
            <a:pPr algn="ctr"/>
            <a:r>
              <a:rPr lang="en-US" dirty="0" smtClean="0">
                <a:solidFill>
                  <a:srgbClr val="006600"/>
                </a:solidFill>
              </a:rPr>
              <a:t>General Public</a:t>
            </a:r>
            <a:endParaRPr lang="en-GB" dirty="0">
              <a:solidFill>
                <a:srgbClr val="006600"/>
              </a:solidFill>
            </a:endParaRPr>
          </a:p>
        </p:txBody>
      </p:sp>
      <p:sp>
        <p:nvSpPr>
          <p:cNvPr id="17" name="Left Arrow Callout 16"/>
          <p:cNvSpPr/>
          <p:nvPr/>
        </p:nvSpPr>
        <p:spPr>
          <a:xfrm rot="20961684">
            <a:off x="5896601" y="4410623"/>
            <a:ext cx="2957380" cy="1645728"/>
          </a:xfrm>
          <a:prstGeom prst="leftArrowCallout">
            <a:avLst>
              <a:gd name="adj1" fmla="val 10672"/>
              <a:gd name="adj2" fmla="val 11961"/>
              <a:gd name="adj3" fmla="val 15363"/>
              <a:gd name="adj4" fmla="val 83649"/>
            </a:avLst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6600"/>
                </a:solidFill>
              </a:rPr>
              <a:t>Food authorities;</a:t>
            </a:r>
          </a:p>
          <a:p>
            <a:pPr algn="ctr"/>
            <a:r>
              <a:rPr lang="en-US" dirty="0" smtClean="0">
                <a:solidFill>
                  <a:srgbClr val="006600"/>
                </a:solidFill>
              </a:rPr>
              <a:t>Certification bodies;</a:t>
            </a:r>
          </a:p>
          <a:p>
            <a:pPr algn="ctr"/>
            <a:r>
              <a:rPr lang="en-US" dirty="0" smtClean="0">
                <a:solidFill>
                  <a:srgbClr val="006600"/>
                </a:solidFill>
              </a:rPr>
              <a:t>Peer pressure;</a:t>
            </a:r>
          </a:p>
          <a:p>
            <a:pPr algn="ctr"/>
            <a:r>
              <a:rPr lang="en-US" dirty="0" smtClean="0">
                <a:solidFill>
                  <a:srgbClr val="006600"/>
                </a:solidFill>
              </a:rPr>
              <a:t>Community sanction</a:t>
            </a:r>
            <a:endParaRPr lang="en-GB" dirty="0">
              <a:solidFill>
                <a:srgbClr val="006600"/>
              </a:solidFill>
            </a:endParaRPr>
          </a:p>
        </p:txBody>
      </p:sp>
      <p:sp>
        <p:nvSpPr>
          <p:cNvPr id="18" name="Left Arrow Callout 17"/>
          <p:cNvSpPr/>
          <p:nvPr/>
        </p:nvSpPr>
        <p:spPr>
          <a:xfrm rot="5676931">
            <a:off x="354166" y="4278225"/>
            <a:ext cx="2278745" cy="2495381"/>
          </a:xfrm>
          <a:prstGeom prst="leftArrowCallout">
            <a:avLst>
              <a:gd name="adj1" fmla="val 6101"/>
              <a:gd name="adj2" fmla="val 8533"/>
              <a:gd name="adj3" fmla="val 9511"/>
              <a:gd name="adj4" fmla="val 83649"/>
            </a:avLst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66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 rot="312807">
            <a:off x="228987" y="5244261"/>
            <a:ext cx="244631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6600"/>
                </a:solidFill>
              </a:rPr>
              <a:t>The state;</a:t>
            </a:r>
          </a:p>
          <a:p>
            <a:r>
              <a:rPr lang="en-US" dirty="0">
                <a:solidFill>
                  <a:srgbClr val="006600"/>
                </a:solidFill>
              </a:rPr>
              <a:t>FBOs’ </a:t>
            </a:r>
            <a:r>
              <a:rPr lang="en-US" dirty="0" err="1">
                <a:solidFill>
                  <a:srgbClr val="006600"/>
                </a:solidFill>
              </a:rPr>
              <a:t>organisations</a:t>
            </a:r>
            <a:r>
              <a:rPr lang="en-US" dirty="0">
                <a:solidFill>
                  <a:srgbClr val="006600"/>
                </a:solidFill>
              </a:rPr>
              <a:t>;</a:t>
            </a:r>
          </a:p>
          <a:p>
            <a:r>
              <a:rPr lang="en-US" dirty="0" err="1">
                <a:solidFill>
                  <a:srgbClr val="006600"/>
                </a:solidFill>
              </a:rPr>
              <a:t>Standadisation</a:t>
            </a:r>
            <a:r>
              <a:rPr lang="en-US" dirty="0">
                <a:solidFill>
                  <a:srgbClr val="006600"/>
                </a:solidFill>
              </a:rPr>
              <a:t> bodies;</a:t>
            </a:r>
          </a:p>
          <a:p>
            <a:r>
              <a:rPr lang="en-US" dirty="0">
                <a:solidFill>
                  <a:srgbClr val="006600"/>
                </a:solidFill>
              </a:rPr>
              <a:t>…</a:t>
            </a:r>
            <a:endParaRPr lang="en-GB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9037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6" presetClass="entr" presetSubtype="16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7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8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8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1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8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8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5" dur="5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8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8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9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8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8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73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8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8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77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8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8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81" dur="5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8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8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1" animBg="1"/>
      <p:bldP spid="18" grpId="0" animBg="1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elsc.ucd.ie/images/ucd_logo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08647"/>
            <a:ext cx="1224136" cy="1781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403648" y="645603"/>
            <a:ext cx="21634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 smtClean="0">
                <a:solidFill>
                  <a:srgbClr val="008000"/>
                </a:solidFill>
              </a:rPr>
              <a:t>UCD Sutherland</a:t>
            </a:r>
          </a:p>
          <a:p>
            <a:r>
              <a:rPr lang="en-US" sz="2000" b="1" dirty="0" smtClean="0">
                <a:solidFill>
                  <a:srgbClr val="008000"/>
                </a:solidFill>
              </a:rPr>
              <a:t>School of Law</a:t>
            </a:r>
            <a:endParaRPr lang="en-GB" sz="2000" b="1" dirty="0">
              <a:solidFill>
                <a:srgbClr val="008000"/>
              </a:solidFill>
            </a:endParaRPr>
          </a:p>
        </p:txBody>
      </p:sp>
      <p:sp>
        <p:nvSpPr>
          <p:cNvPr id="5" name="Right Arrow 4"/>
          <p:cNvSpPr/>
          <p:nvPr/>
        </p:nvSpPr>
        <p:spPr>
          <a:xfrm rot="20252732">
            <a:off x="6111818" y="92578"/>
            <a:ext cx="3115620" cy="1352529"/>
          </a:xfrm>
          <a:prstGeom prst="rightArrow">
            <a:avLst/>
          </a:prstGeom>
          <a:noFill/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 rot="20263493">
            <a:off x="6381757" y="499745"/>
            <a:ext cx="29149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0099"/>
                </a:solidFill>
              </a:rPr>
              <a:t>Where is the prospect?</a:t>
            </a:r>
            <a:endParaRPr lang="en-GB" sz="2000" b="1" dirty="0">
              <a:solidFill>
                <a:srgbClr val="000099"/>
              </a:solidFill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649234244"/>
              </p:ext>
            </p:extLst>
          </p:nvPr>
        </p:nvGraphicFramePr>
        <p:xfrm>
          <a:off x="1979712" y="999546"/>
          <a:ext cx="7488832" cy="55136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20445" y="1844824"/>
            <a:ext cx="360039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Food safety regulation should not and cannot be </a:t>
            </a:r>
            <a:r>
              <a:rPr lang="en-US" sz="2400" b="1" dirty="0" err="1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monopolised</a:t>
            </a:r>
            <a:r>
              <a:rPr lang="en-US" sz="24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by the government. Private regulation, in particular that by the food industry itself, is necessary and possible. BUT no one </a:t>
            </a:r>
            <a:r>
              <a:rPr lang="en-US" sz="2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omniscient </a:t>
            </a:r>
            <a:r>
              <a:rPr lang="en-US" sz="24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 omnipotent. The space is occupied by diversified actors.</a:t>
            </a:r>
            <a:endParaRPr lang="en-GB" sz="2400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416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elsc.ucd.ie/images/ucd_logo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08647"/>
            <a:ext cx="1224136" cy="1781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403648" y="645603"/>
            <a:ext cx="21634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 smtClean="0">
                <a:solidFill>
                  <a:srgbClr val="008000"/>
                </a:solidFill>
              </a:rPr>
              <a:t>UCD Sutherland</a:t>
            </a:r>
          </a:p>
          <a:p>
            <a:r>
              <a:rPr lang="en-US" sz="2000" b="1" dirty="0" smtClean="0">
                <a:solidFill>
                  <a:srgbClr val="008000"/>
                </a:solidFill>
              </a:rPr>
              <a:t>School of Law</a:t>
            </a:r>
            <a:endParaRPr lang="en-GB" sz="2000" b="1" dirty="0">
              <a:solidFill>
                <a:srgbClr val="008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99792" y="2852936"/>
            <a:ext cx="372249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solidFill>
                  <a:srgbClr val="006600"/>
                </a:solidFill>
                <a:latin typeface="Brush Script Std" pitchFamily="66" charset="0"/>
              </a:rPr>
              <a:t>Thank you!</a:t>
            </a:r>
            <a:endParaRPr lang="en-GB" sz="6000" dirty="0">
              <a:solidFill>
                <a:srgbClr val="006600"/>
              </a:solidFill>
              <a:latin typeface="Brush Script Std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3968" y="4994011"/>
            <a:ext cx="297555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006600"/>
                </a:solidFill>
                <a:latin typeface="Brush Script Std" pitchFamily="66" charset="0"/>
              </a:rPr>
              <a:t>AN </a:t>
            </a:r>
            <a:r>
              <a:rPr lang="en-US" altLang="zh-CN" sz="2800" dirty="0" err="1" smtClean="0">
                <a:solidFill>
                  <a:srgbClr val="006600"/>
                </a:solidFill>
                <a:latin typeface="Brush Script Std" pitchFamily="66" charset="0"/>
              </a:rPr>
              <a:t>Yongkang</a:t>
            </a:r>
            <a:endParaRPr lang="en-US" altLang="zh-CN" sz="2800" dirty="0" smtClean="0">
              <a:solidFill>
                <a:srgbClr val="006600"/>
              </a:solidFill>
              <a:latin typeface="Brush Script Std" pitchFamily="66" charset="0"/>
            </a:endParaRPr>
          </a:p>
          <a:p>
            <a:r>
              <a:rPr lang="en-US" altLang="zh-CN" sz="2000" dirty="0" smtClean="0">
                <a:solidFill>
                  <a:srgbClr val="006600"/>
                </a:solidFill>
                <a:latin typeface="Brush Script Std" pitchFamily="66" charset="0"/>
              </a:rPr>
              <a:t>Yongkang.an@ucdconnect.ie</a:t>
            </a:r>
          </a:p>
        </p:txBody>
      </p:sp>
    </p:spTree>
    <p:extLst>
      <p:ext uri="{BB962C8B-B14F-4D97-AF65-F5344CB8AC3E}">
        <p14:creationId xmlns:p14="http://schemas.microsoft.com/office/powerpoint/2010/main" val="502450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7CBE86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520</TotalTime>
  <Words>262</Words>
  <Application>Microsoft Office PowerPoint</Application>
  <PresentationFormat>On-screen Show (4:3)</PresentationFormat>
  <Paragraphs>69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Nankai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 Yongkang</dc:creator>
  <cp:lastModifiedBy>An Yongkang</cp:lastModifiedBy>
  <cp:revision>59</cp:revision>
  <dcterms:created xsi:type="dcterms:W3CDTF">2014-05-16T16:09:09Z</dcterms:created>
  <dcterms:modified xsi:type="dcterms:W3CDTF">2014-05-21T14:45:35Z</dcterms:modified>
</cp:coreProperties>
</file>