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4" r:id="rId6"/>
    <p:sldId id="260" r:id="rId7"/>
    <p:sldId id="266" r:id="rId8"/>
    <p:sldId id="267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>
      <p:cViewPr varScale="1">
        <p:scale>
          <a:sx n="61" d="100"/>
          <a:sy n="61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96FAA-7A7D-4B8A-AA57-AC18D9CC799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028B5-C5B8-4EC6-9CC8-6D106902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3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Sendong</a:t>
            </a:r>
            <a:r>
              <a:rPr lang="en-US" dirty="0" smtClean="0"/>
              <a:t> [International: </a:t>
            </a:r>
            <a:r>
              <a:rPr lang="en-US" dirty="0" err="1" smtClean="0"/>
              <a:t>Washi</a:t>
            </a:r>
            <a:r>
              <a:rPr lang="en-US" dirty="0" smtClean="0"/>
              <a:t>] USD48.4 million</a:t>
            </a:r>
          </a:p>
          <a:p>
            <a:r>
              <a:rPr lang="en-US" dirty="0" smtClean="0"/>
              <a:t>Pablo [International: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Bopha</a:t>
            </a:r>
            <a:r>
              <a:rPr lang="en-US" baseline="0" smtClean="0"/>
              <a:t>] USD1.04 </a:t>
            </a:r>
            <a:r>
              <a:rPr lang="en-US" baseline="0" dirty="0" smtClean="0"/>
              <a:t>billion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Proclaim the message, in season and out of season</a:t>
            </a:r>
          </a:p>
          <a:p>
            <a:r>
              <a:rPr lang="en-US" baseline="0" dirty="0" smtClean="0"/>
              <a:t>A Pastoral Statement of the CBCP on Certain Social Issues of Today</a:t>
            </a:r>
          </a:p>
          <a:p>
            <a:r>
              <a:rPr lang="en-US" baseline="0" dirty="0" smtClean="0"/>
              <a:t>January 28, 2013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028B5-C5B8-4EC6-9CC8-6D106902F1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45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Segue into theoretical</a:t>
            </a:r>
            <a:r>
              <a:rPr lang="en-US" baseline="0" dirty="0" smtClean="0"/>
              <a:t> discussion in paper – IMPORTANT for international comparison slide; Emphasize that it is not discussed extensively in this short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028B5-C5B8-4EC6-9CC8-6D106902F1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5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GDP per capita (2013) in current PPP</a:t>
            </a:r>
            <a:r>
              <a:rPr lang="en-US" baseline="0" dirty="0" smtClean="0"/>
              <a:t>: PH (6,110), VN (4,998), CN (2,838)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028B5-C5B8-4EC6-9CC8-6D106902F1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70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briefly</a:t>
            </a:r>
            <a:r>
              <a:rPr lang="en-US" baseline="0" dirty="0" smtClean="0"/>
              <a:t> the problem of simultaneity; Segue into validity of IV model under one critical assumption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028B5-C5B8-4EC6-9CC8-6D106902F1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34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028B5-C5B8-4EC6-9CC8-6D106902F1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3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6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7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5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0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1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6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9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9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2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32224-CECD-4409-939B-5305B9A47BC4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B6421-AEEA-425B-97D5-1B429BAC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1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Cost-revealing knowledge under information uncertainty</a:t>
            </a:r>
            <a:br>
              <a:rPr lang="en-US" dirty="0" smtClean="0"/>
            </a:br>
            <a:r>
              <a:rPr lang="en-US" sz="3600" dirty="0" smtClean="0"/>
              <a:t>HIV/AIDS knowledge and sexual behavior of female young adults in the Philippines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Michael R.M. </a:t>
            </a:r>
            <a:r>
              <a:rPr lang="en-US" sz="1800" dirty="0" err="1" smtClean="0"/>
              <a:t>Abrigo</a:t>
            </a:r>
            <a:endParaRPr lang="en-US" sz="1800" dirty="0" smtClean="0"/>
          </a:p>
          <a:p>
            <a:r>
              <a:rPr lang="en-US" sz="1800" dirty="0" smtClean="0"/>
              <a:t>University of Hawai`i at </a:t>
            </a:r>
            <a:r>
              <a:rPr lang="en-US" sz="1800" dirty="0" err="1" smtClean="0"/>
              <a:t>Manoa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Kris A. Francisco</a:t>
            </a:r>
          </a:p>
          <a:p>
            <a:r>
              <a:rPr lang="en-US" sz="1800" dirty="0" smtClean="0"/>
              <a:t>National Graduate Institute for Policy Studies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33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bottom-line?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Sex education in the Philippines </a:t>
            </a:r>
            <a:r>
              <a:rPr lang="en-US" dirty="0" smtClean="0"/>
              <a:t>causes rational </a:t>
            </a:r>
            <a:r>
              <a:rPr lang="en-US" dirty="0"/>
              <a:t>sexual behavior response</a:t>
            </a:r>
          </a:p>
          <a:p>
            <a:pPr lvl="2"/>
            <a:r>
              <a:rPr lang="en-US" dirty="0"/>
              <a:t>Reveals true cost of (risky) sexual behavior</a:t>
            </a:r>
          </a:p>
          <a:p>
            <a:pPr lvl="2"/>
            <a:r>
              <a:rPr lang="en-US" dirty="0"/>
              <a:t>Decreases uncertainty in </a:t>
            </a:r>
            <a:r>
              <a:rPr lang="en-US" dirty="0" smtClean="0"/>
              <a:t>costs</a:t>
            </a:r>
          </a:p>
          <a:p>
            <a:pPr lvl="2"/>
            <a:endParaRPr lang="en-US" dirty="0"/>
          </a:p>
          <a:p>
            <a:r>
              <a:rPr lang="en-US" dirty="0" smtClean="0"/>
              <a:t>Differential impacts warrant differential interventions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9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latin typeface="Cambria" panose="02040503050406030204" pitchFamily="18" charset="0"/>
              </a:rPr>
              <a:t>	Typhoons </a:t>
            </a:r>
            <a:r>
              <a:rPr lang="en-US" i="1" dirty="0" err="1" smtClean="0">
                <a:latin typeface="Cambria" panose="02040503050406030204" pitchFamily="18" charset="0"/>
              </a:rPr>
              <a:t>Sendong</a:t>
            </a:r>
            <a:r>
              <a:rPr lang="en-US" i="1" dirty="0" smtClean="0">
                <a:latin typeface="Cambria" panose="02040503050406030204" pitchFamily="18" charset="0"/>
              </a:rPr>
              <a:t> and Pablo inflicted horrific damage…. But this is only one (sic) in a long litany of storms, not necessarily natural. We can include the promotion of a culture of death and promiscuity… [through]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school sex education,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bringing more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promiscuity and teenage pregnancy</a:t>
            </a:r>
            <a:r>
              <a:rPr lang="en-US" dirty="0" smtClean="0">
                <a:latin typeface="Cambria" panose="02040503050406030204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sz="2800" dirty="0" smtClean="0">
                <a:latin typeface="Cambria" panose="02040503050406030204" pitchFamily="18" charset="0"/>
              </a:rPr>
              <a:t>– Jose S. Palma, CBCP President</a:t>
            </a:r>
          </a:p>
          <a:p>
            <a:pPr marL="0" indent="0" algn="r">
              <a:buNone/>
            </a:pPr>
            <a:r>
              <a:rPr lang="en-US" sz="2400" dirty="0" smtClean="0">
                <a:latin typeface="Cambria" panose="02040503050406030204" pitchFamily="18" charset="0"/>
              </a:rPr>
              <a:t>CBCP Pastoral Statement, January 2013</a:t>
            </a:r>
          </a:p>
        </p:txBody>
      </p:sp>
    </p:spTree>
    <p:extLst>
      <p:ext uri="{BB962C8B-B14F-4D97-AF65-F5344CB8AC3E}">
        <p14:creationId xmlns:p14="http://schemas.microsoft.com/office/powerpoint/2010/main" val="26307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basis?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Empirical Studies</a:t>
            </a:r>
          </a:p>
          <a:p>
            <a:pPr lvl="1"/>
            <a:r>
              <a:rPr lang="en-US" dirty="0"/>
              <a:t>Recent studies </a:t>
            </a:r>
            <a:r>
              <a:rPr lang="en-US" dirty="0">
                <a:solidFill>
                  <a:srgbClr val="0070C0"/>
                </a:solidFill>
              </a:rPr>
              <a:t>in support </a:t>
            </a:r>
            <a:r>
              <a:rPr lang="en-US" dirty="0"/>
              <a:t>of sex education</a:t>
            </a:r>
          </a:p>
          <a:p>
            <a:pPr lvl="1"/>
            <a:r>
              <a:rPr lang="en-US" dirty="0"/>
              <a:t>Earlier studies, programs with </a:t>
            </a:r>
            <a:r>
              <a:rPr lang="en-US" dirty="0">
                <a:solidFill>
                  <a:srgbClr val="C00000"/>
                </a:solidFill>
              </a:rPr>
              <a:t>more cautious </a:t>
            </a:r>
            <a:r>
              <a:rPr lang="en-US" dirty="0"/>
              <a:t>tone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Theoretical Studies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Effect of sex education depends on stochastic ordering of expected utility under different states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Information uncertainty may be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22276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basis?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Empirical Studies</a:t>
            </a:r>
          </a:p>
          <a:p>
            <a:pPr lvl="1"/>
            <a:r>
              <a:rPr lang="en-US" dirty="0" smtClean="0"/>
              <a:t>Recent studies </a:t>
            </a:r>
            <a:r>
              <a:rPr lang="en-US" dirty="0" smtClean="0">
                <a:solidFill>
                  <a:srgbClr val="0070C0"/>
                </a:solidFill>
              </a:rPr>
              <a:t>in support </a:t>
            </a:r>
            <a:r>
              <a:rPr lang="en-US" dirty="0" smtClean="0"/>
              <a:t>of sex education</a:t>
            </a:r>
          </a:p>
          <a:p>
            <a:pPr lvl="1"/>
            <a:r>
              <a:rPr lang="en-US" dirty="0" smtClean="0"/>
              <a:t>Earlier studies, programs with </a:t>
            </a:r>
            <a:r>
              <a:rPr lang="en-US" dirty="0" smtClean="0">
                <a:solidFill>
                  <a:srgbClr val="C00000"/>
                </a:solidFill>
              </a:rPr>
              <a:t>more cautious </a:t>
            </a:r>
            <a:r>
              <a:rPr lang="en-US" dirty="0" smtClean="0"/>
              <a:t>tone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Theoretical Studies</a:t>
            </a:r>
          </a:p>
          <a:p>
            <a:pPr lvl="1"/>
            <a:r>
              <a:rPr lang="en-US" dirty="0" smtClean="0"/>
              <a:t>Effect of sex education </a:t>
            </a:r>
            <a:r>
              <a:rPr lang="en-US" dirty="0" smtClean="0">
                <a:solidFill>
                  <a:srgbClr val="00B050"/>
                </a:solidFill>
              </a:rPr>
              <a:t>depends </a:t>
            </a:r>
            <a:r>
              <a:rPr lang="en-US" dirty="0" smtClean="0"/>
              <a:t>on stochastic ordering of expected utility under different states</a:t>
            </a:r>
          </a:p>
          <a:p>
            <a:pPr lvl="1"/>
            <a:r>
              <a:rPr lang="en-US" dirty="0" smtClean="0"/>
              <a:t>Information uncertainty may be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745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currently?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Risk-loving but not necessarily knowledgeable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6934200" cy="381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3886200"/>
            <a:ext cx="439544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&gt;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5007114"/>
            <a:ext cx="439544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&lt;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2667000"/>
            <a:ext cx="439544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&gt;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2895600"/>
            <a:ext cx="439544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&lt;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3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smtClean="0"/>
              <a:t>does data </a:t>
            </a:r>
            <a:r>
              <a:rPr lang="en-US" dirty="0" smtClean="0"/>
              <a:t>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Women with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+knowledge</a:t>
            </a:r>
            <a:r>
              <a:rPr lang="en-US" dirty="0" smtClean="0"/>
              <a:t> engage in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sex later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18509"/>
            <a:ext cx="5486400" cy="4029891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88669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experiments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Philippines, limited randomized control trials (the evaluation “Gold Standard”)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Limitations of experimental studies</a:t>
            </a:r>
          </a:p>
          <a:p>
            <a:pPr lvl="1"/>
            <a:r>
              <a:rPr lang="en-US" dirty="0" smtClean="0"/>
              <a:t>Cost; Ethics; External validity</a:t>
            </a:r>
          </a:p>
          <a:p>
            <a:pPr lvl="1"/>
            <a:r>
              <a:rPr lang="en-US" dirty="0" smtClean="0"/>
              <a:t>Does</a:t>
            </a:r>
            <a:r>
              <a:rPr lang="en-US" dirty="0" smtClean="0">
                <a:solidFill>
                  <a:srgbClr val="C00000"/>
                </a:solidFill>
              </a:rPr>
              <a:t> not account for simultaneity </a:t>
            </a:r>
            <a:r>
              <a:rPr lang="en-US" dirty="0" smtClean="0"/>
              <a:t>between knowledge demand and sexual behavior, which may </a:t>
            </a:r>
            <a:r>
              <a:rPr lang="en-US" dirty="0" smtClean="0">
                <a:solidFill>
                  <a:srgbClr val="C00000"/>
                </a:solidFill>
              </a:rPr>
              <a:t>lead to biased effect estimates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our analysis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204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Sex education causes “better” sexual behavior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Delays </a:t>
            </a:r>
            <a:r>
              <a:rPr lang="en-US" dirty="0"/>
              <a:t>sexual initiation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Decreases </a:t>
            </a:r>
            <a:r>
              <a:rPr lang="en-US" dirty="0"/>
              <a:t>sexual activity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Increases </a:t>
            </a:r>
            <a:r>
              <a:rPr lang="en-US" dirty="0"/>
              <a:t>propensity of </a:t>
            </a:r>
            <a:r>
              <a:rPr lang="en-US" dirty="0" smtClean="0"/>
              <a:t>condom-use</a:t>
            </a:r>
          </a:p>
          <a:p>
            <a:pPr lvl="1"/>
            <a:endParaRPr lang="en-US" dirty="0"/>
          </a:p>
          <a:p>
            <a:r>
              <a:rPr lang="en-US" dirty="0" smtClean="0"/>
              <a:t>Different impacts by characteristics</a:t>
            </a:r>
          </a:p>
          <a:p>
            <a:pPr lvl="1"/>
            <a:r>
              <a:rPr lang="en-US" dirty="0" smtClean="0"/>
              <a:t>Younger v. older</a:t>
            </a:r>
          </a:p>
          <a:p>
            <a:pPr lvl="1"/>
            <a:r>
              <a:rPr lang="en-US" dirty="0" smtClean="0"/>
              <a:t>Poor v. non-poor</a:t>
            </a:r>
          </a:p>
        </p:txBody>
      </p:sp>
    </p:spTree>
    <p:extLst>
      <p:ext uri="{BB962C8B-B14F-4D97-AF65-F5344CB8AC3E}">
        <p14:creationId xmlns:p14="http://schemas.microsoft.com/office/powerpoint/2010/main" val="6454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it comparable </a:t>
            </a:r>
            <a:r>
              <a:rPr lang="en-US" smtClean="0"/>
              <a:t>with others?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96755" y="1600200"/>
            <a:ext cx="339004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Estimates of effect on sexual activity are comparable with other studies</a:t>
            </a:r>
          </a:p>
          <a:p>
            <a:r>
              <a:rPr lang="en-US" dirty="0" smtClean="0"/>
              <a:t>Absolute magnitude of effect is decreasing in the variability in  knowledge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62101"/>
            <a:ext cx="483955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0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393</Words>
  <Application>Microsoft Office PowerPoint</Application>
  <PresentationFormat>On-screen Show (4:3)</PresentationFormat>
  <Paragraphs>71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Cost-revealing knowledge under information uncertainty HIV/AIDS knowledge and sexual behavior of female young adults in the Philippines</vt:lpstr>
      <vt:lpstr>PowerPoint Presentation</vt:lpstr>
      <vt:lpstr>Is there basis?</vt:lpstr>
      <vt:lpstr>Is there basis?</vt:lpstr>
      <vt:lpstr>How is it currently?</vt:lpstr>
      <vt:lpstr>What does data say?</vt:lpstr>
      <vt:lpstr>What do experiments say?</vt:lpstr>
      <vt:lpstr>What does our analysis say?</vt:lpstr>
      <vt:lpstr>Is it comparable with others?</vt:lpstr>
      <vt:lpstr>What is the bottom-line?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Ralph M. Abrigo</dc:creator>
  <cp:lastModifiedBy>Michael Ralph M. Abrigo</cp:lastModifiedBy>
  <cp:revision>67</cp:revision>
  <dcterms:created xsi:type="dcterms:W3CDTF">2014-03-20T13:24:59Z</dcterms:created>
  <dcterms:modified xsi:type="dcterms:W3CDTF">2014-05-22T04:53:04Z</dcterms:modified>
</cp:coreProperties>
</file>